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7"/>
  </p:notesMasterIdLst>
  <p:sldIdLst>
    <p:sldId id="268" r:id="rId2"/>
    <p:sldId id="395" r:id="rId3"/>
    <p:sldId id="404" r:id="rId4"/>
    <p:sldId id="337" r:id="rId5"/>
    <p:sldId id="582" r:id="rId6"/>
    <p:sldId id="565" r:id="rId7"/>
    <p:sldId id="282" r:id="rId8"/>
    <p:sldId id="287" r:id="rId9"/>
    <p:sldId id="590" r:id="rId10"/>
    <p:sldId id="583" r:id="rId11"/>
    <p:sldId id="597" r:id="rId12"/>
    <p:sldId id="611" r:id="rId13"/>
    <p:sldId id="584" r:id="rId14"/>
    <p:sldId id="612" r:id="rId15"/>
    <p:sldId id="592" r:id="rId16"/>
    <p:sldId id="405" r:id="rId17"/>
    <p:sldId id="309" r:id="rId18"/>
    <p:sldId id="585" r:id="rId19"/>
    <p:sldId id="604" r:id="rId20"/>
    <p:sldId id="603" r:id="rId21"/>
    <p:sldId id="599" r:id="rId22"/>
    <p:sldId id="598" r:id="rId23"/>
    <p:sldId id="594" r:id="rId24"/>
    <p:sldId id="600" r:id="rId25"/>
    <p:sldId id="413" r:id="rId26"/>
    <p:sldId id="596" r:id="rId27"/>
    <p:sldId id="602" r:id="rId28"/>
    <p:sldId id="601" r:id="rId29"/>
    <p:sldId id="264" r:id="rId30"/>
    <p:sldId id="610" r:id="rId31"/>
    <p:sldId id="316" r:id="rId32"/>
    <p:sldId id="317" r:id="rId33"/>
    <p:sldId id="320" r:id="rId34"/>
    <p:sldId id="609" r:id="rId35"/>
    <p:sldId id="385" r:id="rId36"/>
    <p:sldId id="314" r:id="rId37"/>
    <p:sldId id="586" r:id="rId38"/>
    <p:sldId id="399" r:id="rId39"/>
    <p:sldId id="400" r:id="rId40"/>
    <p:sldId id="442" r:id="rId41"/>
    <p:sldId id="401" r:id="rId42"/>
    <p:sldId id="392" r:id="rId43"/>
    <p:sldId id="402" r:id="rId44"/>
    <p:sldId id="394" r:id="rId45"/>
    <p:sldId id="605" r:id="rId46"/>
    <p:sldId id="440" r:id="rId47"/>
    <p:sldId id="606" r:id="rId48"/>
    <p:sldId id="441" r:id="rId49"/>
    <p:sldId id="427" r:id="rId50"/>
    <p:sldId id="422" r:id="rId51"/>
    <p:sldId id="423" r:id="rId52"/>
    <p:sldId id="419" r:id="rId53"/>
    <p:sldId id="424" r:id="rId54"/>
    <p:sldId id="426" r:id="rId55"/>
    <p:sldId id="421" r:id="rId56"/>
    <p:sldId id="425" r:id="rId57"/>
    <p:sldId id="428" r:id="rId58"/>
    <p:sldId id="429" r:id="rId59"/>
    <p:sldId id="607" r:id="rId60"/>
    <p:sldId id="430" r:id="rId61"/>
    <p:sldId id="431" r:id="rId62"/>
    <p:sldId id="608" r:id="rId63"/>
    <p:sldId id="358" r:id="rId64"/>
    <p:sldId id="355" r:id="rId65"/>
    <p:sldId id="356" r:id="rId66"/>
    <p:sldId id="295" r:id="rId67"/>
    <p:sldId id="345" r:id="rId68"/>
    <p:sldId id="297" r:id="rId69"/>
    <p:sldId id="298" r:id="rId70"/>
    <p:sldId id="292" r:id="rId71"/>
    <p:sldId id="353" r:id="rId72"/>
    <p:sldId id="357" r:id="rId73"/>
    <p:sldId id="384" r:id="rId74"/>
    <p:sldId id="274" r:id="rId75"/>
    <p:sldId id="307" r:id="rId76"/>
  </p:sldIdLst>
  <p:sldSz cx="9144000" cy="5143500" type="screen16x9"/>
  <p:notesSz cx="6858000" cy="9144000"/>
  <p:embeddedFontLst>
    <p:embeddedFont>
      <p:font typeface="Calibri" panose="020F0502020204030204" pitchFamily="34" charset="0"/>
      <p:regular r:id="rId78"/>
      <p:bold r:id="rId79"/>
      <p:italic r:id="rId80"/>
      <p:boldItalic r:id="rId81"/>
    </p:embeddedFont>
    <p:embeddedFont>
      <p:font typeface="Garamond" panose="02020404030301010803" pitchFamily="18"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6"/>
    <p:restoredTop sz="94786"/>
  </p:normalViewPr>
  <p:slideViewPr>
    <p:cSldViewPr snapToGrid="0">
      <p:cViewPr varScale="1">
        <p:scale>
          <a:sx n="208" d="100"/>
          <a:sy n="208" d="100"/>
        </p:scale>
        <p:origin x="208" y="2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8013175c8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8013175c8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Linda welcomes Board</a:t>
            </a:r>
            <a:endParaRPr dirty="0"/>
          </a:p>
        </p:txBody>
      </p:sp>
    </p:spTree>
    <p:extLst>
      <p:ext uri="{BB962C8B-B14F-4D97-AF65-F5344CB8AC3E}">
        <p14:creationId xmlns:p14="http://schemas.microsoft.com/office/powerpoint/2010/main" val="2805991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Back to thinking with Thinking Maps — organizing thinking. Circle map for brainstorming — then</a:t>
            </a:r>
            <a:r>
              <a:rPr lang="en-US" baseline="0" dirty="0"/>
              <a:t> organize</a:t>
            </a:r>
            <a:r>
              <a:rPr lang="mr-IN" baseline="0" dirty="0"/>
              <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8DBF32-873D-514F-ACD3-7D686EDDC660}" type="slidenum">
              <a:rPr lang="en-US" smtClean="0"/>
              <a:t>31</a:t>
            </a:fld>
            <a:endParaRPr lang="en-US" dirty="0"/>
          </a:p>
        </p:txBody>
      </p:sp>
    </p:spTree>
    <p:extLst>
      <p:ext uri="{BB962C8B-B14F-4D97-AF65-F5344CB8AC3E}">
        <p14:creationId xmlns:p14="http://schemas.microsoft.com/office/powerpoint/2010/main" val="4069906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Back to thinking with Thinking Maps — organizing thinking. Circle map for brainstorming — then</a:t>
            </a:r>
            <a:r>
              <a:rPr lang="en-US" baseline="0" dirty="0"/>
              <a:t> organize</a:t>
            </a:r>
            <a:r>
              <a:rPr lang="mr-IN" baseline="0" dirty="0"/>
              <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8DBF32-873D-514F-ACD3-7D686EDDC660}" type="slidenum">
              <a:rPr lang="en-US" smtClean="0"/>
              <a:t>32</a:t>
            </a:fld>
            <a:endParaRPr lang="en-US" dirty="0"/>
          </a:p>
        </p:txBody>
      </p:sp>
    </p:spTree>
    <p:extLst>
      <p:ext uri="{BB962C8B-B14F-4D97-AF65-F5344CB8AC3E}">
        <p14:creationId xmlns:p14="http://schemas.microsoft.com/office/powerpoint/2010/main" val="3078997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Back to thinking with Thinking Maps — organizing thinking. Circle map for brainstorming — then</a:t>
            </a:r>
            <a:r>
              <a:rPr lang="en-US" baseline="0" dirty="0"/>
              <a:t> organize</a:t>
            </a:r>
            <a:r>
              <a:rPr lang="mr-IN" baseline="0" dirty="0"/>
              <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98DBF32-873D-514F-ACD3-7D686EDDC660}" type="slidenum">
              <a:rPr lang="en-US" smtClean="0"/>
              <a:t>33</a:t>
            </a:fld>
            <a:endParaRPr lang="en-US" dirty="0"/>
          </a:p>
        </p:txBody>
      </p:sp>
    </p:spTree>
    <p:extLst>
      <p:ext uri="{BB962C8B-B14F-4D97-AF65-F5344CB8AC3E}">
        <p14:creationId xmlns:p14="http://schemas.microsoft.com/office/powerpoint/2010/main" val="2025992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tools———of</a:t>
            </a:r>
            <a:r>
              <a:rPr lang="en-US" baseline="0" dirty="0"/>
              <a:t> HOPs for critical thinking EQUITY</a:t>
            </a:r>
            <a:endParaRPr lang="en-US" dirty="0"/>
          </a:p>
        </p:txBody>
      </p:sp>
      <p:sp>
        <p:nvSpPr>
          <p:cNvPr id="4" name="Slide Number Placeholder 3"/>
          <p:cNvSpPr>
            <a:spLocks noGrp="1"/>
          </p:cNvSpPr>
          <p:nvPr>
            <p:ph type="sldNum" sz="quarter" idx="10"/>
          </p:nvPr>
        </p:nvSpPr>
        <p:spPr/>
        <p:txBody>
          <a:bodyPr/>
          <a:lstStyle/>
          <a:p>
            <a:fld id="{798DBF32-873D-514F-ACD3-7D686EDDC660}" type="slidenum">
              <a:rPr lang="en-US" smtClean="0"/>
              <a:t>34</a:t>
            </a:fld>
            <a:endParaRPr lang="en-US" dirty="0"/>
          </a:p>
        </p:txBody>
      </p:sp>
    </p:spTree>
    <p:extLst>
      <p:ext uri="{BB962C8B-B14F-4D97-AF65-F5344CB8AC3E}">
        <p14:creationId xmlns:p14="http://schemas.microsoft.com/office/powerpoint/2010/main" val="304292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do a circle map.</a:t>
            </a:r>
          </a:p>
        </p:txBody>
      </p:sp>
      <p:sp>
        <p:nvSpPr>
          <p:cNvPr id="4" name="Slide Number Placeholder 3"/>
          <p:cNvSpPr>
            <a:spLocks noGrp="1"/>
          </p:cNvSpPr>
          <p:nvPr>
            <p:ph type="sldNum" sz="quarter" idx="10"/>
          </p:nvPr>
        </p:nvSpPr>
        <p:spPr/>
        <p:txBody>
          <a:bodyPr/>
          <a:lstStyle/>
          <a:p>
            <a:fld id="{798DBF32-873D-514F-ACD3-7D686EDDC660}" type="slidenum">
              <a:rPr lang="en-US" smtClean="0">
                <a:latin typeface="Calibri" panose="020F0502020204030204" pitchFamily="34" charset="0"/>
                <a:cs typeface="Calibri" panose="020F0502020204030204" pitchFamily="34" charset="0"/>
              </a:rPr>
              <a:t>47</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1881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Understanding</a:t>
            </a:r>
            <a:r>
              <a:rPr lang="en-US" baseline="0" dirty="0"/>
              <a:t> from research and data, doing with practical models and strategies by practicing for expertise and mastery</a:t>
            </a:r>
          </a:p>
          <a:p>
            <a:endParaRPr lang="en-US" dirty="0"/>
          </a:p>
        </p:txBody>
      </p:sp>
      <p:sp>
        <p:nvSpPr>
          <p:cNvPr id="4" name="Slide Number Placeholder 3"/>
          <p:cNvSpPr>
            <a:spLocks noGrp="1"/>
          </p:cNvSpPr>
          <p:nvPr>
            <p:ph type="sldNum" sz="quarter" idx="10"/>
          </p:nvPr>
        </p:nvSpPr>
        <p:spPr/>
        <p:txBody>
          <a:bodyPr/>
          <a:lstStyle/>
          <a:p>
            <a:fld id="{798DBF32-873D-514F-ACD3-7D686EDDC660}" type="slidenum">
              <a:rPr lang="en-US" b="1" smtClean="0">
                <a:latin typeface="Calibri" panose="020F0502020204030204" pitchFamily="34" charset="0"/>
                <a:cs typeface="Calibri" panose="020F0502020204030204" pitchFamily="34" charset="0"/>
              </a:rPr>
              <a:t>3</a:t>
            </a:fld>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6775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maps in use — sequencing and categorical</a:t>
            </a:r>
          </a:p>
          <a:p>
            <a:r>
              <a:rPr lang="en-US" dirty="0"/>
              <a:t>even</a:t>
            </a:r>
            <a:r>
              <a:rPr lang="en-US" baseline="0" dirty="0"/>
              <a:t> a cause and effect</a:t>
            </a:r>
            <a:endParaRPr lang="en-US" dirty="0"/>
          </a:p>
        </p:txBody>
      </p:sp>
      <p:sp>
        <p:nvSpPr>
          <p:cNvPr id="4" name="Slide Number Placeholder 3"/>
          <p:cNvSpPr>
            <a:spLocks noGrp="1"/>
          </p:cNvSpPr>
          <p:nvPr>
            <p:ph type="sldNum" sz="quarter" idx="10"/>
          </p:nvPr>
        </p:nvSpPr>
        <p:spPr/>
        <p:txBody>
          <a:bodyPr/>
          <a:lstStyle/>
          <a:p>
            <a:fld id="{798DBF32-873D-514F-ACD3-7D686EDDC660}" type="slidenum">
              <a:rPr lang="en-US" b="1" smtClean="0">
                <a:latin typeface="Calibri" panose="020F0502020204030204" pitchFamily="34" charset="0"/>
                <a:cs typeface="Calibri" panose="020F0502020204030204" pitchFamily="34" charset="0"/>
              </a:rPr>
              <a:t>5</a:t>
            </a:fld>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9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maps in use — sequencing and categorical</a:t>
            </a:r>
          </a:p>
          <a:p>
            <a:r>
              <a:rPr lang="en-US" dirty="0"/>
              <a:t>even</a:t>
            </a:r>
            <a:r>
              <a:rPr lang="en-US" baseline="0" dirty="0"/>
              <a:t> a cause and effect</a:t>
            </a:r>
            <a:endParaRPr lang="en-US" dirty="0"/>
          </a:p>
        </p:txBody>
      </p:sp>
      <p:sp>
        <p:nvSpPr>
          <p:cNvPr id="4" name="Slide Number Placeholder 3"/>
          <p:cNvSpPr>
            <a:spLocks noGrp="1"/>
          </p:cNvSpPr>
          <p:nvPr>
            <p:ph type="sldNum" sz="quarter" idx="10"/>
          </p:nvPr>
        </p:nvSpPr>
        <p:spPr/>
        <p:txBody>
          <a:bodyPr/>
          <a:lstStyle/>
          <a:p>
            <a:fld id="{798DBF32-873D-514F-ACD3-7D686EDDC660}" type="slidenum">
              <a:rPr lang="en-US" smtClean="0"/>
              <a:t>6</a:t>
            </a:fld>
            <a:endParaRPr lang="en-US" dirty="0"/>
          </a:p>
        </p:txBody>
      </p:sp>
    </p:spTree>
    <p:extLst>
      <p:ext uri="{BB962C8B-B14F-4D97-AF65-F5344CB8AC3E}">
        <p14:creationId xmlns:p14="http://schemas.microsoft.com/office/powerpoint/2010/main" val="329753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tools———of</a:t>
            </a:r>
            <a:r>
              <a:rPr lang="en-US" baseline="0" dirty="0"/>
              <a:t> HOPs for critical thinking EQUITY</a:t>
            </a:r>
            <a:endParaRPr lang="en-US" dirty="0"/>
          </a:p>
        </p:txBody>
      </p:sp>
      <p:sp>
        <p:nvSpPr>
          <p:cNvPr id="4" name="Slide Number Placeholder 3"/>
          <p:cNvSpPr>
            <a:spLocks noGrp="1"/>
          </p:cNvSpPr>
          <p:nvPr>
            <p:ph type="sldNum" sz="quarter" idx="10"/>
          </p:nvPr>
        </p:nvSpPr>
        <p:spPr/>
        <p:txBody>
          <a:bodyPr/>
          <a:lstStyle/>
          <a:p>
            <a:fld id="{798DBF32-873D-514F-ACD3-7D686EDDC660}" type="slidenum">
              <a:rPr lang="en-US" smtClean="0"/>
              <a:t>7</a:t>
            </a:fld>
            <a:endParaRPr lang="en-US" dirty="0"/>
          </a:p>
        </p:txBody>
      </p:sp>
    </p:spTree>
    <p:extLst>
      <p:ext uri="{BB962C8B-B14F-4D97-AF65-F5344CB8AC3E}">
        <p14:creationId xmlns:p14="http://schemas.microsoft.com/office/powerpoint/2010/main" val="3773163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do a circle map.</a:t>
            </a:r>
          </a:p>
        </p:txBody>
      </p:sp>
      <p:sp>
        <p:nvSpPr>
          <p:cNvPr id="4" name="Slide Number Placeholder 3"/>
          <p:cNvSpPr>
            <a:spLocks noGrp="1"/>
          </p:cNvSpPr>
          <p:nvPr>
            <p:ph type="sldNum" sz="quarter" idx="10"/>
          </p:nvPr>
        </p:nvSpPr>
        <p:spPr/>
        <p:txBody>
          <a:bodyPr/>
          <a:lstStyle/>
          <a:p>
            <a:fld id="{798DBF32-873D-514F-ACD3-7D686EDDC660}" type="slidenum">
              <a:rPr lang="en-US" b="1" smtClean="0">
                <a:latin typeface="Calibri" panose="020F0502020204030204" pitchFamily="34" charset="0"/>
                <a:cs typeface="Calibri" panose="020F0502020204030204" pitchFamily="34" charset="0"/>
              </a:rPr>
              <a:t>17</a:t>
            </a:fld>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19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do a circle map.</a:t>
            </a:r>
          </a:p>
        </p:txBody>
      </p:sp>
      <p:sp>
        <p:nvSpPr>
          <p:cNvPr id="4" name="Slide Number Placeholder 3"/>
          <p:cNvSpPr>
            <a:spLocks noGrp="1"/>
          </p:cNvSpPr>
          <p:nvPr>
            <p:ph type="sldNum" sz="quarter" idx="10"/>
          </p:nvPr>
        </p:nvSpPr>
        <p:spPr/>
        <p:txBody>
          <a:bodyPr/>
          <a:lstStyle/>
          <a:p>
            <a:fld id="{798DBF32-873D-514F-ACD3-7D686EDDC660}" type="slidenum">
              <a:rPr lang="en-US" b="1" smtClean="0">
                <a:latin typeface="Calibri" panose="020F0502020204030204" pitchFamily="34" charset="0"/>
                <a:cs typeface="Calibri" panose="020F0502020204030204" pitchFamily="34" charset="0"/>
              </a:rPr>
              <a:t>21</a:t>
            </a:fld>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9495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do a circle map.</a:t>
            </a:r>
          </a:p>
        </p:txBody>
      </p:sp>
      <p:sp>
        <p:nvSpPr>
          <p:cNvPr id="4" name="Slide Number Placeholder 3"/>
          <p:cNvSpPr>
            <a:spLocks noGrp="1"/>
          </p:cNvSpPr>
          <p:nvPr>
            <p:ph type="sldNum" sz="quarter" idx="10"/>
          </p:nvPr>
        </p:nvSpPr>
        <p:spPr/>
        <p:txBody>
          <a:bodyPr/>
          <a:lstStyle/>
          <a:p>
            <a:fld id="{798DBF32-873D-514F-ACD3-7D686EDDC660}" type="slidenum">
              <a:rPr lang="en-US" b="1" smtClean="0">
                <a:latin typeface="Calibri" panose="020F0502020204030204" pitchFamily="34" charset="0"/>
                <a:cs typeface="Calibri" panose="020F0502020204030204" pitchFamily="34" charset="0"/>
              </a:rPr>
              <a:t>22</a:t>
            </a:fld>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6491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do a circle map.</a:t>
            </a:r>
          </a:p>
        </p:txBody>
      </p:sp>
      <p:sp>
        <p:nvSpPr>
          <p:cNvPr id="4" name="Slide Number Placeholder 3"/>
          <p:cNvSpPr>
            <a:spLocks noGrp="1"/>
          </p:cNvSpPr>
          <p:nvPr>
            <p:ph type="sldNum" sz="quarter" idx="10"/>
          </p:nvPr>
        </p:nvSpPr>
        <p:spPr/>
        <p:txBody>
          <a:bodyPr/>
          <a:lstStyle/>
          <a:p>
            <a:fld id="{798DBF32-873D-514F-ACD3-7D686EDDC660}" type="slidenum">
              <a:rPr lang="en-US" b="1" smtClean="0">
                <a:latin typeface="Calibri" panose="020F0502020204030204" pitchFamily="34" charset="0"/>
                <a:cs typeface="Calibri" panose="020F0502020204030204" pitchFamily="34" charset="0"/>
              </a:rPr>
              <a:t>23</a:t>
            </a:fld>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519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b="1" i="0">
                <a:latin typeface="Calibri" panose="020F0502020204030204" pitchFamily="34" charset="0"/>
                <a:cs typeface="Calibri" panose="020F050202020403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b="1" i="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Calibri" panose="020F0502020204030204" pitchFamily="34" charset="0"/>
                <a:cs typeface="Calibri" panose="020F0502020204030204" pitchFamily="34" charset="0"/>
              </a:defRPr>
            </a:lvl1pPr>
            <a:lvl2pPr>
              <a:defRPr b="1" i="0">
                <a:latin typeface="Calibri" panose="020F0502020204030204" pitchFamily="34" charset="0"/>
                <a:cs typeface="Calibri" panose="020F0502020204030204" pitchFamily="34" charset="0"/>
              </a:defRPr>
            </a:lvl2pPr>
            <a:lvl3pPr>
              <a:defRPr b="1" i="0">
                <a:latin typeface="Calibri" panose="020F0502020204030204" pitchFamily="34" charset="0"/>
                <a:cs typeface="Calibri" panose="020F0502020204030204" pitchFamily="34" charset="0"/>
              </a:defRPr>
            </a:lvl3pPr>
            <a:lvl4pPr>
              <a:defRPr b="1" i="0">
                <a:latin typeface="Calibri" panose="020F0502020204030204" pitchFamily="34" charset="0"/>
                <a:cs typeface="Calibri" panose="020F0502020204030204" pitchFamily="34" charset="0"/>
              </a:defRPr>
            </a:lvl4pPr>
            <a:lvl5pPr>
              <a:defRPr b="1" i="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Calibri" panose="020F0502020204030204" pitchFamily="34" charset="0"/>
                <a:cs typeface="Calibri" panose="020F0502020204030204" pitchFamily="34" charset="0"/>
              </a:defRPr>
            </a:lvl1pPr>
          </a:lstStyle>
          <a:p>
            <a:fld id="{29C897C3-07AF-8C47-AFBA-C6FDD29A5AF7}" type="datetimeFigureOut">
              <a:rPr lang="en-US" smtClean="0"/>
              <a:pPr/>
              <a:t>10/22/20</a:t>
            </a:fld>
            <a:endParaRPr lang="en-US" dirty="0"/>
          </a:p>
        </p:txBody>
      </p:sp>
      <p:sp>
        <p:nvSpPr>
          <p:cNvPr id="5" name="Footer Placeholder 4"/>
          <p:cNvSpPr>
            <a:spLocks noGrp="1"/>
          </p:cNvSpPr>
          <p:nvPr>
            <p:ph type="ftr" sz="quarter" idx="11"/>
          </p:nvPr>
        </p:nvSpPr>
        <p:spPr/>
        <p:txBody>
          <a:bodyPr/>
          <a:lstStyle>
            <a:lvl1pPr>
              <a:defRPr b="1" i="0">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Calibri" panose="020F0502020204030204" pitchFamily="34" charset="0"/>
                <a:cs typeface="Calibri" panose="020F0502020204030204" pitchFamily="34" charset="0"/>
              </a:defRPr>
            </a:lvl1pPr>
          </a:lstStyle>
          <a:p>
            <a:fld id="{AB9570D5-D7B6-D043-A342-9C68D4E6C404}" type="slidenum">
              <a:rPr lang="en-US" smtClean="0"/>
              <a:pPr/>
              <a:t>‹#›</a:t>
            </a:fld>
            <a:endParaRPr lang="en-US" dirty="0"/>
          </a:p>
        </p:txBody>
      </p:sp>
    </p:spTree>
    <p:extLst>
      <p:ext uri="{BB962C8B-B14F-4D97-AF65-F5344CB8AC3E}">
        <p14:creationId xmlns:p14="http://schemas.microsoft.com/office/powerpoint/2010/main" val="833049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a:latin typeface="Calibri" panose="020F0502020204030204" pitchFamily="34" charset="0"/>
                <a:cs typeface="Calibri" panose="020F050202020403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52476"/>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b="1" i="0">
                <a:latin typeface="Calibri" panose="020F0502020204030204" pitchFamily="34" charset="0"/>
                <a:cs typeface="Calibri" panose="020F0502020204030204" pitchFamily="34" charset="0"/>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dirty="0"/>
          </a:p>
        </p:txBody>
      </p:sp>
      <p:sp>
        <p:nvSpPr>
          <p:cNvPr id="19" name="Google Shape;19;p4"/>
          <p:cNvSpPr txBox="1">
            <a:spLocks noGrp="1"/>
          </p:cNvSpPr>
          <p:nvPr>
            <p:ph type="sldNum" idx="12"/>
          </p:nvPr>
        </p:nvSpPr>
        <p:spPr>
          <a:xfrm>
            <a:off x="8472458" y="4663218"/>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295508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b="1" i="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a:latin typeface="Calibri" panose="020F0502020204030204" pitchFamily="34" charset="0"/>
                <a:cs typeface="Calibri" panose="020F050202020403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1" i="0">
                <a:latin typeface="Calibri" panose="020F0502020204030204" pitchFamily="34" charset="0"/>
                <a:cs typeface="Calibri" panose="020F050202020403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1" i="0">
                <a:latin typeface="Calibri" panose="020F0502020204030204" pitchFamily="34" charset="0"/>
                <a:cs typeface="Calibri" panose="020F050202020403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a:latin typeface="Calibri" panose="020F0502020204030204" pitchFamily="34" charset="0"/>
                <a:cs typeface="Calibri" panose="020F050202020403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1" i="0">
                <a:latin typeface="Calibri" panose="020F0502020204030204" pitchFamily="34" charset="0"/>
                <a:cs typeface="Calibri" panose="020F0502020204030204" pitchFamily="34"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b="1" i="0">
                <a:latin typeface="Calibri" panose="020F0502020204030204" pitchFamily="34" charset="0"/>
                <a:cs typeface="Calibri" panose="020F050202020403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b="1" i="0">
                <a:latin typeface="Calibri" panose="020F0502020204030204" pitchFamily="34" charset="0"/>
                <a:cs typeface="Calibri" panose="020F050202020403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i="0" dirty="0">
              <a:latin typeface="Calibri" panose="020F0502020204030204" pitchFamily="34" charset="0"/>
              <a:cs typeface="Calibri" panose="020F0502020204030204"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b="1" i="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b="1" i="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b="1" i="0">
                <a:latin typeface="Calibri" panose="020F0502020204030204" pitchFamily="34" charset="0"/>
                <a:cs typeface="Calibri" panose="020F050202020403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b="1" i="0">
                <a:latin typeface="Calibri" panose="020F0502020204030204" pitchFamily="34" charset="0"/>
                <a:cs typeface="Calibri" panose="020F0502020204030204" pitchFamily="34" charset="0"/>
              </a:defRPr>
            </a:lvl1pPr>
          </a:lstStyle>
          <a:p>
            <a:endParaRPr dirty="0"/>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b="1" i="0">
                <a:latin typeface="Calibri" panose="020F0502020204030204" pitchFamily="34" charset="0"/>
                <a:cs typeface="Calibri" panose="020F050202020403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b="1" i="0">
                <a:latin typeface="Calibri" panose="020F0502020204030204" pitchFamily="34" charset="0"/>
                <a:cs typeface="Calibri" panose="020F0502020204030204" pitchFamily="34" charset="0"/>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dirty="0"/>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b="1" i="0">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b="1" i="0">
                <a:solidFill>
                  <a:schemeClr val="dk2"/>
                </a:solidFill>
                <a:latin typeface="Calibri" panose="020F0502020204030204" pitchFamily="34" charset="0"/>
                <a:cs typeface="Calibri" panose="020F050202020403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0.xml"/><Relationship Id="rId1" Type="http://schemas.openxmlformats.org/officeDocument/2006/relationships/video" Target="https://www.youtube.com/embed/QQGHNr5fEeU?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5.jp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5.jp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5.jp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0.jpg"/><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3.jpeg"/><Relationship Id="rId4" Type="http://schemas.openxmlformats.org/officeDocument/2006/relationships/image" Target="../media/image6.emf"/></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0.xml"/><Relationship Id="rId6" Type="http://schemas.openxmlformats.org/officeDocument/2006/relationships/image" Target="../media/image2.jpeg"/><Relationship Id="rId5" Type="http://schemas.openxmlformats.org/officeDocument/2006/relationships/image" Target="../media/image29.pn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3.jpeg"/><Relationship Id="rId4" Type="http://schemas.openxmlformats.org/officeDocument/2006/relationships/image" Target="../media/image6.emf"/></Relationships>
</file>

<file path=ppt/slides/_rels/slide7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Layout" Target="../slideLayouts/slideLayout1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g"/></Relationships>
</file>

<file path=ppt/slides/_rels/slide7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8" name="Rectangle 7">
            <a:extLst>
              <a:ext uri="{FF2B5EF4-FFF2-40B4-BE49-F238E27FC236}">
                <a16:creationId xmlns:a16="http://schemas.microsoft.com/office/drawing/2014/main" id="{888AF3C7-833F-644E-AF81-FEDC1FF3B9CB}"/>
              </a:ext>
            </a:extLst>
          </p:cNvPr>
          <p:cNvSpPr/>
          <p:nvPr/>
        </p:nvSpPr>
        <p:spPr>
          <a:xfrm>
            <a:off x="8545" y="2503918"/>
            <a:ext cx="9144000" cy="2639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4" name="Rectangle 3">
            <a:extLst>
              <a:ext uri="{FF2B5EF4-FFF2-40B4-BE49-F238E27FC236}">
                <a16:creationId xmlns:a16="http://schemas.microsoft.com/office/drawing/2014/main" id="{30ACB146-F38E-174C-9AF8-89D32D22D0DF}"/>
              </a:ext>
            </a:extLst>
          </p:cNvPr>
          <p:cNvSpPr/>
          <p:nvPr/>
        </p:nvSpPr>
        <p:spPr>
          <a:xfrm>
            <a:off x="0" y="0"/>
            <a:ext cx="9144000" cy="185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61" name="Google Shape;61;p14"/>
          <p:cNvSpPr txBox="1">
            <a:spLocks noGrp="1"/>
          </p:cNvSpPr>
          <p:nvPr>
            <p:ph type="subTitle" idx="1"/>
          </p:nvPr>
        </p:nvSpPr>
        <p:spPr>
          <a:xfrm>
            <a:off x="-1" y="1856225"/>
            <a:ext cx="9143999" cy="662607"/>
          </a:xfrm>
          <a:prstGeom prst="rect">
            <a:avLst/>
          </a:prstGeom>
          <a:solidFill>
            <a:schemeClr val="tx1"/>
          </a:solidFill>
          <a:ln w="38100" cmpd="sng">
            <a:solidFill>
              <a:schemeClr val="accent1"/>
            </a:solidFill>
          </a:ln>
        </p:spPr>
        <p:txBody>
          <a:bodyPr spcFirstLastPara="1" wrap="square" lIns="91425" tIns="91425" rIns="91425" bIns="91425" anchor="t" anchorCtr="0">
            <a:noAutofit/>
          </a:bodyPr>
          <a:lstStyle/>
          <a:p>
            <a:pPr marL="0" lvl="0" indent="0"/>
            <a:r>
              <a:rPr lang="en-US" dirty="0">
                <a:solidFill>
                  <a:schemeClr val="accent1"/>
                </a:solidFill>
              </a:rPr>
              <a:t>Student Engagement and Equity Consciousness</a:t>
            </a:r>
            <a:endParaRPr lang="en-US" sz="2400" dirty="0">
              <a:solidFill>
                <a:srgbClr val="000000"/>
              </a:solidFill>
            </a:endParaRPr>
          </a:p>
          <a:p>
            <a:pPr marL="0" lvl="0" indent="0">
              <a:lnSpc>
                <a:spcPct val="130000"/>
              </a:lnSpc>
            </a:pPr>
            <a:endParaRPr lang="en-US" sz="1400" dirty="0">
              <a:solidFill>
                <a:srgbClr val="000000"/>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a:t>
            </a:fld>
            <a:endParaRPr lang="uk-UA" dirty="0"/>
          </a:p>
        </p:txBody>
      </p:sp>
      <p:pic>
        <p:nvPicPr>
          <p:cNvPr id="6" name="Picture 5" descr="NUA-mar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5403" y="402573"/>
            <a:ext cx="2881451" cy="966235"/>
          </a:xfrm>
          <a:prstGeom prst="rect">
            <a:avLst/>
          </a:prstGeom>
        </p:spPr>
      </p:pic>
      <p:sp>
        <p:nvSpPr>
          <p:cNvPr id="3" name="TextBox 2">
            <a:extLst>
              <a:ext uri="{FF2B5EF4-FFF2-40B4-BE49-F238E27FC236}">
                <a16:creationId xmlns:a16="http://schemas.microsoft.com/office/drawing/2014/main" id="{A280AFC4-E340-314F-9E0F-F28EFFA2B88A}"/>
              </a:ext>
            </a:extLst>
          </p:cNvPr>
          <p:cNvSpPr txBox="1"/>
          <p:nvPr/>
        </p:nvSpPr>
        <p:spPr>
          <a:xfrm>
            <a:off x="0" y="2729250"/>
            <a:ext cx="9144000" cy="2412968"/>
          </a:xfrm>
          <a:prstGeom prst="rect">
            <a:avLst/>
          </a:prstGeom>
          <a:noFill/>
        </p:spPr>
        <p:txBody>
          <a:bodyPr wrap="square" rtlCol="0">
            <a:spAutoFit/>
          </a:bodyPr>
          <a:lstStyle/>
          <a:p>
            <a:pPr algn="ctr">
              <a:lnSpc>
                <a:spcPct val="70000"/>
              </a:lnSpc>
            </a:pPr>
            <a:r>
              <a:rPr lang="en-US" sz="2400" b="1" dirty="0">
                <a:solidFill>
                  <a:schemeClr val="tx1"/>
                </a:solidFill>
                <a:latin typeface="Calibri" panose="020F0502020204030204" pitchFamily="34" charset="0"/>
                <a:cs typeface="Calibri" panose="020F0502020204030204" pitchFamily="34" charset="0"/>
              </a:rPr>
              <a:t>Palmer Lake Elementary • Fair Oaks Elementary</a:t>
            </a:r>
          </a:p>
          <a:p>
            <a:pPr algn="ctr"/>
            <a:r>
              <a:rPr lang="en-US" sz="1800" b="1" dirty="0">
                <a:latin typeface="Calibri" panose="020F0502020204030204" pitchFamily="34" charset="0"/>
                <a:cs typeface="Calibri" panose="020F0502020204030204" pitchFamily="34" charset="0"/>
              </a:rPr>
              <a:t>23 October 2020</a:t>
            </a:r>
          </a:p>
          <a:p>
            <a:pPr algn="ctr"/>
            <a:endParaRPr lang="en-US" sz="1800" b="1" dirty="0">
              <a:latin typeface="Calibri" panose="020F0502020204030204" pitchFamily="34" charset="0"/>
              <a:cs typeface="Calibri" panose="020F0502020204030204" pitchFamily="34" charset="0"/>
            </a:endParaRPr>
          </a:p>
          <a:p>
            <a:pPr algn="ctr"/>
            <a:r>
              <a:rPr lang="en-US" sz="1800" b="1" dirty="0">
                <a:latin typeface="Calibri" panose="020F0502020204030204" pitchFamily="34" charset="0"/>
                <a:cs typeface="Calibri" panose="020F0502020204030204" pitchFamily="34" charset="0"/>
              </a:rPr>
              <a:t>Robert Seth Price</a:t>
            </a:r>
          </a:p>
          <a:p>
            <a:pPr algn="ctr"/>
            <a:r>
              <a:rPr lang="en-US" b="1" dirty="0" err="1">
                <a:latin typeface="Calibri" panose="020F0502020204030204" pitchFamily="34" charset="0"/>
                <a:cs typeface="Calibri" panose="020F0502020204030204" pitchFamily="34" charset="0"/>
              </a:rPr>
              <a:t>www.eggplant.org</a:t>
            </a:r>
            <a:r>
              <a:rPr lang="en-US" b="1" dirty="0">
                <a:latin typeface="Calibri" panose="020F0502020204030204" pitchFamily="34" charset="0"/>
                <a:cs typeface="Calibri" panose="020F0502020204030204" pitchFamily="34" charset="0"/>
              </a:rPr>
              <a:t> • </a:t>
            </a:r>
            <a:r>
              <a:rPr lang="en-US" b="1" dirty="0" err="1">
                <a:latin typeface="Calibri" panose="020F0502020204030204" pitchFamily="34" charset="0"/>
                <a:cs typeface="Calibri" panose="020F0502020204030204" pitchFamily="34" charset="0"/>
              </a:rPr>
              <a:t>robert@eggplant.org</a:t>
            </a:r>
            <a:r>
              <a:rPr lang="en-US" b="1" dirty="0">
                <a:latin typeface="Calibri" panose="020F0502020204030204" pitchFamily="34" charset="0"/>
                <a:cs typeface="Calibri" panose="020F0502020204030204" pitchFamily="34" charset="0"/>
              </a:rPr>
              <a:t> </a:t>
            </a:r>
            <a:br>
              <a:rPr lang="en-US" b="1" dirty="0">
                <a:latin typeface="Calibri" panose="020F0502020204030204" pitchFamily="34" charset="0"/>
                <a:cs typeface="Calibri" panose="020F0502020204030204" pitchFamily="34" charset="0"/>
              </a:rPr>
            </a:br>
            <a:br>
              <a:rPr lang="en-US" sz="1200" b="1" dirty="0">
                <a:latin typeface="Calibri" panose="020F050202020403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National Urban Alliance</a:t>
            </a:r>
          </a:p>
          <a:p>
            <a:pPr algn="ctr"/>
            <a:r>
              <a:rPr lang="en-US" b="1" dirty="0" err="1">
                <a:latin typeface="Calibri" panose="020F0502020204030204" pitchFamily="34" charset="0"/>
                <a:cs typeface="Calibri" panose="020F0502020204030204" pitchFamily="34" charset="0"/>
              </a:rPr>
              <a:t>www.nuatc.org</a:t>
            </a:r>
            <a:endParaRPr lang="en-US" b="1" dirty="0">
              <a:latin typeface="Calibri" panose="020F0502020204030204" pitchFamily="34" charset="0"/>
              <a:cs typeface="Calibri" panose="020F0502020204030204" pitchFamily="34" charset="0"/>
            </a:endParaRPr>
          </a:p>
          <a:p>
            <a:pPr algn="ctr"/>
            <a:endParaRPr lang="en-US" sz="18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88A2A26-A7D4-CC4A-AEBB-0B3743A54DAB}"/>
              </a:ext>
            </a:extLst>
          </p:cNvPr>
          <p:cNvPicPr>
            <a:picLocks noChangeAspect="1"/>
          </p:cNvPicPr>
          <p:nvPr/>
        </p:nvPicPr>
        <p:blipFill>
          <a:blip r:embed="rId4"/>
          <a:stretch>
            <a:fillRect/>
          </a:stretch>
        </p:blipFill>
        <p:spPr>
          <a:xfrm>
            <a:off x="4949704" y="444231"/>
            <a:ext cx="2509566" cy="924577"/>
          </a:xfrm>
          <a:prstGeom prst="rect">
            <a:avLst/>
          </a:prstGeom>
        </p:spPr>
      </p:pic>
    </p:spTree>
    <p:extLst>
      <p:ext uri="{BB962C8B-B14F-4D97-AF65-F5344CB8AC3E}">
        <p14:creationId xmlns:p14="http://schemas.microsoft.com/office/powerpoint/2010/main" val="3074339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Key…"/>
          <p:cNvSpPr txBox="1"/>
          <p:nvPr/>
        </p:nvSpPr>
        <p:spPr>
          <a:xfrm>
            <a:off x="293105" y="368747"/>
            <a:ext cx="3794080" cy="3494094"/>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49">
              <a:lnSpc>
                <a:spcPct val="60000"/>
              </a:lnSpc>
              <a:defRPr sz="7000" spc="209">
                <a:solidFill>
                  <a:srgbClr val="A9A9A9"/>
                </a:solidFill>
                <a:latin typeface="Arial"/>
                <a:ea typeface="Arial"/>
                <a:cs typeface="Arial"/>
                <a:sym typeface="Arial"/>
              </a:defRPr>
            </a:pPr>
            <a:r>
              <a:rPr sz="4800" b="1" dirty="0">
                <a:latin typeface="Calibri" panose="020F0502020204030204" pitchFamily="34" charset="0"/>
                <a:cs typeface="Calibri" panose="020F0502020204030204" pitchFamily="34" charset="0"/>
              </a:rPr>
              <a:t>Key</a:t>
            </a:r>
          </a:p>
          <a:p>
            <a:pPr defTabSz="321449">
              <a:lnSpc>
                <a:spcPct val="60000"/>
              </a:lnSpc>
              <a:defRPr sz="7000" spc="209">
                <a:solidFill>
                  <a:srgbClr val="A9A9A9"/>
                </a:solidFill>
                <a:latin typeface="Arial"/>
                <a:ea typeface="Arial"/>
                <a:cs typeface="Arial"/>
                <a:sym typeface="Arial"/>
              </a:defRPr>
            </a:pPr>
            <a:r>
              <a:rPr sz="4800" b="1" dirty="0">
                <a:latin typeface="Calibri" panose="020F0502020204030204" pitchFamily="34" charset="0"/>
                <a:cs typeface="Calibri" panose="020F0502020204030204" pitchFamily="34" charset="0"/>
              </a:rPr>
              <a:t> </a:t>
            </a:r>
          </a:p>
          <a:p>
            <a:pPr defTabSz="321449">
              <a:lnSpc>
                <a:spcPct val="60000"/>
              </a:lnSpc>
              <a:defRPr sz="7000" spc="209">
                <a:solidFill>
                  <a:srgbClr val="A9A9A9"/>
                </a:solidFill>
                <a:latin typeface="Arial"/>
                <a:ea typeface="Arial"/>
                <a:cs typeface="Arial"/>
                <a:sym typeface="Arial"/>
              </a:defRPr>
            </a:pPr>
            <a:r>
              <a:rPr sz="4800" b="1" dirty="0">
                <a:latin typeface="Calibri" panose="020F0502020204030204" pitchFamily="34" charset="0"/>
                <a:cs typeface="Calibri" panose="020F0502020204030204" pitchFamily="34" charset="0"/>
              </a:rPr>
              <a:t>Vocabulary</a:t>
            </a:r>
            <a:endParaRPr lang="en-US" sz="48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endParaRPr lang="en-US" sz="48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4800" b="1" dirty="0">
                <a:latin typeface="Calibri" panose="020F0502020204030204" pitchFamily="34" charset="0"/>
                <a:cs typeface="Calibri" panose="020F0502020204030204" pitchFamily="34" charset="0"/>
              </a:rPr>
              <a:t>Prediction</a:t>
            </a:r>
            <a:endParaRPr sz="4800" b="1" dirty="0">
              <a:latin typeface="Calibri" panose="020F0502020204030204" pitchFamily="34" charset="0"/>
              <a:cs typeface="Calibri" panose="020F0502020204030204" pitchFamily="34" charset="0"/>
            </a:endParaRPr>
          </a:p>
          <a:p>
            <a:pPr defTabSz="321449">
              <a:lnSpc>
                <a:spcPct val="60000"/>
              </a:lnSpc>
              <a:defRPr sz="1200" b="0">
                <a:solidFill>
                  <a:srgbClr val="000000"/>
                </a:solidFill>
                <a:latin typeface="Helvetica"/>
                <a:ea typeface="Helvetica"/>
                <a:cs typeface="Helvetica"/>
                <a:sym typeface="Helvetica"/>
              </a:defRPr>
            </a:pPr>
            <a:endParaRPr sz="4800" b="1" dirty="0">
              <a:latin typeface="Calibri" panose="020F0502020204030204" pitchFamily="34" charset="0"/>
              <a:cs typeface="Calibri" panose="020F0502020204030204" pitchFamily="34" charset="0"/>
            </a:endParaRPr>
          </a:p>
          <a:p>
            <a:pPr defTabSz="321449">
              <a:lnSpc>
                <a:spcPct val="60000"/>
              </a:lnSpc>
              <a:spcBef>
                <a:spcPts val="2180"/>
              </a:spcBef>
              <a:defRPr sz="4800">
                <a:solidFill>
                  <a:srgbClr val="000000"/>
                </a:solidFill>
                <a:latin typeface="Arial"/>
                <a:ea typeface="Arial"/>
                <a:cs typeface="Arial"/>
                <a:sym typeface="Arial"/>
              </a:defRPr>
            </a:pPr>
            <a:endParaRPr sz="4800" b="1" dirty="0">
              <a:latin typeface="Calibri" panose="020F0502020204030204" pitchFamily="34" charset="0"/>
              <a:cs typeface="Calibri" panose="020F0502020204030204" pitchFamily="34" charset="0"/>
            </a:endParaRPr>
          </a:p>
        </p:txBody>
      </p:sp>
      <p:sp>
        <p:nvSpPr>
          <p:cNvPr id="209" name="Sojourner…"/>
          <p:cNvSpPr txBox="1"/>
          <p:nvPr/>
        </p:nvSpPr>
        <p:spPr>
          <a:xfrm>
            <a:off x="4415800" y="516860"/>
            <a:ext cx="2672334" cy="4257893"/>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nSpc>
                <a:spcPct val="150000"/>
              </a:lnSpc>
            </a:pPr>
            <a:r>
              <a:rPr lang="en-US" sz="3200" b="1" dirty="0">
                <a:latin typeface="Calibri" panose="020F0502020204030204" pitchFamily="34" charset="0"/>
                <a:cs typeface="Calibri" panose="020F0502020204030204" pitchFamily="34" charset="0"/>
              </a:rPr>
              <a:t>reach</a:t>
            </a:r>
          </a:p>
          <a:p>
            <a:pPr>
              <a:lnSpc>
                <a:spcPct val="150000"/>
              </a:lnSpc>
            </a:pPr>
            <a:r>
              <a:rPr lang="en-US" sz="3200" b="1" dirty="0">
                <a:latin typeface="Calibri" panose="020F0502020204030204" pitchFamily="34" charset="0"/>
                <a:cs typeface="Calibri" panose="020F0502020204030204" pitchFamily="34" charset="0"/>
              </a:rPr>
              <a:t>decision</a:t>
            </a:r>
          </a:p>
          <a:p>
            <a:pPr>
              <a:lnSpc>
                <a:spcPct val="150000"/>
              </a:lnSpc>
            </a:pPr>
            <a:r>
              <a:rPr lang="en-US" sz="3200" b="1" dirty="0">
                <a:latin typeface="Calibri" panose="020F0502020204030204" pitchFamily="34" charset="0"/>
                <a:cs typeface="Calibri" panose="020F0502020204030204" pitchFamily="34" charset="0"/>
              </a:rPr>
              <a:t>flexible</a:t>
            </a:r>
          </a:p>
          <a:p>
            <a:pPr>
              <a:lnSpc>
                <a:spcPct val="150000"/>
              </a:lnSpc>
            </a:pPr>
            <a:r>
              <a:rPr lang="en-US" sz="3200" b="1" dirty="0">
                <a:latin typeface="Calibri" panose="020F0502020204030204" pitchFamily="34" charset="0"/>
                <a:cs typeface="Calibri" panose="020F0502020204030204" pitchFamily="34" charset="0"/>
              </a:rPr>
              <a:t>prey</a:t>
            </a:r>
          </a:p>
          <a:p>
            <a:pPr>
              <a:lnSpc>
                <a:spcPct val="150000"/>
              </a:lnSpc>
            </a:pPr>
            <a:r>
              <a:rPr lang="en-US" sz="3200" b="1" dirty="0">
                <a:latin typeface="Calibri" panose="020F0502020204030204" pitchFamily="34" charset="0"/>
                <a:cs typeface="Calibri" panose="020F0502020204030204" pitchFamily="34" charset="0"/>
              </a:rPr>
              <a:t>bent</a:t>
            </a:r>
          </a:p>
          <a:p>
            <a:endParaRPr lang="en-US" sz="32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fld id="{00000000-1234-1234-1234-123412341234}" type="slidenum">
              <a:rPr lang="uk-UA" smtClean="0"/>
              <a:pPr/>
              <a:t>10</a:t>
            </a:fld>
            <a:endParaRPr lang="uk-UA" dirty="0"/>
          </a:p>
        </p:txBody>
      </p:sp>
      <p:sp>
        <p:nvSpPr>
          <p:cNvPr id="5" name="Sojourner…">
            <a:extLst>
              <a:ext uri="{FF2B5EF4-FFF2-40B4-BE49-F238E27FC236}">
                <a16:creationId xmlns:a16="http://schemas.microsoft.com/office/drawing/2014/main" id="{59934414-7EA6-3240-A6AA-29BE2CBDD7BA}"/>
              </a:ext>
            </a:extLst>
          </p:cNvPr>
          <p:cNvSpPr txBox="1"/>
          <p:nvPr/>
        </p:nvSpPr>
        <p:spPr>
          <a:xfrm>
            <a:off x="6769015" y="516860"/>
            <a:ext cx="2672334" cy="3689147"/>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nSpc>
                <a:spcPct val="150000"/>
              </a:lnSpc>
            </a:pPr>
            <a:r>
              <a:rPr lang="en-US" sz="3200" b="1" dirty="0">
                <a:latin typeface="Calibri" panose="020F0502020204030204" pitchFamily="34" charset="0"/>
                <a:cs typeface="Calibri" panose="020F0502020204030204" pitchFamily="34" charset="0"/>
              </a:rPr>
              <a:t>die</a:t>
            </a:r>
          </a:p>
          <a:p>
            <a:pPr>
              <a:lnSpc>
                <a:spcPct val="150000"/>
              </a:lnSpc>
            </a:pPr>
            <a:r>
              <a:rPr lang="en-US" sz="3200" b="1" dirty="0">
                <a:latin typeface="Calibri" panose="020F0502020204030204" pitchFamily="34" charset="0"/>
                <a:cs typeface="Calibri" panose="020F0502020204030204" pitchFamily="34" charset="0"/>
              </a:rPr>
              <a:t>change</a:t>
            </a:r>
          </a:p>
          <a:p>
            <a:pPr>
              <a:lnSpc>
                <a:spcPct val="150000"/>
              </a:lnSpc>
            </a:pPr>
            <a:r>
              <a:rPr lang="en-US" sz="3200" b="1" dirty="0">
                <a:latin typeface="Calibri" panose="020F0502020204030204" pitchFamily="34" charset="0"/>
                <a:cs typeface="Calibri" panose="020F0502020204030204" pitchFamily="34" charset="0"/>
              </a:rPr>
              <a:t>process</a:t>
            </a:r>
          </a:p>
          <a:p>
            <a:pPr>
              <a:lnSpc>
                <a:spcPct val="150000"/>
              </a:lnSpc>
            </a:pPr>
            <a:r>
              <a:rPr lang="en-US" sz="3200" b="1" dirty="0">
                <a:latin typeface="Calibri" panose="020F0502020204030204" pitchFamily="34" charset="0"/>
                <a:cs typeface="Calibri" panose="020F0502020204030204" pitchFamily="34" charset="0"/>
              </a:rPr>
              <a:t>knocks</a:t>
            </a:r>
          </a:p>
          <a:p>
            <a:pPr>
              <a:lnSpc>
                <a:spcPct val="150000"/>
              </a:lnSpc>
            </a:pPr>
            <a:r>
              <a:rPr lang="en-US" sz="3200" b="1" dirty="0">
                <a:latin typeface="Calibri" panose="020F0502020204030204" pitchFamily="34" charset="0"/>
                <a:cs typeface="Calibri" panose="020F0502020204030204" pitchFamily="34" charset="0"/>
              </a:rPr>
              <a:t>rebirth</a:t>
            </a:r>
          </a:p>
        </p:txBody>
      </p:sp>
    </p:spTree>
    <p:extLst>
      <p:ext uri="{BB962C8B-B14F-4D97-AF65-F5344CB8AC3E}">
        <p14:creationId xmlns:p14="http://schemas.microsoft.com/office/powerpoint/2010/main" val="161249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Key…"/>
          <p:cNvSpPr txBox="1"/>
          <p:nvPr/>
        </p:nvSpPr>
        <p:spPr>
          <a:xfrm>
            <a:off x="137656" y="277423"/>
            <a:ext cx="7948393" cy="252459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49">
              <a:lnSpc>
                <a:spcPct val="60000"/>
              </a:lnSpc>
              <a:defRPr sz="7000" spc="209">
                <a:solidFill>
                  <a:srgbClr val="A9A9A9"/>
                </a:solidFill>
                <a:latin typeface="Arial"/>
                <a:ea typeface="Arial"/>
                <a:cs typeface="Arial"/>
                <a:sym typeface="Arial"/>
              </a:defRPr>
            </a:pPr>
            <a:r>
              <a:rPr sz="2700" b="1" dirty="0">
                <a:latin typeface="Calibri" panose="020F0502020204030204" pitchFamily="34" charset="0"/>
                <a:cs typeface="Calibri" panose="020F0502020204030204" pitchFamily="34" charset="0"/>
              </a:rPr>
              <a:t>Key</a:t>
            </a:r>
          </a:p>
          <a:p>
            <a:pPr defTabSz="321449">
              <a:lnSpc>
                <a:spcPct val="60000"/>
              </a:lnSpc>
              <a:defRPr sz="7000" spc="209">
                <a:solidFill>
                  <a:srgbClr val="A9A9A9"/>
                </a:solidFill>
                <a:latin typeface="Arial"/>
                <a:ea typeface="Arial"/>
                <a:cs typeface="Arial"/>
                <a:sym typeface="Arial"/>
              </a:defRPr>
            </a:pPr>
            <a:r>
              <a:rPr sz="2700" b="1" dirty="0">
                <a:latin typeface="Calibri" panose="020F0502020204030204" pitchFamily="34" charset="0"/>
                <a:cs typeface="Calibri" panose="020F0502020204030204" pitchFamily="34" charset="0"/>
              </a:rPr>
              <a:t> </a:t>
            </a:r>
          </a:p>
          <a:p>
            <a:pPr defTabSz="321449">
              <a:lnSpc>
                <a:spcPct val="60000"/>
              </a:lnSpc>
              <a:defRPr sz="7000" spc="209">
                <a:solidFill>
                  <a:srgbClr val="A9A9A9"/>
                </a:solidFill>
                <a:latin typeface="Arial"/>
                <a:ea typeface="Arial"/>
                <a:cs typeface="Arial"/>
                <a:sym typeface="Arial"/>
              </a:defRPr>
            </a:pPr>
            <a:r>
              <a:rPr sz="2700" b="1" dirty="0">
                <a:latin typeface="Calibri" panose="020F0502020204030204" pitchFamily="34" charset="0"/>
                <a:cs typeface="Calibri" panose="020F0502020204030204" pitchFamily="34" charset="0"/>
              </a:rPr>
              <a:t>Vocabulary</a:t>
            </a:r>
            <a:endParaRPr lang="en-US" sz="27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endParaRPr lang="en-US" sz="27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2700" b="1" dirty="0">
                <a:latin typeface="Calibri" panose="020F0502020204030204" pitchFamily="34" charset="0"/>
                <a:cs typeface="Calibri" panose="020F0502020204030204" pitchFamily="34" charset="0"/>
              </a:rPr>
              <a:t>Prediction</a:t>
            </a:r>
            <a:endParaRPr sz="2700" b="1" dirty="0">
              <a:latin typeface="Calibri" panose="020F0502020204030204" pitchFamily="34" charset="0"/>
              <a:cs typeface="Calibri" panose="020F0502020204030204" pitchFamily="34" charset="0"/>
            </a:endParaRPr>
          </a:p>
          <a:p>
            <a:pPr defTabSz="321449">
              <a:lnSpc>
                <a:spcPct val="60000"/>
              </a:lnSpc>
              <a:defRPr sz="1200" b="0">
                <a:solidFill>
                  <a:srgbClr val="000000"/>
                </a:solidFill>
                <a:latin typeface="Helvetica"/>
                <a:ea typeface="Helvetica"/>
                <a:cs typeface="Helvetica"/>
                <a:sym typeface="Helvetica"/>
              </a:defRPr>
            </a:pPr>
            <a:endParaRPr sz="4800" b="1" dirty="0">
              <a:latin typeface="Calibri" panose="020F0502020204030204" pitchFamily="34" charset="0"/>
              <a:cs typeface="Calibri" panose="020F0502020204030204" pitchFamily="34" charset="0"/>
            </a:endParaRPr>
          </a:p>
          <a:p>
            <a:pPr defTabSz="321449">
              <a:lnSpc>
                <a:spcPct val="60000"/>
              </a:lnSpc>
              <a:spcBef>
                <a:spcPts val="2180"/>
              </a:spcBef>
              <a:defRPr sz="4800">
                <a:solidFill>
                  <a:srgbClr val="000000"/>
                </a:solidFill>
                <a:latin typeface="Arial"/>
                <a:ea typeface="Arial"/>
                <a:cs typeface="Arial"/>
                <a:sym typeface="Arial"/>
              </a:defRPr>
            </a:pPr>
            <a:endParaRPr sz="4800" b="1" dirty="0">
              <a:latin typeface="Calibri" panose="020F0502020204030204" pitchFamily="34" charset="0"/>
              <a:cs typeface="Calibri" panose="020F0502020204030204" pitchFamily="34" charset="0"/>
            </a:endParaRPr>
          </a:p>
        </p:txBody>
      </p:sp>
      <p:sp>
        <p:nvSpPr>
          <p:cNvPr id="209" name="Sojourner…"/>
          <p:cNvSpPr txBox="1"/>
          <p:nvPr/>
        </p:nvSpPr>
        <p:spPr>
          <a:xfrm>
            <a:off x="2515566" y="113947"/>
            <a:ext cx="1125305" cy="5376148"/>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r>
              <a:rPr lang="en-US" sz="2400" b="1" dirty="0">
                <a:latin typeface="Calibri" panose="020F0502020204030204" pitchFamily="34" charset="0"/>
                <a:cs typeface="Calibri" panose="020F0502020204030204" pitchFamily="34" charset="0"/>
              </a:rPr>
              <a:t>reach</a:t>
            </a:r>
          </a:p>
          <a:p>
            <a:r>
              <a:rPr lang="en-US" sz="2400" b="1" dirty="0">
                <a:latin typeface="Calibri" panose="020F0502020204030204" pitchFamily="34" charset="0"/>
                <a:cs typeface="Calibri" panose="020F0502020204030204" pitchFamily="34" charset="0"/>
              </a:rPr>
              <a:t>decision</a:t>
            </a:r>
          </a:p>
          <a:p>
            <a:r>
              <a:rPr lang="en-US" sz="2400" b="1" dirty="0">
                <a:latin typeface="Calibri" panose="020F0502020204030204" pitchFamily="34" charset="0"/>
                <a:cs typeface="Calibri" panose="020F0502020204030204" pitchFamily="34" charset="0"/>
              </a:rPr>
              <a:t>flexible</a:t>
            </a:r>
          </a:p>
          <a:p>
            <a:r>
              <a:rPr lang="en-US" sz="2400" b="1" dirty="0">
                <a:latin typeface="Calibri" panose="020F0502020204030204" pitchFamily="34" charset="0"/>
                <a:cs typeface="Calibri" panose="020F0502020204030204" pitchFamily="34" charset="0"/>
              </a:rPr>
              <a:t>prey</a:t>
            </a:r>
          </a:p>
          <a:p>
            <a:r>
              <a:rPr lang="en-US" sz="2400" b="1" dirty="0">
                <a:latin typeface="Calibri" panose="020F0502020204030204" pitchFamily="34" charset="0"/>
                <a:cs typeface="Calibri" panose="020F0502020204030204" pitchFamily="34" charset="0"/>
              </a:rPr>
              <a:t>bent</a:t>
            </a:r>
          </a:p>
          <a:p>
            <a:r>
              <a:rPr lang="en-US" sz="2400" b="1" dirty="0">
                <a:latin typeface="Calibri" panose="020F0502020204030204" pitchFamily="34" charset="0"/>
                <a:cs typeface="Calibri" panose="020F0502020204030204" pitchFamily="34" charset="0"/>
              </a:rPr>
              <a:t>die</a:t>
            </a:r>
          </a:p>
          <a:p>
            <a:r>
              <a:rPr lang="en-US" sz="2400" b="1" dirty="0">
                <a:latin typeface="Calibri" panose="020F0502020204030204" pitchFamily="34" charset="0"/>
                <a:cs typeface="Calibri" panose="020F0502020204030204" pitchFamily="34" charset="0"/>
              </a:rPr>
              <a:t>change</a:t>
            </a:r>
          </a:p>
          <a:p>
            <a:r>
              <a:rPr lang="en-US" sz="2400" b="1" dirty="0">
                <a:latin typeface="Calibri" panose="020F0502020204030204" pitchFamily="34" charset="0"/>
                <a:cs typeface="Calibri" panose="020F0502020204030204" pitchFamily="34" charset="0"/>
              </a:rPr>
              <a:t>process</a:t>
            </a:r>
          </a:p>
          <a:p>
            <a:r>
              <a:rPr lang="en-US" sz="2400" b="1" dirty="0">
                <a:latin typeface="Calibri" panose="020F0502020204030204" pitchFamily="34" charset="0"/>
                <a:cs typeface="Calibri" panose="020F0502020204030204" pitchFamily="34" charset="0"/>
              </a:rPr>
              <a:t>knocks</a:t>
            </a:r>
          </a:p>
          <a:p>
            <a:r>
              <a:rPr lang="en-US" sz="2400" b="1" dirty="0">
                <a:latin typeface="Calibri" panose="020F0502020204030204" pitchFamily="34" charset="0"/>
                <a:cs typeface="Calibri" panose="020F0502020204030204" pitchFamily="34" charset="0"/>
              </a:rPr>
              <a:t>rebirth</a:t>
            </a:r>
          </a:p>
          <a:p>
            <a:endParaRPr lang="en-US" sz="2400" b="1" dirty="0">
              <a:latin typeface="Calibri" panose="020F0502020204030204" pitchFamily="34" charset="0"/>
              <a:cs typeface="Calibri" panose="020F0502020204030204" pitchFamily="34" charset="0"/>
            </a:endParaRPr>
          </a:p>
          <a:p>
            <a:pPr defTabSz="321449">
              <a:spcBef>
                <a:spcPts val="2180"/>
              </a:spcBef>
              <a:defRPr sz="4800">
                <a:solidFill>
                  <a:srgbClr val="000000"/>
                </a:solidFill>
                <a:latin typeface="Arial"/>
                <a:ea typeface="Arial"/>
                <a:cs typeface="Arial"/>
                <a:sym typeface="Arial"/>
              </a:defRPr>
            </a:pPr>
            <a:endParaRPr lang="en-US" sz="1200" b="1" dirty="0">
              <a:latin typeface="Calibri" panose="020F0502020204030204" pitchFamily="34" charset="0"/>
              <a:cs typeface="Calibri" panose="020F0502020204030204" pitchFamily="34" charset="0"/>
            </a:endParaRPr>
          </a:p>
          <a:p>
            <a:pPr defTabSz="321449">
              <a:spcBef>
                <a:spcPts val="2180"/>
              </a:spcBef>
              <a:defRPr sz="4800">
                <a:solidFill>
                  <a:srgbClr val="000000"/>
                </a:solidFill>
                <a:latin typeface="Arial"/>
                <a:ea typeface="Arial"/>
                <a:cs typeface="Arial"/>
                <a:sym typeface="Arial"/>
              </a:defRPr>
            </a:pPr>
            <a:endParaRPr sz="32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fld id="{00000000-1234-1234-1234-123412341234}" type="slidenum">
              <a:rPr lang="uk-UA" smtClean="0"/>
              <a:pPr/>
              <a:t>11</a:t>
            </a:fld>
            <a:endParaRPr lang="uk-UA" dirty="0"/>
          </a:p>
        </p:txBody>
      </p:sp>
      <p:sp>
        <p:nvSpPr>
          <p:cNvPr id="3" name="TextBox 2">
            <a:extLst>
              <a:ext uri="{FF2B5EF4-FFF2-40B4-BE49-F238E27FC236}">
                <a16:creationId xmlns:a16="http://schemas.microsoft.com/office/drawing/2014/main" id="{20111A9C-02CC-8645-AE83-D382756DCD7F}"/>
              </a:ext>
            </a:extLst>
          </p:cNvPr>
          <p:cNvSpPr txBox="1"/>
          <p:nvPr/>
        </p:nvSpPr>
        <p:spPr>
          <a:xfrm>
            <a:off x="4718963" y="255503"/>
            <a:ext cx="3456432" cy="4801314"/>
          </a:xfrm>
          <a:prstGeom prst="rect">
            <a:avLst/>
          </a:prstGeom>
          <a:noFill/>
        </p:spPr>
        <p:txBody>
          <a:bodyPr wrap="square" rtlCol="0">
            <a:spAutoFit/>
          </a:bodyPr>
          <a:lstStyle/>
          <a:p>
            <a:pPr marL="257175" indent="-257175">
              <a:buAutoNum type="arabicPeriod"/>
            </a:pPr>
            <a:r>
              <a:rPr lang="en-US" sz="1800" b="1" dirty="0">
                <a:latin typeface="Calibri" panose="020F0502020204030204" pitchFamily="34" charset="0"/>
                <a:cs typeface="Calibri" panose="020F0502020204030204" pitchFamily="34" charset="0"/>
              </a:rPr>
              <a:t>Discuss the vocabulary whole group and/or small groups first with predictions, then whole group sharing.</a:t>
            </a:r>
          </a:p>
          <a:p>
            <a:pPr marL="257175" indent="-257175">
              <a:buAutoNum type="arabicPeriod"/>
            </a:pPr>
            <a:endParaRPr lang="en-US" sz="1800" b="1" dirty="0">
              <a:latin typeface="Calibri" panose="020F0502020204030204" pitchFamily="34" charset="0"/>
              <a:cs typeface="Calibri" panose="020F0502020204030204" pitchFamily="34" charset="0"/>
            </a:endParaRPr>
          </a:p>
          <a:p>
            <a:pPr marL="257175" indent="-257175">
              <a:buAutoNum type="arabicPeriod"/>
            </a:pPr>
            <a:r>
              <a:rPr lang="en-US" sz="1800" b="1" dirty="0">
                <a:latin typeface="Calibri" panose="020F0502020204030204" pitchFamily="34" charset="0"/>
                <a:cs typeface="Calibri" panose="020F0502020204030204" pitchFamily="34" charset="0"/>
              </a:rPr>
              <a:t>Use the vocabulary in writing. Write several sentences to use all the vocabulary.</a:t>
            </a:r>
          </a:p>
          <a:p>
            <a:pPr marL="257175" indent="-257175">
              <a:buAutoNum type="arabicPeriod"/>
            </a:pPr>
            <a:endParaRPr lang="en-US" sz="1800" b="1" dirty="0">
              <a:latin typeface="Calibri" panose="020F0502020204030204" pitchFamily="34" charset="0"/>
              <a:cs typeface="Calibri" panose="020F0502020204030204" pitchFamily="34" charset="0"/>
            </a:endParaRPr>
          </a:p>
          <a:p>
            <a:pPr marL="257175" indent="-257175">
              <a:buAutoNum type="arabicPeriod"/>
            </a:pPr>
            <a:r>
              <a:rPr lang="en-US" sz="1800" b="1" dirty="0">
                <a:latin typeface="Calibri" panose="020F0502020204030204" pitchFamily="34" charset="0"/>
                <a:cs typeface="Calibri" panose="020F0502020204030204" pitchFamily="34" charset="0"/>
              </a:rPr>
              <a:t>Inductive categorization (better with 12+ words/phrases) sorting the vocabulary into categories.</a:t>
            </a:r>
          </a:p>
          <a:p>
            <a:pPr marL="257175" indent="-257175">
              <a:buAutoNum type="arabicPeriod"/>
            </a:pPr>
            <a:endParaRPr lang="en-US" sz="1800" b="1" dirty="0">
              <a:latin typeface="Calibri" panose="020F0502020204030204" pitchFamily="34" charset="0"/>
              <a:cs typeface="Calibri" panose="020F0502020204030204" pitchFamily="34" charset="0"/>
            </a:endParaRPr>
          </a:p>
          <a:p>
            <a:pPr marL="257175" indent="-257175">
              <a:buAutoNum type="arabicPeriod"/>
            </a:pPr>
            <a:r>
              <a:rPr lang="en-US" sz="1800" b="1" dirty="0">
                <a:latin typeface="Calibri" panose="020F0502020204030204" pitchFamily="34" charset="0"/>
                <a:cs typeface="Calibri" panose="020F0502020204030204" pitchFamily="34" charset="0"/>
              </a:rPr>
              <a:t>Draw an image representing your prediction of the vocabulary meaning.</a:t>
            </a:r>
          </a:p>
        </p:txBody>
      </p:sp>
    </p:spTree>
    <p:extLst>
      <p:ext uri="{BB962C8B-B14F-4D97-AF65-F5344CB8AC3E}">
        <p14:creationId xmlns:p14="http://schemas.microsoft.com/office/powerpoint/2010/main" val="210835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ey…">
            <a:extLst>
              <a:ext uri="{FF2B5EF4-FFF2-40B4-BE49-F238E27FC236}">
                <a16:creationId xmlns:a16="http://schemas.microsoft.com/office/drawing/2014/main" id="{5B4C1947-A57D-6944-8DC1-1649DAF82811}"/>
              </a:ext>
            </a:extLst>
          </p:cNvPr>
          <p:cNvSpPr txBox="1"/>
          <p:nvPr/>
        </p:nvSpPr>
        <p:spPr>
          <a:xfrm>
            <a:off x="538582" y="364737"/>
            <a:ext cx="3794080" cy="191879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49">
              <a:defRPr sz="7000" spc="209">
                <a:solidFill>
                  <a:srgbClr val="A9A9A9"/>
                </a:solidFill>
                <a:latin typeface="Arial"/>
                <a:ea typeface="Arial"/>
                <a:cs typeface="Arial"/>
                <a:sym typeface="Arial"/>
              </a:defRPr>
            </a:pPr>
            <a:r>
              <a:rPr lang="en-US" sz="6000" b="1" dirty="0">
                <a:latin typeface="Calibri" panose="020F0502020204030204" pitchFamily="34" charset="0"/>
                <a:cs typeface="Calibri" panose="020F0502020204030204" pitchFamily="34" charset="0"/>
              </a:rPr>
              <a:t>Powerful </a:t>
            </a:r>
          </a:p>
          <a:p>
            <a:pPr defTabSz="321449">
              <a:defRPr sz="7000" spc="209">
                <a:solidFill>
                  <a:srgbClr val="A9A9A9"/>
                </a:solidFill>
                <a:latin typeface="Arial"/>
                <a:ea typeface="Arial"/>
                <a:cs typeface="Arial"/>
                <a:sym typeface="Arial"/>
              </a:defRPr>
            </a:pPr>
            <a:r>
              <a:rPr lang="en-US" sz="6000" b="1" dirty="0">
                <a:latin typeface="Calibri" panose="020F0502020204030204" pitchFamily="34" charset="0"/>
                <a:cs typeface="Calibri" panose="020F0502020204030204" pitchFamily="34" charset="0"/>
              </a:rPr>
              <a:t>Questions</a:t>
            </a:r>
            <a:endParaRPr sz="60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A7AA914-EC72-9A44-B036-AA11E12B03D2}"/>
              </a:ext>
            </a:extLst>
          </p:cNvPr>
          <p:cNvSpPr txBox="1"/>
          <p:nvPr/>
        </p:nvSpPr>
        <p:spPr>
          <a:xfrm>
            <a:off x="4332662" y="578131"/>
            <a:ext cx="2199641" cy="2154436"/>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Why?</a:t>
            </a:r>
          </a:p>
          <a:p>
            <a:r>
              <a:rPr lang="en-US" sz="2400" b="1" dirty="0">
                <a:latin typeface="Calibri" panose="020F0502020204030204" pitchFamily="34" charset="0"/>
                <a:cs typeface="Calibri" panose="020F0502020204030204" pitchFamily="34" charset="0"/>
              </a:rPr>
              <a:t>—Priming</a:t>
            </a:r>
          </a:p>
          <a:p>
            <a:r>
              <a:rPr lang="en-US" sz="2400" b="1" dirty="0">
                <a:latin typeface="Calibri" panose="020F0502020204030204" pitchFamily="34" charset="0"/>
                <a:cs typeface="Calibri" panose="020F0502020204030204" pitchFamily="34" charset="0"/>
              </a:rPr>
              <a:t>—Schema</a:t>
            </a:r>
          </a:p>
          <a:p>
            <a:r>
              <a:rPr lang="en-US" sz="2400" b="1" dirty="0">
                <a:latin typeface="Calibri" panose="020F0502020204030204" pitchFamily="34" charset="0"/>
                <a:cs typeface="Calibri" panose="020F0502020204030204" pitchFamily="34" charset="0"/>
              </a:rPr>
              <a:t>—Interest</a:t>
            </a:r>
          </a:p>
          <a:p>
            <a:r>
              <a:rPr lang="en-US" sz="2400" b="1" dirty="0">
                <a:latin typeface="Calibri" panose="020F0502020204030204" pitchFamily="34" charset="0"/>
                <a:cs typeface="Calibri" panose="020F0502020204030204" pitchFamily="34" charset="0"/>
              </a:rPr>
              <a:t>—Collaboration</a:t>
            </a:r>
          </a:p>
          <a:p>
            <a:endParaRPr lang="en-US" b="1" dirty="0">
              <a:latin typeface="Calibri" panose="020F0502020204030204" pitchFamily="34" charset="0"/>
              <a:cs typeface="Calibri" panose="020F0502020204030204" pitchFamily="34" charset="0"/>
            </a:endParaRPr>
          </a:p>
        </p:txBody>
      </p:sp>
      <p:pic>
        <p:nvPicPr>
          <p:cNvPr id="5" name="Picture 4" descr="A picture containing hat&#10;&#10;Description automatically generated">
            <a:extLst>
              <a:ext uri="{FF2B5EF4-FFF2-40B4-BE49-F238E27FC236}">
                <a16:creationId xmlns:a16="http://schemas.microsoft.com/office/drawing/2014/main" id="{D7ACAADA-6817-8942-B69F-CA297151CABB}"/>
              </a:ext>
            </a:extLst>
          </p:cNvPr>
          <p:cNvPicPr>
            <a:picLocks noChangeAspect="1"/>
          </p:cNvPicPr>
          <p:nvPr/>
        </p:nvPicPr>
        <p:blipFill>
          <a:blip r:embed="rId2">
            <a:alphaModFix/>
          </a:blip>
          <a:stretch>
            <a:fillRect/>
          </a:stretch>
        </p:blipFill>
        <p:spPr>
          <a:xfrm>
            <a:off x="951219" y="2987885"/>
            <a:ext cx="934895" cy="1462938"/>
          </a:xfrm>
          <a:prstGeom prst="rect">
            <a:avLst/>
          </a:prstGeom>
        </p:spPr>
      </p:pic>
      <p:pic>
        <p:nvPicPr>
          <p:cNvPr id="6" name="Picture 5" descr="A picture containing hat&#10;&#10;Description automatically generated">
            <a:extLst>
              <a:ext uri="{FF2B5EF4-FFF2-40B4-BE49-F238E27FC236}">
                <a16:creationId xmlns:a16="http://schemas.microsoft.com/office/drawing/2014/main" id="{E8727811-BAC2-954D-9596-3504AF7CCA96}"/>
              </a:ext>
            </a:extLst>
          </p:cNvPr>
          <p:cNvPicPr>
            <a:picLocks noChangeAspect="1"/>
          </p:cNvPicPr>
          <p:nvPr/>
        </p:nvPicPr>
        <p:blipFill>
          <a:blip r:embed="rId2">
            <a:alphaModFix/>
          </a:blip>
          <a:stretch>
            <a:fillRect/>
          </a:stretch>
        </p:blipFill>
        <p:spPr>
          <a:xfrm flipH="1">
            <a:off x="2628260" y="2987885"/>
            <a:ext cx="934895" cy="1462938"/>
          </a:xfrm>
          <a:prstGeom prst="rect">
            <a:avLst/>
          </a:prstGeom>
        </p:spPr>
      </p:pic>
    </p:spTree>
    <p:extLst>
      <p:ext uri="{BB962C8B-B14F-4D97-AF65-F5344CB8AC3E}">
        <p14:creationId xmlns:p14="http://schemas.microsoft.com/office/powerpoint/2010/main" val="4166530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ey…">
            <a:extLst>
              <a:ext uri="{FF2B5EF4-FFF2-40B4-BE49-F238E27FC236}">
                <a16:creationId xmlns:a16="http://schemas.microsoft.com/office/drawing/2014/main" id="{5B4C1947-A57D-6944-8DC1-1649DAF82811}"/>
              </a:ext>
            </a:extLst>
          </p:cNvPr>
          <p:cNvSpPr txBox="1"/>
          <p:nvPr/>
        </p:nvSpPr>
        <p:spPr>
          <a:xfrm>
            <a:off x="538582" y="364737"/>
            <a:ext cx="3794080" cy="191879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49">
              <a:defRPr sz="7000" spc="209">
                <a:solidFill>
                  <a:srgbClr val="A9A9A9"/>
                </a:solidFill>
                <a:latin typeface="Arial"/>
                <a:ea typeface="Arial"/>
                <a:cs typeface="Arial"/>
                <a:sym typeface="Arial"/>
              </a:defRPr>
            </a:pPr>
            <a:r>
              <a:rPr lang="en-US" sz="6000" b="1" dirty="0">
                <a:latin typeface="Calibri" panose="020F0502020204030204" pitchFamily="34" charset="0"/>
                <a:cs typeface="Calibri" panose="020F0502020204030204" pitchFamily="34" charset="0"/>
              </a:rPr>
              <a:t>Powerful </a:t>
            </a:r>
          </a:p>
          <a:p>
            <a:pPr defTabSz="321449">
              <a:defRPr sz="7000" spc="209">
                <a:solidFill>
                  <a:srgbClr val="A9A9A9"/>
                </a:solidFill>
                <a:latin typeface="Arial"/>
                <a:ea typeface="Arial"/>
                <a:cs typeface="Arial"/>
                <a:sym typeface="Arial"/>
              </a:defRPr>
            </a:pPr>
            <a:r>
              <a:rPr lang="en-US" sz="6000" b="1" dirty="0">
                <a:latin typeface="Calibri" panose="020F0502020204030204" pitchFamily="34" charset="0"/>
                <a:cs typeface="Calibri" panose="020F0502020204030204" pitchFamily="34" charset="0"/>
              </a:rPr>
              <a:t>Questions</a:t>
            </a:r>
            <a:endParaRPr sz="60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A7AA914-EC72-9A44-B036-AA11E12B03D2}"/>
              </a:ext>
            </a:extLst>
          </p:cNvPr>
          <p:cNvSpPr txBox="1"/>
          <p:nvPr/>
        </p:nvSpPr>
        <p:spPr>
          <a:xfrm>
            <a:off x="4332662" y="578131"/>
            <a:ext cx="2199641" cy="2154436"/>
          </a:xfrm>
          <a:prstGeom prst="rect">
            <a:avLst/>
          </a:prstGeom>
          <a:noFill/>
        </p:spPr>
        <p:txBody>
          <a:bodyPr wrap="none" rtlCol="0">
            <a:spAutoFit/>
          </a:bodyPr>
          <a:lstStyle/>
          <a:p>
            <a:r>
              <a:rPr lang="en-US" sz="2400" b="1" dirty="0">
                <a:solidFill>
                  <a:schemeClr val="bg1">
                    <a:lumMod val="75000"/>
                  </a:schemeClr>
                </a:solidFill>
                <a:latin typeface="Calibri" panose="020F0502020204030204" pitchFamily="34" charset="0"/>
                <a:cs typeface="Calibri" panose="020F0502020204030204" pitchFamily="34" charset="0"/>
              </a:rPr>
              <a:t>Why?</a:t>
            </a:r>
          </a:p>
          <a:p>
            <a:r>
              <a:rPr lang="en-US" sz="2400" b="1" dirty="0">
                <a:solidFill>
                  <a:schemeClr val="bg1">
                    <a:lumMod val="75000"/>
                  </a:schemeClr>
                </a:solidFill>
                <a:latin typeface="Calibri" panose="020F0502020204030204" pitchFamily="34" charset="0"/>
                <a:cs typeface="Calibri" panose="020F0502020204030204" pitchFamily="34" charset="0"/>
              </a:rPr>
              <a:t>—Priming</a:t>
            </a:r>
          </a:p>
          <a:p>
            <a:r>
              <a:rPr lang="en-US" sz="2400" b="1" dirty="0">
                <a:solidFill>
                  <a:schemeClr val="bg1">
                    <a:lumMod val="75000"/>
                  </a:schemeClr>
                </a:solidFill>
                <a:latin typeface="Calibri" panose="020F0502020204030204" pitchFamily="34" charset="0"/>
                <a:cs typeface="Calibri" panose="020F0502020204030204" pitchFamily="34" charset="0"/>
              </a:rPr>
              <a:t>—Schema</a:t>
            </a:r>
          </a:p>
          <a:p>
            <a:r>
              <a:rPr lang="en-US" sz="2400" b="1" dirty="0">
                <a:solidFill>
                  <a:schemeClr val="bg1">
                    <a:lumMod val="75000"/>
                  </a:schemeClr>
                </a:solidFill>
                <a:latin typeface="Calibri" panose="020F0502020204030204" pitchFamily="34" charset="0"/>
                <a:cs typeface="Calibri" panose="020F0502020204030204" pitchFamily="34" charset="0"/>
              </a:rPr>
              <a:t>—Interest</a:t>
            </a:r>
          </a:p>
          <a:p>
            <a:r>
              <a:rPr lang="en-US" sz="2400" b="1" dirty="0">
                <a:solidFill>
                  <a:schemeClr val="bg1">
                    <a:lumMod val="75000"/>
                  </a:schemeClr>
                </a:solidFill>
                <a:latin typeface="Calibri" panose="020F0502020204030204" pitchFamily="34" charset="0"/>
                <a:cs typeface="Calibri" panose="020F0502020204030204" pitchFamily="34" charset="0"/>
              </a:rPr>
              <a:t>—Collaboration</a:t>
            </a:r>
          </a:p>
          <a:p>
            <a:endParaRPr lang="en-US"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E687CC3-4616-1143-8BB8-45F8FDAE21A7}"/>
              </a:ext>
            </a:extLst>
          </p:cNvPr>
          <p:cNvSpPr txBox="1"/>
          <p:nvPr/>
        </p:nvSpPr>
        <p:spPr>
          <a:xfrm>
            <a:off x="6824249" y="578131"/>
            <a:ext cx="1534394" cy="2154436"/>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With?</a:t>
            </a:r>
          </a:p>
          <a:p>
            <a:r>
              <a:rPr lang="en-US" sz="2400" b="1" dirty="0">
                <a:latin typeface="Calibri" panose="020F0502020204030204" pitchFamily="34" charset="0"/>
                <a:cs typeface="Calibri" panose="020F0502020204030204" pitchFamily="34" charset="0"/>
              </a:rPr>
              <a:t>—Object</a:t>
            </a:r>
          </a:p>
          <a:p>
            <a:r>
              <a:rPr lang="en-US" sz="2400" b="1" dirty="0">
                <a:latin typeface="Calibri" panose="020F0502020204030204" pitchFamily="34" charset="0"/>
                <a:cs typeface="Calibri" panose="020F0502020204030204" pitchFamily="34" charset="0"/>
              </a:rPr>
              <a:t>—Photo</a:t>
            </a:r>
          </a:p>
          <a:p>
            <a:r>
              <a:rPr lang="en-US" sz="2400" b="1" dirty="0">
                <a:latin typeface="Calibri" panose="020F0502020204030204" pitchFamily="34" charset="0"/>
                <a:cs typeface="Calibri" panose="020F0502020204030204" pitchFamily="34" charset="0"/>
              </a:rPr>
              <a:t>—Drawing</a:t>
            </a:r>
          </a:p>
          <a:p>
            <a:r>
              <a:rPr lang="en-US" sz="2400" b="1" dirty="0">
                <a:latin typeface="Calibri" panose="020F0502020204030204" pitchFamily="34" charset="0"/>
                <a:cs typeface="Calibri" panose="020F0502020204030204" pitchFamily="34" charset="0"/>
              </a:rPr>
              <a:t>—Concept</a:t>
            </a:r>
          </a:p>
          <a:p>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081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ey…">
            <a:extLst>
              <a:ext uri="{FF2B5EF4-FFF2-40B4-BE49-F238E27FC236}">
                <a16:creationId xmlns:a16="http://schemas.microsoft.com/office/drawing/2014/main" id="{5B4C1947-A57D-6944-8DC1-1649DAF82811}"/>
              </a:ext>
            </a:extLst>
          </p:cNvPr>
          <p:cNvSpPr txBox="1"/>
          <p:nvPr/>
        </p:nvSpPr>
        <p:spPr>
          <a:xfrm>
            <a:off x="538582" y="364737"/>
            <a:ext cx="3794080" cy="191879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49">
              <a:defRPr sz="7000" spc="209">
                <a:solidFill>
                  <a:srgbClr val="A9A9A9"/>
                </a:solidFill>
                <a:latin typeface="Arial"/>
                <a:ea typeface="Arial"/>
                <a:cs typeface="Arial"/>
                <a:sym typeface="Arial"/>
              </a:defRPr>
            </a:pPr>
            <a:r>
              <a:rPr lang="en-US" sz="6000" b="1" dirty="0">
                <a:latin typeface="Calibri" panose="020F0502020204030204" pitchFamily="34" charset="0"/>
                <a:cs typeface="Calibri" panose="020F0502020204030204" pitchFamily="34" charset="0"/>
              </a:rPr>
              <a:t>Powerful </a:t>
            </a:r>
          </a:p>
          <a:p>
            <a:pPr defTabSz="321449">
              <a:defRPr sz="7000" spc="209">
                <a:solidFill>
                  <a:srgbClr val="A9A9A9"/>
                </a:solidFill>
                <a:latin typeface="Arial"/>
                <a:ea typeface="Arial"/>
                <a:cs typeface="Arial"/>
                <a:sym typeface="Arial"/>
              </a:defRPr>
            </a:pPr>
            <a:r>
              <a:rPr lang="en-US" sz="6000" b="1" dirty="0">
                <a:latin typeface="Calibri" panose="020F0502020204030204" pitchFamily="34" charset="0"/>
                <a:cs typeface="Calibri" panose="020F0502020204030204" pitchFamily="34" charset="0"/>
              </a:rPr>
              <a:t>Questions</a:t>
            </a:r>
            <a:endParaRPr sz="60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A7AA914-EC72-9A44-B036-AA11E12B03D2}"/>
              </a:ext>
            </a:extLst>
          </p:cNvPr>
          <p:cNvSpPr txBox="1"/>
          <p:nvPr/>
        </p:nvSpPr>
        <p:spPr>
          <a:xfrm>
            <a:off x="4332662" y="578131"/>
            <a:ext cx="2199641" cy="2154436"/>
          </a:xfrm>
          <a:prstGeom prst="rect">
            <a:avLst/>
          </a:prstGeom>
          <a:noFill/>
        </p:spPr>
        <p:txBody>
          <a:bodyPr wrap="none" rtlCol="0">
            <a:spAutoFit/>
          </a:bodyPr>
          <a:lstStyle/>
          <a:p>
            <a:r>
              <a:rPr lang="en-US" sz="2400" b="1" dirty="0">
                <a:solidFill>
                  <a:schemeClr val="bg1">
                    <a:lumMod val="75000"/>
                  </a:schemeClr>
                </a:solidFill>
                <a:latin typeface="Calibri" panose="020F0502020204030204" pitchFamily="34" charset="0"/>
                <a:cs typeface="Calibri" panose="020F0502020204030204" pitchFamily="34" charset="0"/>
              </a:rPr>
              <a:t>Why?</a:t>
            </a:r>
          </a:p>
          <a:p>
            <a:r>
              <a:rPr lang="en-US" sz="2400" b="1" dirty="0">
                <a:solidFill>
                  <a:schemeClr val="bg1">
                    <a:lumMod val="75000"/>
                  </a:schemeClr>
                </a:solidFill>
                <a:latin typeface="Calibri" panose="020F0502020204030204" pitchFamily="34" charset="0"/>
                <a:cs typeface="Calibri" panose="020F0502020204030204" pitchFamily="34" charset="0"/>
              </a:rPr>
              <a:t>—Priming</a:t>
            </a:r>
          </a:p>
          <a:p>
            <a:r>
              <a:rPr lang="en-US" sz="2400" b="1" dirty="0">
                <a:solidFill>
                  <a:schemeClr val="bg1">
                    <a:lumMod val="75000"/>
                  </a:schemeClr>
                </a:solidFill>
                <a:latin typeface="Calibri" panose="020F0502020204030204" pitchFamily="34" charset="0"/>
                <a:cs typeface="Calibri" panose="020F0502020204030204" pitchFamily="34" charset="0"/>
              </a:rPr>
              <a:t>—Schema</a:t>
            </a:r>
          </a:p>
          <a:p>
            <a:r>
              <a:rPr lang="en-US" sz="2400" b="1" dirty="0">
                <a:solidFill>
                  <a:schemeClr val="bg1">
                    <a:lumMod val="75000"/>
                  </a:schemeClr>
                </a:solidFill>
                <a:latin typeface="Calibri" panose="020F0502020204030204" pitchFamily="34" charset="0"/>
                <a:cs typeface="Calibri" panose="020F0502020204030204" pitchFamily="34" charset="0"/>
              </a:rPr>
              <a:t>—Interest</a:t>
            </a:r>
          </a:p>
          <a:p>
            <a:r>
              <a:rPr lang="en-US" sz="2400" b="1" dirty="0">
                <a:solidFill>
                  <a:schemeClr val="bg1">
                    <a:lumMod val="75000"/>
                  </a:schemeClr>
                </a:solidFill>
                <a:latin typeface="Calibri" panose="020F0502020204030204" pitchFamily="34" charset="0"/>
                <a:cs typeface="Calibri" panose="020F0502020204030204" pitchFamily="34" charset="0"/>
              </a:rPr>
              <a:t>—Collaboration</a:t>
            </a:r>
          </a:p>
          <a:p>
            <a:endParaRPr lang="en-US"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E7FF6A6-BA69-A648-9E04-C332FAD5E375}"/>
              </a:ext>
            </a:extLst>
          </p:cNvPr>
          <p:cNvSpPr txBox="1"/>
          <p:nvPr/>
        </p:nvSpPr>
        <p:spPr>
          <a:xfrm>
            <a:off x="464318" y="2822983"/>
            <a:ext cx="915635"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How?</a:t>
            </a:r>
          </a:p>
        </p:txBody>
      </p:sp>
      <p:pic>
        <p:nvPicPr>
          <p:cNvPr id="7" name="Picture 6" descr="Diagram&#10;&#10;Description automatically generated">
            <a:extLst>
              <a:ext uri="{FF2B5EF4-FFF2-40B4-BE49-F238E27FC236}">
                <a16:creationId xmlns:a16="http://schemas.microsoft.com/office/drawing/2014/main" id="{382D225B-132E-AD45-AF5A-BC30814286E8}"/>
              </a:ext>
            </a:extLst>
          </p:cNvPr>
          <p:cNvPicPr>
            <a:picLocks noChangeAspect="1"/>
          </p:cNvPicPr>
          <p:nvPr/>
        </p:nvPicPr>
        <p:blipFill>
          <a:blip r:embed="rId2"/>
          <a:stretch>
            <a:fillRect/>
          </a:stretch>
        </p:blipFill>
        <p:spPr>
          <a:xfrm>
            <a:off x="415222" y="3284648"/>
            <a:ext cx="3416300" cy="1066800"/>
          </a:xfrm>
          <a:prstGeom prst="rect">
            <a:avLst/>
          </a:prstGeom>
        </p:spPr>
      </p:pic>
      <p:pic>
        <p:nvPicPr>
          <p:cNvPr id="9" name="Picture 8" descr="Diagram&#10;&#10;Description automatically generated">
            <a:extLst>
              <a:ext uri="{FF2B5EF4-FFF2-40B4-BE49-F238E27FC236}">
                <a16:creationId xmlns:a16="http://schemas.microsoft.com/office/drawing/2014/main" id="{9D9B8B40-D963-5648-BA23-8FA7ED1523E9}"/>
              </a:ext>
            </a:extLst>
          </p:cNvPr>
          <p:cNvPicPr>
            <a:picLocks noChangeAspect="1"/>
          </p:cNvPicPr>
          <p:nvPr/>
        </p:nvPicPr>
        <p:blipFill>
          <a:blip r:embed="rId3"/>
          <a:stretch>
            <a:fillRect/>
          </a:stretch>
        </p:blipFill>
        <p:spPr>
          <a:xfrm>
            <a:off x="5019995" y="3168766"/>
            <a:ext cx="3283248" cy="1298564"/>
          </a:xfrm>
          <a:prstGeom prst="rect">
            <a:avLst/>
          </a:prstGeom>
        </p:spPr>
      </p:pic>
      <p:sp>
        <p:nvSpPr>
          <p:cNvPr id="10" name="TextBox 9">
            <a:extLst>
              <a:ext uri="{FF2B5EF4-FFF2-40B4-BE49-F238E27FC236}">
                <a16:creationId xmlns:a16="http://schemas.microsoft.com/office/drawing/2014/main" id="{EE687CC3-4616-1143-8BB8-45F8FDAE21A7}"/>
              </a:ext>
            </a:extLst>
          </p:cNvPr>
          <p:cNvSpPr txBox="1"/>
          <p:nvPr/>
        </p:nvSpPr>
        <p:spPr>
          <a:xfrm>
            <a:off x="6824249" y="578131"/>
            <a:ext cx="1534394" cy="2154436"/>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With?</a:t>
            </a:r>
          </a:p>
          <a:p>
            <a:r>
              <a:rPr lang="en-US" sz="2400" b="1" dirty="0">
                <a:latin typeface="Calibri" panose="020F0502020204030204" pitchFamily="34" charset="0"/>
                <a:cs typeface="Calibri" panose="020F0502020204030204" pitchFamily="34" charset="0"/>
              </a:rPr>
              <a:t>—Object</a:t>
            </a:r>
          </a:p>
          <a:p>
            <a:r>
              <a:rPr lang="en-US" sz="2400" b="1" dirty="0">
                <a:latin typeface="Calibri" panose="020F0502020204030204" pitchFamily="34" charset="0"/>
                <a:cs typeface="Calibri" panose="020F0502020204030204" pitchFamily="34" charset="0"/>
              </a:rPr>
              <a:t>—Photo</a:t>
            </a:r>
          </a:p>
          <a:p>
            <a:r>
              <a:rPr lang="en-US" sz="2400" b="1" dirty="0">
                <a:latin typeface="Calibri" panose="020F0502020204030204" pitchFamily="34" charset="0"/>
                <a:cs typeface="Calibri" panose="020F0502020204030204" pitchFamily="34" charset="0"/>
              </a:rPr>
              <a:t>—Drawing</a:t>
            </a:r>
          </a:p>
          <a:p>
            <a:r>
              <a:rPr lang="en-US" sz="2400" b="1" dirty="0">
                <a:latin typeface="Calibri" panose="020F0502020204030204" pitchFamily="34" charset="0"/>
                <a:cs typeface="Calibri" panose="020F0502020204030204" pitchFamily="34" charset="0"/>
              </a:rPr>
              <a:t>—Concept</a:t>
            </a:r>
          </a:p>
          <a:p>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2916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ey…">
            <a:extLst>
              <a:ext uri="{FF2B5EF4-FFF2-40B4-BE49-F238E27FC236}">
                <a16:creationId xmlns:a16="http://schemas.microsoft.com/office/drawing/2014/main" id="{5B4C1947-A57D-6944-8DC1-1649DAF82811}"/>
              </a:ext>
            </a:extLst>
          </p:cNvPr>
          <p:cNvSpPr txBox="1"/>
          <p:nvPr/>
        </p:nvSpPr>
        <p:spPr>
          <a:xfrm>
            <a:off x="538582" y="364737"/>
            <a:ext cx="3794080" cy="191879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49">
              <a:defRPr sz="7000" spc="209">
                <a:solidFill>
                  <a:srgbClr val="A9A9A9"/>
                </a:solidFill>
                <a:latin typeface="Arial"/>
                <a:ea typeface="Arial"/>
                <a:cs typeface="Arial"/>
                <a:sym typeface="Arial"/>
              </a:defRPr>
            </a:pPr>
            <a:r>
              <a:rPr lang="en-US" sz="6000" b="1" dirty="0">
                <a:latin typeface="Calibri" panose="020F0502020204030204" pitchFamily="34" charset="0"/>
                <a:cs typeface="Calibri" panose="020F0502020204030204" pitchFamily="34" charset="0"/>
              </a:rPr>
              <a:t>Powerful </a:t>
            </a:r>
          </a:p>
          <a:p>
            <a:pPr defTabSz="321449">
              <a:defRPr sz="7000" spc="209">
                <a:solidFill>
                  <a:srgbClr val="A9A9A9"/>
                </a:solidFill>
                <a:latin typeface="Arial"/>
                <a:ea typeface="Arial"/>
                <a:cs typeface="Arial"/>
                <a:sym typeface="Arial"/>
              </a:defRPr>
            </a:pPr>
            <a:r>
              <a:rPr lang="en-US" sz="6000" b="1" dirty="0">
                <a:latin typeface="Calibri" panose="020F0502020204030204" pitchFamily="34" charset="0"/>
                <a:cs typeface="Calibri" panose="020F0502020204030204" pitchFamily="34" charset="0"/>
              </a:rPr>
              <a:t>Questions</a:t>
            </a:r>
            <a:endParaRPr sz="60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A7AA914-EC72-9A44-B036-AA11E12B03D2}"/>
              </a:ext>
            </a:extLst>
          </p:cNvPr>
          <p:cNvSpPr txBox="1"/>
          <p:nvPr/>
        </p:nvSpPr>
        <p:spPr>
          <a:xfrm>
            <a:off x="4332662" y="578131"/>
            <a:ext cx="2199641" cy="2154436"/>
          </a:xfrm>
          <a:prstGeom prst="rect">
            <a:avLst/>
          </a:prstGeom>
          <a:noFill/>
        </p:spPr>
        <p:txBody>
          <a:bodyPr wrap="none" rtlCol="0">
            <a:spAutoFit/>
          </a:bodyPr>
          <a:lstStyle/>
          <a:p>
            <a:r>
              <a:rPr lang="en-US" sz="2400" b="1" dirty="0">
                <a:solidFill>
                  <a:schemeClr val="bg1">
                    <a:lumMod val="75000"/>
                  </a:schemeClr>
                </a:solidFill>
                <a:latin typeface="Calibri" panose="020F0502020204030204" pitchFamily="34" charset="0"/>
                <a:cs typeface="Calibri" panose="020F0502020204030204" pitchFamily="34" charset="0"/>
              </a:rPr>
              <a:t>Why?</a:t>
            </a:r>
          </a:p>
          <a:p>
            <a:r>
              <a:rPr lang="en-US" sz="2400" b="1" dirty="0">
                <a:solidFill>
                  <a:schemeClr val="bg1">
                    <a:lumMod val="75000"/>
                  </a:schemeClr>
                </a:solidFill>
                <a:latin typeface="Calibri" panose="020F0502020204030204" pitchFamily="34" charset="0"/>
                <a:cs typeface="Calibri" panose="020F0502020204030204" pitchFamily="34" charset="0"/>
              </a:rPr>
              <a:t>—Priming</a:t>
            </a:r>
          </a:p>
          <a:p>
            <a:r>
              <a:rPr lang="en-US" sz="2400" b="1" dirty="0">
                <a:solidFill>
                  <a:schemeClr val="bg1">
                    <a:lumMod val="75000"/>
                  </a:schemeClr>
                </a:solidFill>
                <a:latin typeface="Calibri" panose="020F0502020204030204" pitchFamily="34" charset="0"/>
                <a:cs typeface="Calibri" panose="020F0502020204030204" pitchFamily="34" charset="0"/>
              </a:rPr>
              <a:t>—Schema</a:t>
            </a:r>
          </a:p>
          <a:p>
            <a:r>
              <a:rPr lang="en-US" sz="2400" b="1" dirty="0">
                <a:solidFill>
                  <a:schemeClr val="bg1">
                    <a:lumMod val="75000"/>
                  </a:schemeClr>
                </a:solidFill>
                <a:latin typeface="Calibri" panose="020F0502020204030204" pitchFamily="34" charset="0"/>
                <a:cs typeface="Calibri" panose="020F0502020204030204" pitchFamily="34" charset="0"/>
              </a:rPr>
              <a:t>—Interest</a:t>
            </a:r>
          </a:p>
          <a:p>
            <a:r>
              <a:rPr lang="en-US" sz="2400" b="1" dirty="0">
                <a:solidFill>
                  <a:schemeClr val="bg1">
                    <a:lumMod val="75000"/>
                  </a:schemeClr>
                </a:solidFill>
                <a:latin typeface="Calibri" panose="020F0502020204030204" pitchFamily="34" charset="0"/>
                <a:cs typeface="Calibri" panose="020F0502020204030204" pitchFamily="34" charset="0"/>
              </a:rPr>
              <a:t>—Collaboration</a:t>
            </a:r>
          </a:p>
          <a:p>
            <a:endParaRPr lang="en-US" b="1" dirty="0">
              <a:solidFill>
                <a:schemeClr val="bg1">
                  <a:lumMod val="75000"/>
                </a:scheme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E687CC3-4616-1143-8BB8-45F8FDAE21A7}"/>
              </a:ext>
            </a:extLst>
          </p:cNvPr>
          <p:cNvSpPr txBox="1"/>
          <p:nvPr/>
        </p:nvSpPr>
        <p:spPr>
          <a:xfrm>
            <a:off x="6824249" y="578131"/>
            <a:ext cx="1534394" cy="2154436"/>
          </a:xfrm>
          <a:prstGeom prst="rect">
            <a:avLst/>
          </a:prstGeom>
          <a:noFill/>
        </p:spPr>
        <p:txBody>
          <a:bodyPr wrap="none" rtlCol="0">
            <a:spAutoFit/>
          </a:bodyPr>
          <a:lstStyle/>
          <a:p>
            <a:r>
              <a:rPr lang="en-US" sz="2400" b="1" dirty="0">
                <a:solidFill>
                  <a:schemeClr val="bg1">
                    <a:lumMod val="75000"/>
                  </a:schemeClr>
                </a:solidFill>
                <a:latin typeface="Calibri" panose="020F0502020204030204" pitchFamily="34" charset="0"/>
                <a:cs typeface="Calibri" panose="020F0502020204030204" pitchFamily="34" charset="0"/>
              </a:rPr>
              <a:t>With?</a:t>
            </a:r>
          </a:p>
          <a:p>
            <a:r>
              <a:rPr lang="en-US" sz="2400" b="1" dirty="0">
                <a:solidFill>
                  <a:schemeClr val="bg1">
                    <a:lumMod val="75000"/>
                  </a:schemeClr>
                </a:solidFill>
                <a:latin typeface="Calibri" panose="020F0502020204030204" pitchFamily="34" charset="0"/>
                <a:cs typeface="Calibri" panose="020F0502020204030204" pitchFamily="34" charset="0"/>
              </a:rPr>
              <a:t>—Object</a:t>
            </a:r>
          </a:p>
          <a:p>
            <a:r>
              <a:rPr lang="en-US" sz="2400" b="1" dirty="0">
                <a:solidFill>
                  <a:schemeClr val="bg1">
                    <a:lumMod val="75000"/>
                  </a:schemeClr>
                </a:solidFill>
                <a:latin typeface="Calibri" panose="020F0502020204030204" pitchFamily="34" charset="0"/>
                <a:cs typeface="Calibri" panose="020F0502020204030204" pitchFamily="34" charset="0"/>
              </a:rPr>
              <a:t>—Photo</a:t>
            </a:r>
          </a:p>
          <a:p>
            <a:r>
              <a:rPr lang="en-US" sz="2400" b="1" dirty="0">
                <a:solidFill>
                  <a:schemeClr val="bg1">
                    <a:lumMod val="75000"/>
                  </a:schemeClr>
                </a:solidFill>
                <a:latin typeface="Calibri" panose="020F0502020204030204" pitchFamily="34" charset="0"/>
                <a:cs typeface="Calibri" panose="020F0502020204030204" pitchFamily="34" charset="0"/>
              </a:rPr>
              <a:t>—Drawing</a:t>
            </a:r>
          </a:p>
          <a:p>
            <a:r>
              <a:rPr lang="en-US" sz="2400" b="1" dirty="0">
                <a:solidFill>
                  <a:schemeClr val="bg1">
                    <a:lumMod val="75000"/>
                  </a:schemeClr>
                </a:solidFill>
                <a:latin typeface="Calibri" panose="020F0502020204030204" pitchFamily="34" charset="0"/>
                <a:cs typeface="Calibri" panose="020F0502020204030204" pitchFamily="34" charset="0"/>
              </a:rPr>
              <a:t>—Concept</a:t>
            </a:r>
          </a:p>
          <a:p>
            <a:endParaRPr lang="en-US" b="1" dirty="0">
              <a:latin typeface="Calibri" panose="020F0502020204030204" pitchFamily="34" charset="0"/>
              <a:cs typeface="Calibri" panose="020F0502020204030204" pitchFamily="34" charset="0"/>
            </a:endParaRPr>
          </a:p>
        </p:txBody>
      </p:sp>
      <p:sp>
        <p:nvSpPr>
          <p:cNvPr id="8" name="Key…">
            <a:extLst>
              <a:ext uri="{FF2B5EF4-FFF2-40B4-BE49-F238E27FC236}">
                <a16:creationId xmlns:a16="http://schemas.microsoft.com/office/drawing/2014/main" id="{5381E75B-A658-5943-9148-22B501F7B255}"/>
              </a:ext>
            </a:extLst>
          </p:cNvPr>
          <p:cNvSpPr txBox="1"/>
          <p:nvPr/>
        </p:nvSpPr>
        <p:spPr>
          <a:xfrm>
            <a:off x="4659809" y="3139021"/>
            <a:ext cx="4428957" cy="1426348"/>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49">
              <a:defRPr sz="7000" spc="209">
                <a:solidFill>
                  <a:srgbClr val="A9A9A9"/>
                </a:solidFill>
                <a:latin typeface="Arial"/>
                <a:ea typeface="Arial"/>
                <a:cs typeface="Arial"/>
                <a:sym typeface="Arial"/>
              </a:defRPr>
            </a:pPr>
            <a:r>
              <a:rPr lang="en-US" sz="4400" b="1" dirty="0">
                <a:solidFill>
                  <a:schemeClr val="tx1"/>
                </a:solidFill>
                <a:latin typeface="Calibri" panose="020F0502020204030204" pitchFamily="34" charset="0"/>
                <a:cs typeface="Calibri" panose="020F0502020204030204" pitchFamily="34" charset="0"/>
              </a:rPr>
              <a:t>Shared Inquiry</a:t>
            </a:r>
          </a:p>
          <a:p>
            <a:pPr defTabSz="321449">
              <a:defRPr sz="7000" spc="209">
                <a:solidFill>
                  <a:srgbClr val="A9A9A9"/>
                </a:solidFill>
                <a:latin typeface="Arial"/>
                <a:ea typeface="Arial"/>
                <a:cs typeface="Arial"/>
                <a:sym typeface="Arial"/>
              </a:defRPr>
            </a:pPr>
            <a:r>
              <a:rPr lang="en-US" sz="4400" b="1" dirty="0">
                <a:solidFill>
                  <a:schemeClr val="tx1"/>
                </a:solidFill>
                <a:latin typeface="Calibri" panose="020F0502020204030204" pitchFamily="34" charset="0"/>
                <a:cs typeface="Calibri" panose="020F0502020204030204" pitchFamily="34" charset="0"/>
              </a:rPr>
              <a:t>Socratic Seminar</a:t>
            </a:r>
            <a:endParaRPr sz="4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262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standing on a branch&#10;&#10;Description automatically generated">
            <a:extLst>
              <a:ext uri="{FF2B5EF4-FFF2-40B4-BE49-F238E27FC236}">
                <a16:creationId xmlns:a16="http://schemas.microsoft.com/office/drawing/2014/main" id="{FACA4C4A-8934-3941-AE7C-3EB3EE1BE21E}"/>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65441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28CC-4F7D-A845-8B2B-D7F20DED636A}" type="slidenum">
              <a:rPr lang="en-US" smtClean="0"/>
              <a:t>17</a:t>
            </a:fld>
            <a:endParaRPr lang="en-US" dirty="0"/>
          </a:p>
        </p:txBody>
      </p:sp>
      <p:pic>
        <p:nvPicPr>
          <p:cNvPr id="12" name="Picture 11"/>
          <p:cNvPicPr>
            <a:picLocks noChangeAspect="1"/>
          </p:cNvPicPr>
          <p:nvPr/>
        </p:nvPicPr>
        <p:blipFill>
          <a:blip r:embed="rId3"/>
          <a:stretch>
            <a:fillRect/>
          </a:stretch>
        </p:blipFill>
        <p:spPr>
          <a:xfrm>
            <a:off x="-1725004" y="3284192"/>
            <a:ext cx="1000125" cy="647700"/>
          </a:xfrm>
          <a:prstGeom prst="rect">
            <a:avLst/>
          </a:prstGeom>
        </p:spPr>
      </p:pic>
      <p:sp>
        <p:nvSpPr>
          <p:cNvPr id="16" name="TextBox 15"/>
          <p:cNvSpPr txBox="1"/>
          <p:nvPr/>
        </p:nvSpPr>
        <p:spPr>
          <a:xfrm>
            <a:off x="-1611556" y="4452484"/>
            <a:ext cx="1375697" cy="415498"/>
          </a:xfrm>
          <a:prstGeom prst="rect">
            <a:avLst/>
          </a:prstGeom>
          <a:noFill/>
        </p:spPr>
        <p:txBody>
          <a:bodyPr wrap="none" rtlCol="0">
            <a:spAutoFit/>
          </a:bodyPr>
          <a:lstStyle/>
          <a:p>
            <a:pPr algn="ctr"/>
            <a:r>
              <a:rPr lang="en-US" sz="1050" b="1" dirty="0">
                <a:latin typeface="Calibri" panose="020F0502020204030204" pitchFamily="34" charset="0"/>
                <a:cs typeface="Calibri" panose="020F0502020204030204" pitchFamily="34" charset="0"/>
              </a:rPr>
              <a:t>Describing in Context</a:t>
            </a:r>
          </a:p>
          <a:p>
            <a:pPr algn="ctr"/>
            <a:r>
              <a:rPr lang="en-US" sz="1050" b="1" dirty="0">
                <a:latin typeface="Calibri" panose="020F0502020204030204" pitchFamily="34" charset="0"/>
                <a:cs typeface="Calibri" panose="020F0502020204030204" pitchFamily="34" charset="0"/>
              </a:rPr>
              <a:t>Brainstorming</a:t>
            </a:r>
          </a:p>
        </p:txBody>
      </p:sp>
      <p:sp>
        <p:nvSpPr>
          <p:cNvPr id="20" name="TextBox 19"/>
          <p:cNvSpPr txBox="1"/>
          <p:nvPr/>
        </p:nvSpPr>
        <p:spPr>
          <a:xfrm>
            <a:off x="-1893845" y="2895335"/>
            <a:ext cx="1335368" cy="415498"/>
          </a:xfrm>
          <a:prstGeom prst="rect">
            <a:avLst/>
          </a:prstGeom>
          <a:noFill/>
        </p:spPr>
        <p:txBody>
          <a:bodyPr wrap="square" rtlCol="0">
            <a:spAutoFit/>
          </a:bodyPr>
          <a:lstStyle/>
          <a:p>
            <a:pPr algn="ctr"/>
            <a:r>
              <a:rPr lang="en-US" sz="1050" b="1" dirty="0">
                <a:latin typeface="Calibri" panose="020F0502020204030204" pitchFamily="34" charset="0"/>
                <a:cs typeface="Calibri" panose="020F0502020204030204" pitchFamily="34" charset="0"/>
              </a:rPr>
              <a:t>Analogies</a:t>
            </a:r>
          </a:p>
          <a:p>
            <a:pPr algn="ctr"/>
            <a:r>
              <a:rPr lang="en-US" sz="1050" b="1" dirty="0">
                <a:latin typeface="Calibri" panose="020F0502020204030204" pitchFamily="34" charset="0"/>
                <a:cs typeface="Calibri" panose="020F0502020204030204" pitchFamily="34" charset="0"/>
              </a:rPr>
              <a:t>Relationships</a:t>
            </a:r>
          </a:p>
        </p:txBody>
      </p:sp>
      <p:sp>
        <p:nvSpPr>
          <p:cNvPr id="24" name="TextBox 23"/>
          <p:cNvSpPr txBox="1"/>
          <p:nvPr/>
        </p:nvSpPr>
        <p:spPr>
          <a:xfrm>
            <a:off x="1298338" y="585778"/>
            <a:ext cx="1880643" cy="2092881"/>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Circle Map</a:t>
            </a:r>
          </a:p>
          <a:p>
            <a:r>
              <a:rPr lang="en-US" b="1" dirty="0">
                <a:latin typeface="Calibri" panose="020F0502020204030204" pitchFamily="34" charset="0"/>
                <a:cs typeface="Calibri" panose="020F0502020204030204" pitchFamily="34" charset="0"/>
              </a:rPr>
              <a:t>Describing in Context</a:t>
            </a:r>
          </a:p>
          <a:p>
            <a:r>
              <a:rPr lang="en-US" b="1" dirty="0">
                <a:latin typeface="Calibri" panose="020F0502020204030204" pitchFamily="34" charset="0"/>
                <a:cs typeface="Calibri" panose="020F0502020204030204" pitchFamily="34" charset="0"/>
              </a:rPr>
              <a:t>Brainstorming</a:t>
            </a:r>
          </a:p>
          <a:p>
            <a:r>
              <a:rPr lang="en-US" b="1" dirty="0">
                <a:latin typeface="Calibri" panose="020F0502020204030204" pitchFamily="34" charset="0"/>
                <a:cs typeface="Calibri" panose="020F0502020204030204" pitchFamily="34" charset="0"/>
              </a:rPr>
              <a:t>key events</a:t>
            </a:r>
          </a:p>
          <a:p>
            <a:r>
              <a:rPr lang="en-US" b="1" dirty="0">
                <a:latin typeface="Calibri" panose="020F0502020204030204" pitchFamily="34" charset="0"/>
                <a:cs typeface="Calibri" panose="020F0502020204030204" pitchFamily="34" charset="0"/>
              </a:rPr>
              <a:t>Frame: examples,</a:t>
            </a:r>
          </a:p>
          <a:p>
            <a:r>
              <a:rPr lang="en-US" b="1" dirty="0">
                <a:latin typeface="Calibri" panose="020F0502020204030204" pitchFamily="34" charset="0"/>
                <a:cs typeface="Calibri" panose="020F0502020204030204" pitchFamily="34" charset="0"/>
              </a:rPr>
              <a:t>Evidences, and/or why</a:t>
            </a: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Pictures and/or words</a:t>
            </a:r>
          </a:p>
        </p:txBody>
      </p:sp>
      <p:sp>
        <p:nvSpPr>
          <p:cNvPr id="4" name="Rectangle 3"/>
          <p:cNvSpPr/>
          <p:nvPr/>
        </p:nvSpPr>
        <p:spPr>
          <a:xfrm>
            <a:off x="5005054" y="2248584"/>
            <a:ext cx="1202572" cy="646331"/>
          </a:xfrm>
          <a:prstGeom prst="rect">
            <a:avLst/>
          </a:prstGeom>
        </p:spPr>
        <p:txBody>
          <a:bodyPr wrap="none">
            <a:spAutoFit/>
          </a:bodyPr>
          <a:lstStyle/>
          <a:p>
            <a:pPr algn="ctr"/>
            <a:r>
              <a:rPr lang="en-US" sz="3600" b="1" dirty="0">
                <a:latin typeface="Calibri" panose="020F0502020204030204" pitchFamily="34" charset="0"/>
                <a:cs typeface="Calibri" panose="020F0502020204030204" pitchFamily="34" charset="0"/>
              </a:rPr>
              <a:t>Eagle</a:t>
            </a:r>
          </a:p>
        </p:txBody>
      </p:sp>
      <p:sp>
        <p:nvSpPr>
          <p:cNvPr id="25" name="TextBox 24"/>
          <p:cNvSpPr txBox="1"/>
          <p:nvPr/>
        </p:nvSpPr>
        <p:spPr>
          <a:xfrm>
            <a:off x="4629150" y="1371600"/>
            <a:ext cx="495649" cy="253916"/>
          </a:xfrm>
          <a:prstGeom prst="rect">
            <a:avLst/>
          </a:prstGeom>
          <a:noFill/>
        </p:spPr>
        <p:txBody>
          <a:bodyPr wrap="none" rtlCol="0">
            <a:spAutoFit/>
          </a:bodyPr>
          <a:lstStyle/>
          <a:p>
            <a:r>
              <a:rPr lang="en-US" sz="1050" dirty="0">
                <a:latin typeface="Garamond"/>
                <a:cs typeface="Garamond"/>
              </a:rPr>
              <a:t>talons</a:t>
            </a:r>
          </a:p>
        </p:txBody>
      </p:sp>
      <p:sp>
        <p:nvSpPr>
          <p:cNvPr id="27" name="TextBox 26"/>
          <p:cNvSpPr txBox="1"/>
          <p:nvPr/>
        </p:nvSpPr>
        <p:spPr>
          <a:xfrm>
            <a:off x="5555502" y="3427259"/>
            <a:ext cx="596638" cy="253916"/>
          </a:xfrm>
          <a:prstGeom prst="rect">
            <a:avLst/>
          </a:prstGeom>
          <a:noFill/>
        </p:spPr>
        <p:txBody>
          <a:bodyPr wrap="none" rtlCol="0">
            <a:spAutoFit/>
          </a:bodyPr>
          <a:lstStyle/>
          <a:p>
            <a:r>
              <a:rPr lang="en-US" sz="1050" dirty="0">
                <a:latin typeface="Garamond"/>
                <a:cs typeface="Garamond"/>
              </a:rPr>
              <a:t>feathers</a:t>
            </a:r>
          </a:p>
        </p:txBody>
      </p:sp>
      <p:sp>
        <p:nvSpPr>
          <p:cNvPr id="28" name="Oval 27"/>
          <p:cNvSpPr/>
          <p:nvPr/>
        </p:nvSpPr>
        <p:spPr>
          <a:xfrm>
            <a:off x="4982978" y="1977712"/>
            <a:ext cx="1246726" cy="1222958"/>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29" name="Oval 28"/>
          <p:cNvSpPr/>
          <p:nvPr/>
        </p:nvSpPr>
        <p:spPr>
          <a:xfrm>
            <a:off x="3824826" y="795902"/>
            <a:ext cx="3563028" cy="3586579"/>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8" name="Rectangle 7"/>
          <p:cNvSpPr/>
          <p:nvPr/>
        </p:nvSpPr>
        <p:spPr>
          <a:xfrm>
            <a:off x="1298338" y="72769"/>
            <a:ext cx="4124847" cy="415498"/>
          </a:xfrm>
          <a:prstGeom prst="rect">
            <a:avLst/>
          </a:prstGeom>
        </p:spPr>
        <p:txBody>
          <a:bodyPr wrap="none">
            <a:spAutoFit/>
          </a:bodyPr>
          <a:lstStyle/>
          <a:p>
            <a:r>
              <a:rPr lang="en-US" sz="2100" b="1" dirty="0">
                <a:latin typeface="Calibri" panose="020F0502020204030204" pitchFamily="34" charset="0"/>
                <a:cs typeface="Calibri" panose="020F0502020204030204" pitchFamily="34" charset="0"/>
              </a:rPr>
              <a:t>Defining in Context - Brainstorming</a:t>
            </a:r>
          </a:p>
        </p:txBody>
      </p:sp>
      <p:sp>
        <p:nvSpPr>
          <p:cNvPr id="31" name="TextBox 30"/>
          <p:cNvSpPr txBox="1"/>
          <p:nvPr/>
        </p:nvSpPr>
        <p:spPr>
          <a:xfrm>
            <a:off x="6402812" y="1700713"/>
            <a:ext cx="426720" cy="253916"/>
          </a:xfrm>
          <a:prstGeom prst="rect">
            <a:avLst/>
          </a:prstGeom>
          <a:noFill/>
        </p:spPr>
        <p:txBody>
          <a:bodyPr wrap="none" rtlCol="0">
            <a:spAutoFit/>
          </a:bodyPr>
          <a:lstStyle/>
          <a:p>
            <a:pPr algn="ctr"/>
            <a:r>
              <a:rPr lang="en-US" sz="1050" dirty="0">
                <a:latin typeface="Garamond"/>
                <a:cs typeface="Garamond"/>
              </a:rPr>
              <a:t>beak</a:t>
            </a:r>
          </a:p>
        </p:txBody>
      </p:sp>
      <p:pic>
        <p:nvPicPr>
          <p:cNvPr id="32" name="Picture 31" descr="comp book.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6978" y="3762099"/>
            <a:ext cx="1671763" cy="1022561"/>
          </a:xfrm>
          <a:prstGeom prst="rect">
            <a:avLst/>
          </a:prstGeom>
        </p:spPr>
      </p:pic>
    </p:spTree>
    <p:extLst>
      <p:ext uri="{BB962C8B-B14F-4D97-AF65-F5344CB8AC3E}">
        <p14:creationId xmlns:p14="http://schemas.microsoft.com/office/powerpoint/2010/main" val="1081155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Inspiring Eagle story">
            <a:hlinkClick r:id="" action="ppaction://media"/>
            <a:extLst>
              <a:ext uri="{FF2B5EF4-FFF2-40B4-BE49-F238E27FC236}">
                <a16:creationId xmlns:a16="http://schemas.microsoft.com/office/drawing/2014/main" id="{D17EC805-D6D0-6447-9C1B-732EB740AF4E}"/>
              </a:ext>
            </a:extLst>
          </p:cNvPr>
          <p:cNvPicPr>
            <a:picLocks noRot="1" noChangeAspect="1"/>
          </p:cNvPicPr>
          <p:nvPr>
            <a:videoFile r:link="rId1"/>
          </p:nvPr>
        </p:nvPicPr>
        <p:blipFill>
          <a:blip r:embed="rId3"/>
          <a:stretch>
            <a:fillRect/>
          </a:stretch>
        </p:blipFill>
        <p:spPr>
          <a:xfrm>
            <a:off x="1657350" y="387350"/>
            <a:ext cx="5829300" cy="4368800"/>
          </a:xfrm>
          <a:prstGeom prst="rect">
            <a:avLst/>
          </a:prstGeom>
        </p:spPr>
      </p:pic>
    </p:spTree>
    <p:extLst>
      <p:ext uri="{BB962C8B-B14F-4D97-AF65-F5344CB8AC3E}">
        <p14:creationId xmlns:p14="http://schemas.microsoft.com/office/powerpoint/2010/main" val="164197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77D89B-0E1E-CE49-82BC-7E95430CAE72}"/>
              </a:ext>
            </a:extLst>
          </p:cNvPr>
          <p:cNvSpPr txBox="1"/>
          <p:nvPr/>
        </p:nvSpPr>
        <p:spPr>
          <a:xfrm>
            <a:off x="441857" y="288434"/>
            <a:ext cx="8383024" cy="830997"/>
          </a:xfrm>
          <a:prstGeom prst="rect">
            <a:avLst/>
          </a:prstGeom>
          <a:noFill/>
        </p:spPr>
        <p:txBody>
          <a:bodyPr wrap="square" rtlCol="0">
            <a:spAutoFit/>
          </a:bodyPr>
          <a:lstStyle/>
          <a:p>
            <a:r>
              <a:rPr lang="en-US" sz="4800" b="1" dirty="0">
                <a:solidFill>
                  <a:schemeClr val="bg1">
                    <a:lumMod val="65000"/>
                  </a:schemeClr>
                </a:solidFill>
                <a:latin typeface="Calibri" panose="020F0502020204030204" pitchFamily="34" charset="0"/>
                <a:cs typeface="Calibri" panose="020F0502020204030204" pitchFamily="34" charset="0"/>
              </a:rPr>
              <a:t>Comprehension Talk</a:t>
            </a:r>
          </a:p>
        </p:txBody>
      </p:sp>
      <p:sp>
        <p:nvSpPr>
          <p:cNvPr id="3" name="TextBox 2">
            <a:extLst>
              <a:ext uri="{FF2B5EF4-FFF2-40B4-BE49-F238E27FC236}">
                <a16:creationId xmlns:a16="http://schemas.microsoft.com/office/drawing/2014/main" id="{AD17EFEB-C264-8C4E-BD3B-CDD0572892CD}"/>
              </a:ext>
            </a:extLst>
          </p:cNvPr>
          <p:cNvSpPr txBox="1"/>
          <p:nvPr/>
        </p:nvSpPr>
        <p:spPr>
          <a:xfrm>
            <a:off x="447994" y="1233519"/>
            <a:ext cx="8487351"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Read — Talk — Map</a:t>
            </a:r>
          </a:p>
        </p:txBody>
      </p:sp>
      <p:sp>
        <p:nvSpPr>
          <p:cNvPr id="8" name="TextBox 7">
            <a:extLst>
              <a:ext uri="{FF2B5EF4-FFF2-40B4-BE49-F238E27FC236}">
                <a16:creationId xmlns:a16="http://schemas.microsoft.com/office/drawing/2014/main" id="{E0E531F5-A504-E248-B33B-B453F0DDC6D4}"/>
              </a:ext>
            </a:extLst>
          </p:cNvPr>
          <p:cNvSpPr txBox="1"/>
          <p:nvPr/>
        </p:nvSpPr>
        <p:spPr>
          <a:xfrm>
            <a:off x="447994" y="2187029"/>
            <a:ext cx="8487351"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Watch — Talk — Map</a:t>
            </a:r>
          </a:p>
        </p:txBody>
      </p:sp>
      <p:sp>
        <p:nvSpPr>
          <p:cNvPr id="9" name="TextBox 8">
            <a:extLst>
              <a:ext uri="{FF2B5EF4-FFF2-40B4-BE49-F238E27FC236}">
                <a16:creationId xmlns:a16="http://schemas.microsoft.com/office/drawing/2014/main" id="{D309E71A-8B66-2B4A-88E9-D64D5DB23ECB}"/>
              </a:ext>
            </a:extLst>
          </p:cNvPr>
          <p:cNvSpPr txBox="1"/>
          <p:nvPr/>
        </p:nvSpPr>
        <p:spPr>
          <a:xfrm>
            <a:off x="447994" y="3140540"/>
            <a:ext cx="8487351"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Listen — Talk — Map</a:t>
            </a:r>
          </a:p>
        </p:txBody>
      </p:sp>
    </p:spTree>
    <p:extLst>
      <p:ext uri="{BB962C8B-B14F-4D97-AF65-F5344CB8AC3E}">
        <p14:creationId xmlns:p14="http://schemas.microsoft.com/office/powerpoint/2010/main" val="112159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155A7-9765-CA48-B69B-F3FDFDF1F38E}"/>
              </a:ext>
            </a:extLst>
          </p:cNvPr>
          <p:cNvSpPr txBox="1"/>
          <p:nvPr/>
        </p:nvSpPr>
        <p:spPr>
          <a:xfrm>
            <a:off x="246537" y="174172"/>
            <a:ext cx="9005992" cy="1569660"/>
          </a:xfrm>
          <a:prstGeom prst="rect">
            <a:avLst/>
          </a:prstGeom>
          <a:noFill/>
        </p:spPr>
        <p:txBody>
          <a:bodyPr wrap="none" rtlCol="0">
            <a:spAutoFit/>
          </a:bodyPr>
          <a:lstStyle/>
          <a:p>
            <a:r>
              <a:rPr lang="en-US" sz="9600" b="1" dirty="0">
                <a:solidFill>
                  <a:schemeClr val="bg1">
                    <a:lumMod val="75000"/>
                  </a:schemeClr>
                </a:solidFill>
                <a:latin typeface="Calibri" panose="020F0502020204030204" pitchFamily="34" charset="0"/>
                <a:cs typeface="Calibri" panose="020F0502020204030204" pitchFamily="34" charset="0"/>
              </a:rPr>
              <a:t>Today:  23 Oct 20</a:t>
            </a:r>
          </a:p>
        </p:txBody>
      </p:sp>
      <p:sp>
        <p:nvSpPr>
          <p:cNvPr id="4" name="Rectangle 3">
            <a:extLst>
              <a:ext uri="{FF2B5EF4-FFF2-40B4-BE49-F238E27FC236}">
                <a16:creationId xmlns:a16="http://schemas.microsoft.com/office/drawing/2014/main" id="{201BA2EA-9391-7F47-96FF-D30E71BE8201}"/>
              </a:ext>
            </a:extLst>
          </p:cNvPr>
          <p:cNvSpPr/>
          <p:nvPr/>
        </p:nvSpPr>
        <p:spPr>
          <a:xfrm>
            <a:off x="226993" y="1874461"/>
            <a:ext cx="1872021" cy="124610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Community</a:t>
            </a:r>
          </a:p>
        </p:txBody>
      </p:sp>
      <p:cxnSp>
        <p:nvCxnSpPr>
          <p:cNvPr id="8" name="Straight Arrow Connector 7">
            <a:extLst>
              <a:ext uri="{FF2B5EF4-FFF2-40B4-BE49-F238E27FC236}">
                <a16:creationId xmlns:a16="http://schemas.microsoft.com/office/drawing/2014/main" id="{59A448EB-E955-BE4E-AD21-382AE3C2446C}"/>
              </a:ext>
            </a:extLst>
          </p:cNvPr>
          <p:cNvCxnSpPr>
            <a:cxnSpLocks/>
          </p:cNvCxnSpPr>
          <p:nvPr/>
        </p:nvCxnSpPr>
        <p:spPr>
          <a:xfrm>
            <a:off x="2099014" y="2497513"/>
            <a:ext cx="3183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772DDAD-DC34-C14B-8F98-0F2B0F0B4A62}"/>
              </a:ext>
            </a:extLst>
          </p:cNvPr>
          <p:cNvSpPr/>
          <p:nvPr/>
        </p:nvSpPr>
        <p:spPr>
          <a:xfrm>
            <a:off x="1210245" y="3319318"/>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Calibri" panose="020F0502020204030204" pitchFamily="34" charset="0"/>
                <a:cs typeface="Calibri" panose="020F0502020204030204" pitchFamily="34" charset="0"/>
              </a:rPr>
              <a:t>Belonging</a:t>
            </a:r>
          </a:p>
        </p:txBody>
      </p:sp>
      <p:cxnSp>
        <p:nvCxnSpPr>
          <p:cNvPr id="25" name="Straight Arrow Connector 24">
            <a:extLst>
              <a:ext uri="{FF2B5EF4-FFF2-40B4-BE49-F238E27FC236}">
                <a16:creationId xmlns:a16="http://schemas.microsoft.com/office/drawing/2014/main" id="{196344E2-C169-DC4E-A528-4CC67A6EC922}"/>
              </a:ext>
            </a:extLst>
          </p:cNvPr>
          <p:cNvCxnSpPr>
            <a:cxnSpLocks/>
          </p:cNvCxnSpPr>
          <p:nvPr/>
        </p:nvCxnSpPr>
        <p:spPr>
          <a:xfrm>
            <a:off x="6602668" y="5633204"/>
            <a:ext cx="3183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807CB22-BE84-6342-BE1A-C376A63EDCDC}"/>
              </a:ext>
            </a:extLst>
          </p:cNvPr>
          <p:cNvSpPr/>
          <p:nvPr/>
        </p:nvSpPr>
        <p:spPr>
          <a:xfrm>
            <a:off x="226994" y="3319318"/>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Calibri" panose="020F0502020204030204" pitchFamily="34" charset="0"/>
                <a:cs typeface="Calibri" panose="020F0502020204030204" pitchFamily="34" charset="0"/>
              </a:rPr>
              <a:t>Belief</a:t>
            </a:r>
          </a:p>
        </p:txBody>
      </p:sp>
      <p:sp>
        <p:nvSpPr>
          <p:cNvPr id="27" name="Rectangle 26">
            <a:extLst>
              <a:ext uri="{FF2B5EF4-FFF2-40B4-BE49-F238E27FC236}">
                <a16:creationId xmlns:a16="http://schemas.microsoft.com/office/drawing/2014/main" id="{0C158915-FB67-8F40-9613-1D7A48392AB4}"/>
              </a:ext>
            </a:extLst>
          </p:cNvPr>
          <p:cNvSpPr/>
          <p:nvPr/>
        </p:nvSpPr>
        <p:spPr>
          <a:xfrm>
            <a:off x="2425907" y="1874461"/>
            <a:ext cx="1872021" cy="124610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Key Vocabulary Prediction</a:t>
            </a:r>
          </a:p>
        </p:txBody>
      </p:sp>
      <p:cxnSp>
        <p:nvCxnSpPr>
          <p:cNvPr id="28" name="Straight Arrow Connector 27">
            <a:extLst>
              <a:ext uri="{FF2B5EF4-FFF2-40B4-BE49-F238E27FC236}">
                <a16:creationId xmlns:a16="http://schemas.microsoft.com/office/drawing/2014/main" id="{3B54E49D-CABE-594F-8FB9-E9FEB1025FE9}"/>
              </a:ext>
            </a:extLst>
          </p:cNvPr>
          <p:cNvCxnSpPr>
            <a:cxnSpLocks/>
          </p:cNvCxnSpPr>
          <p:nvPr/>
        </p:nvCxnSpPr>
        <p:spPr>
          <a:xfrm>
            <a:off x="4312442" y="2497513"/>
            <a:ext cx="3183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01E79CF-23D1-9C49-BB1B-EAD543999514}"/>
              </a:ext>
            </a:extLst>
          </p:cNvPr>
          <p:cNvSpPr/>
          <p:nvPr/>
        </p:nvSpPr>
        <p:spPr>
          <a:xfrm>
            <a:off x="4624821" y="1869322"/>
            <a:ext cx="1872021" cy="124610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Powerful</a:t>
            </a:r>
          </a:p>
          <a:p>
            <a:pPr algn="ctr"/>
            <a:r>
              <a:rPr lang="en-US" sz="1800" b="1" dirty="0">
                <a:solidFill>
                  <a:schemeClr val="tx1"/>
                </a:solidFill>
                <a:latin typeface="Calibri" panose="020F0502020204030204" pitchFamily="34" charset="0"/>
                <a:cs typeface="Calibri" panose="020F0502020204030204" pitchFamily="34" charset="0"/>
              </a:rPr>
              <a:t>Questions</a:t>
            </a:r>
          </a:p>
        </p:txBody>
      </p:sp>
      <p:cxnSp>
        <p:nvCxnSpPr>
          <p:cNvPr id="30" name="Straight Arrow Connector 29">
            <a:extLst>
              <a:ext uri="{FF2B5EF4-FFF2-40B4-BE49-F238E27FC236}">
                <a16:creationId xmlns:a16="http://schemas.microsoft.com/office/drawing/2014/main" id="{D576C4B5-515F-604E-B01D-E1D7D218B159}"/>
              </a:ext>
            </a:extLst>
          </p:cNvPr>
          <p:cNvCxnSpPr>
            <a:cxnSpLocks/>
          </p:cNvCxnSpPr>
          <p:nvPr/>
        </p:nvCxnSpPr>
        <p:spPr>
          <a:xfrm>
            <a:off x="6496842" y="2497513"/>
            <a:ext cx="3183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CAAD91E-1391-684F-9C6D-4F85D489017A}"/>
              </a:ext>
            </a:extLst>
          </p:cNvPr>
          <p:cNvSpPr/>
          <p:nvPr/>
        </p:nvSpPr>
        <p:spPr>
          <a:xfrm>
            <a:off x="3423673" y="3319318"/>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Calibri" panose="020F0502020204030204" pitchFamily="34" charset="0"/>
                <a:cs typeface="Calibri" panose="020F0502020204030204" pitchFamily="34" charset="0"/>
              </a:rPr>
              <a:t>Interest</a:t>
            </a:r>
          </a:p>
        </p:txBody>
      </p:sp>
      <p:sp>
        <p:nvSpPr>
          <p:cNvPr id="36" name="Rectangle 35">
            <a:extLst>
              <a:ext uri="{FF2B5EF4-FFF2-40B4-BE49-F238E27FC236}">
                <a16:creationId xmlns:a16="http://schemas.microsoft.com/office/drawing/2014/main" id="{CF0E3485-C120-EF46-9A33-8A0EA2E4941E}"/>
              </a:ext>
            </a:extLst>
          </p:cNvPr>
          <p:cNvSpPr/>
          <p:nvPr/>
        </p:nvSpPr>
        <p:spPr>
          <a:xfrm>
            <a:off x="2440422" y="3319318"/>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Calibri" panose="020F0502020204030204" pitchFamily="34" charset="0"/>
                <a:cs typeface="Calibri" panose="020F0502020204030204" pitchFamily="34" charset="0"/>
              </a:rPr>
              <a:t>Priming</a:t>
            </a:r>
          </a:p>
        </p:txBody>
      </p:sp>
      <p:sp>
        <p:nvSpPr>
          <p:cNvPr id="37" name="Rectangle 36">
            <a:extLst>
              <a:ext uri="{FF2B5EF4-FFF2-40B4-BE49-F238E27FC236}">
                <a16:creationId xmlns:a16="http://schemas.microsoft.com/office/drawing/2014/main" id="{2714CDEA-45C3-374E-802E-9AF579C1C0C3}"/>
              </a:ext>
            </a:extLst>
          </p:cNvPr>
          <p:cNvSpPr/>
          <p:nvPr/>
        </p:nvSpPr>
        <p:spPr>
          <a:xfrm>
            <a:off x="5637101" y="3319318"/>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Calibri" panose="020F0502020204030204" pitchFamily="34" charset="0"/>
                <a:cs typeface="Calibri" panose="020F0502020204030204" pitchFamily="34" charset="0"/>
              </a:rPr>
              <a:t>Knowledge</a:t>
            </a:r>
          </a:p>
        </p:txBody>
      </p:sp>
      <p:sp>
        <p:nvSpPr>
          <p:cNvPr id="39" name="Rectangle 38">
            <a:extLst>
              <a:ext uri="{FF2B5EF4-FFF2-40B4-BE49-F238E27FC236}">
                <a16:creationId xmlns:a16="http://schemas.microsoft.com/office/drawing/2014/main" id="{145FE7C0-BE1E-934E-B68A-0DD4D4A93855}"/>
              </a:ext>
            </a:extLst>
          </p:cNvPr>
          <p:cNvSpPr/>
          <p:nvPr/>
        </p:nvSpPr>
        <p:spPr>
          <a:xfrm>
            <a:off x="4653850" y="3319318"/>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Calibri" panose="020F0502020204030204" pitchFamily="34" charset="0"/>
                <a:cs typeface="Calibri" panose="020F0502020204030204" pitchFamily="34" charset="0"/>
              </a:rPr>
              <a:t>Interest</a:t>
            </a:r>
          </a:p>
        </p:txBody>
      </p:sp>
      <p:sp>
        <p:nvSpPr>
          <p:cNvPr id="40" name="Rectangle 39">
            <a:extLst>
              <a:ext uri="{FF2B5EF4-FFF2-40B4-BE49-F238E27FC236}">
                <a16:creationId xmlns:a16="http://schemas.microsoft.com/office/drawing/2014/main" id="{FB3B2D66-18CA-CD48-B509-96A571E4FCA9}"/>
              </a:ext>
            </a:extLst>
          </p:cNvPr>
          <p:cNvSpPr/>
          <p:nvPr/>
        </p:nvSpPr>
        <p:spPr>
          <a:xfrm>
            <a:off x="6809221" y="1874460"/>
            <a:ext cx="1872021" cy="124610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Read – Talk</a:t>
            </a:r>
          </a:p>
          <a:p>
            <a:pPr algn="ctr"/>
            <a:r>
              <a:rPr lang="en-US" sz="1800" b="1" dirty="0">
                <a:solidFill>
                  <a:schemeClr val="tx1"/>
                </a:solidFill>
                <a:latin typeface="Calibri" panose="020F0502020204030204" pitchFamily="34" charset="0"/>
                <a:cs typeface="Calibri" panose="020F0502020204030204" pitchFamily="34" charset="0"/>
              </a:rPr>
              <a:t>Map</a:t>
            </a:r>
          </a:p>
          <a:p>
            <a:pPr algn="ctr"/>
            <a:r>
              <a:rPr lang="en-US" sz="1800" b="1" dirty="0">
                <a:solidFill>
                  <a:schemeClr val="tx1"/>
                </a:solidFill>
                <a:latin typeface="Calibri" panose="020F0502020204030204" pitchFamily="34" charset="0"/>
                <a:cs typeface="Calibri" panose="020F0502020204030204" pitchFamily="34" charset="0"/>
              </a:rPr>
              <a:t>Write</a:t>
            </a:r>
          </a:p>
        </p:txBody>
      </p:sp>
      <p:cxnSp>
        <p:nvCxnSpPr>
          <p:cNvPr id="41" name="Straight Arrow Connector 40">
            <a:extLst>
              <a:ext uri="{FF2B5EF4-FFF2-40B4-BE49-F238E27FC236}">
                <a16:creationId xmlns:a16="http://schemas.microsoft.com/office/drawing/2014/main" id="{0895D264-A99A-134D-998F-F70E28A0E066}"/>
              </a:ext>
            </a:extLst>
          </p:cNvPr>
          <p:cNvCxnSpPr>
            <a:cxnSpLocks/>
          </p:cNvCxnSpPr>
          <p:nvPr/>
        </p:nvCxnSpPr>
        <p:spPr>
          <a:xfrm>
            <a:off x="8681242" y="2502651"/>
            <a:ext cx="3183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DE4F5EF-5196-5345-B6E2-B66BA1F4D6F2}"/>
              </a:ext>
            </a:extLst>
          </p:cNvPr>
          <p:cNvSpPr/>
          <p:nvPr/>
        </p:nvSpPr>
        <p:spPr>
          <a:xfrm>
            <a:off x="7821501" y="3324456"/>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latin typeface="Calibri" panose="020F0502020204030204" pitchFamily="34" charset="0"/>
                <a:cs typeface="Calibri" panose="020F0502020204030204" pitchFamily="34" charset="0"/>
              </a:rPr>
              <a:t>Comprehension</a:t>
            </a:r>
          </a:p>
        </p:txBody>
      </p:sp>
      <p:sp>
        <p:nvSpPr>
          <p:cNvPr id="44" name="Rectangle 43">
            <a:extLst>
              <a:ext uri="{FF2B5EF4-FFF2-40B4-BE49-F238E27FC236}">
                <a16:creationId xmlns:a16="http://schemas.microsoft.com/office/drawing/2014/main" id="{0EB0C7D5-FE9B-CD48-82FA-27D02E419D42}"/>
              </a:ext>
            </a:extLst>
          </p:cNvPr>
          <p:cNvSpPr/>
          <p:nvPr/>
        </p:nvSpPr>
        <p:spPr>
          <a:xfrm>
            <a:off x="6838250" y="3324456"/>
            <a:ext cx="888770" cy="4495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Calibri" panose="020F0502020204030204" pitchFamily="34" charset="0"/>
                <a:cs typeface="Calibri" panose="020F0502020204030204" pitchFamily="34" charset="0"/>
              </a:rPr>
              <a:t>Listening</a:t>
            </a:r>
          </a:p>
        </p:txBody>
      </p:sp>
    </p:spTree>
    <p:extLst>
      <p:ext uri="{BB962C8B-B14F-4D97-AF65-F5344CB8AC3E}">
        <p14:creationId xmlns:p14="http://schemas.microsoft.com/office/powerpoint/2010/main" val="2447878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77D89B-0E1E-CE49-82BC-7E95430CAE72}"/>
              </a:ext>
            </a:extLst>
          </p:cNvPr>
          <p:cNvSpPr txBox="1"/>
          <p:nvPr/>
        </p:nvSpPr>
        <p:spPr>
          <a:xfrm>
            <a:off x="441857" y="288434"/>
            <a:ext cx="3246427"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Comprehension Talk</a:t>
            </a:r>
          </a:p>
        </p:txBody>
      </p:sp>
      <p:sp>
        <p:nvSpPr>
          <p:cNvPr id="3" name="TextBox 2">
            <a:extLst>
              <a:ext uri="{FF2B5EF4-FFF2-40B4-BE49-F238E27FC236}">
                <a16:creationId xmlns:a16="http://schemas.microsoft.com/office/drawing/2014/main" id="{AD17EFEB-C264-8C4E-BD3B-CDD0572892CD}"/>
              </a:ext>
            </a:extLst>
          </p:cNvPr>
          <p:cNvSpPr txBox="1"/>
          <p:nvPr/>
        </p:nvSpPr>
        <p:spPr>
          <a:xfrm>
            <a:off x="447994" y="1233519"/>
            <a:ext cx="8487351"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Read (Watch) — Talk — Map</a:t>
            </a:r>
          </a:p>
        </p:txBody>
      </p:sp>
      <p:sp>
        <p:nvSpPr>
          <p:cNvPr id="4" name="TextBox 3">
            <a:extLst>
              <a:ext uri="{FF2B5EF4-FFF2-40B4-BE49-F238E27FC236}">
                <a16:creationId xmlns:a16="http://schemas.microsoft.com/office/drawing/2014/main" id="{1C6B2B35-6032-9F41-88C8-EBD3E8C7635E}"/>
              </a:ext>
            </a:extLst>
          </p:cNvPr>
          <p:cNvSpPr txBox="1"/>
          <p:nvPr/>
        </p:nvSpPr>
        <p:spPr>
          <a:xfrm>
            <a:off x="464318" y="2822983"/>
            <a:ext cx="915635"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How?</a:t>
            </a:r>
          </a:p>
        </p:txBody>
      </p:sp>
      <p:pic>
        <p:nvPicPr>
          <p:cNvPr id="5" name="Picture 4" descr="Diagram&#10;&#10;Description automatically generated">
            <a:extLst>
              <a:ext uri="{FF2B5EF4-FFF2-40B4-BE49-F238E27FC236}">
                <a16:creationId xmlns:a16="http://schemas.microsoft.com/office/drawing/2014/main" id="{90D94D1A-E88F-9F4E-AF9E-9C24BFF631D9}"/>
              </a:ext>
            </a:extLst>
          </p:cNvPr>
          <p:cNvPicPr>
            <a:picLocks noChangeAspect="1"/>
          </p:cNvPicPr>
          <p:nvPr/>
        </p:nvPicPr>
        <p:blipFill>
          <a:blip r:embed="rId2"/>
          <a:stretch>
            <a:fillRect/>
          </a:stretch>
        </p:blipFill>
        <p:spPr>
          <a:xfrm>
            <a:off x="415222" y="3284648"/>
            <a:ext cx="3416300" cy="1066800"/>
          </a:xfrm>
          <a:prstGeom prst="rect">
            <a:avLst/>
          </a:prstGeom>
        </p:spPr>
      </p:pic>
      <p:sp>
        <p:nvSpPr>
          <p:cNvPr id="6" name="TextBox 5">
            <a:extLst>
              <a:ext uri="{FF2B5EF4-FFF2-40B4-BE49-F238E27FC236}">
                <a16:creationId xmlns:a16="http://schemas.microsoft.com/office/drawing/2014/main" id="{6F32A48E-352E-CD47-8A33-24BA69CBB1A4}"/>
              </a:ext>
            </a:extLst>
          </p:cNvPr>
          <p:cNvSpPr txBox="1"/>
          <p:nvPr/>
        </p:nvSpPr>
        <p:spPr>
          <a:xfrm>
            <a:off x="5069091" y="2822983"/>
            <a:ext cx="2486578" cy="2154436"/>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Why?</a:t>
            </a:r>
          </a:p>
          <a:p>
            <a:r>
              <a:rPr lang="en-US" sz="2400" b="1" dirty="0">
                <a:latin typeface="Calibri" panose="020F0502020204030204" pitchFamily="34" charset="0"/>
                <a:cs typeface="Calibri" panose="020F0502020204030204" pitchFamily="34" charset="0"/>
              </a:rPr>
              <a:t>—Listening</a:t>
            </a:r>
          </a:p>
          <a:p>
            <a:r>
              <a:rPr lang="en-US" sz="2400" b="1" dirty="0">
                <a:latin typeface="Calibri" panose="020F0502020204030204" pitchFamily="34" charset="0"/>
                <a:cs typeface="Calibri" panose="020F0502020204030204" pitchFamily="34" charset="0"/>
              </a:rPr>
              <a:t>—Comprehension</a:t>
            </a:r>
          </a:p>
          <a:p>
            <a:r>
              <a:rPr lang="en-US" sz="2400" b="1" dirty="0">
                <a:latin typeface="Calibri" panose="020F0502020204030204" pitchFamily="34" charset="0"/>
                <a:cs typeface="Calibri" panose="020F0502020204030204" pitchFamily="34" charset="0"/>
              </a:rPr>
              <a:t>—Interest</a:t>
            </a:r>
          </a:p>
          <a:p>
            <a:r>
              <a:rPr lang="en-US" sz="2400" b="1" dirty="0">
                <a:latin typeface="Calibri" panose="020F0502020204030204" pitchFamily="34" charset="0"/>
                <a:cs typeface="Calibri" panose="020F0502020204030204" pitchFamily="34" charset="0"/>
              </a:rPr>
              <a:t>—Collaboration</a:t>
            </a:r>
          </a:p>
          <a:p>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7109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28CC-4F7D-A845-8B2B-D7F20DED636A}" type="slidenum">
              <a:rPr lang="en-US" smtClean="0"/>
              <a:t>21</a:t>
            </a:fld>
            <a:endParaRPr lang="en-US" dirty="0"/>
          </a:p>
        </p:txBody>
      </p:sp>
      <p:pic>
        <p:nvPicPr>
          <p:cNvPr id="12" name="Picture 11"/>
          <p:cNvPicPr>
            <a:picLocks noChangeAspect="1"/>
          </p:cNvPicPr>
          <p:nvPr/>
        </p:nvPicPr>
        <p:blipFill>
          <a:blip r:embed="rId3"/>
          <a:stretch>
            <a:fillRect/>
          </a:stretch>
        </p:blipFill>
        <p:spPr>
          <a:xfrm>
            <a:off x="-1725004" y="3284192"/>
            <a:ext cx="1000125" cy="647700"/>
          </a:xfrm>
          <a:prstGeom prst="rect">
            <a:avLst/>
          </a:prstGeom>
        </p:spPr>
      </p:pic>
      <p:sp>
        <p:nvSpPr>
          <p:cNvPr id="16" name="TextBox 15"/>
          <p:cNvSpPr txBox="1"/>
          <p:nvPr/>
        </p:nvSpPr>
        <p:spPr>
          <a:xfrm>
            <a:off x="-1611556" y="4452484"/>
            <a:ext cx="1375697" cy="415498"/>
          </a:xfrm>
          <a:prstGeom prst="rect">
            <a:avLst/>
          </a:prstGeom>
          <a:noFill/>
        </p:spPr>
        <p:txBody>
          <a:bodyPr wrap="none" rtlCol="0">
            <a:spAutoFit/>
          </a:bodyPr>
          <a:lstStyle/>
          <a:p>
            <a:pPr algn="ctr"/>
            <a:r>
              <a:rPr lang="en-US" sz="1050" b="1" dirty="0">
                <a:latin typeface="Calibri" panose="020F0502020204030204" pitchFamily="34" charset="0"/>
                <a:cs typeface="Calibri" panose="020F0502020204030204" pitchFamily="34" charset="0"/>
              </a:rPr>
              <a:t>Describing in Context</a:t>
            </a:r>
          </a:p>
          <a:p>
            <a:pPr algn="ctr"/>
            <a:r>
              <a:rPr lang="en-US" sz="1050" b="1" dirty="0">
                <a:latin typeface="Calibri" panose="020F0502020204030204" pitchFamily="34" charset="0"/>
                <a:cs typeface="Calibri" panose="020F0502020204030204" pitchFamily="34" charset="0"/>
              </a:rPr>
              <a:t>Brainstorming</a:t>
            </a:r>
          </a:p>
        </p:txBody>
      </p:sp>
      <p:sp>
        <p:nvSpPr>
          <p:cNvPr id="20" name="TextBox 19"/>
          <p:cNvSpPr txBox="1"/>
          <p:nvPr/>
        </p:nvSpPr>
        <p:spPr>
          <a:xfrm>
            <a:off x="-1893845" y="2895335"/>
            <a:ext cx="1335368" cy="415498"/>
          </a:xfrm>
          <a:prstGeom prst="rect">
            <a:avLst/>
          </a:prstGeom>
          <a:noFill/>
        </p:spPr>
        <p:txBody>
          <a:bodyPr wrap="square" rtlCol="0">
            <a:spAutoFit/>
          </a:bodyPr>
          <a:lstStyle/>
          <a:p>
            <a:pPr algn="ctr"/>
            <a:r>
              <a:rPr lang="en-US" sz="1050" b="1" dirty="0">
                <a:latin typeface="Calibri" panose="020F0502020204030204" pitchFamily="34" charset="0"/>
                <a:cs typeface="Calibri" panose="020F0502020204030204" pitchFamily="34" charset="0"/>
              </a:rPr>
              <a:t>Analogies</a:t>
            </a:r>
          </a:p>
          <a:p>
            <a:pPr algn="ctr"/>
            <a:r>
              <a:rPr lang="en-US" sz="1050" b="1" dirty="0">
                <a:latin typeface="Calibri" panose="020F0502020204030204" pitchFamily="34" charset="0"/>
                <a:cs typeface="Calibri" panose="020F0502020204030204" pitchFamily="34" charset="0"/>
              </a:rPr>
              <a:t>Relationships</a:t>
            </a:r>
          </a:p>
        </p:txBody>
      </p:sp>
      <p:sp>
        <p:nvSpPr>
          <p:cNvPr id="24" name="TextBox 23"/>
          <p:cNvSpPr txBox="1"/>
          <p:nvPr/>
        </p:nvSpPr>
        <p:spPr>
          <a:xfrm>
            <a:off x="296077" y="499358"/>
            <a:ext cx="1983235" cy="1231106"/>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Circle Map</a:t>
            </a:r>
          </a:p>
          <a:p>
            <a:r>
              <a:rPr lang="en-US" b="1" dirty="0">
                <a:latin typeface="Calibri" panose="020F0502020204030204" pitchFamily="34" charset="0"/>
                <a:cs typeface="Calibri" panose="020F0502020204030204" pitchFamily="34" charset="0"/>
              </a:rPr>
              <a:t>Describing in Context</a:t>
            </a:r>
          </a:p>
          <a:p>
            <a:r>
              <a:rPr lang="en-US" b="1" dirty="0">
                <a:latin typeface="Calibri" panose="020F0502020204030204" pitchFamily="34" charset="0"/>
                <a:cs typeface="Calibri" panose="020F0502020204030204" pitchFamily="34" charset="0"/>
              </a:rPr>
              <a:t>Brainstorming all about </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Pictures and/or words</a:t>
            </a:r>
          </a:p>
        </p:txBody>
      </p:sp>
      <p:sp>
        <p:nvSpPr>
          <p:cNvPr id="4" name="Rectangle 3"/>
          <p:cNvSpPr/>
          <p:nvPr/>
        </p:nvSpPr>
        <p:spPr>
          <a:xfrm>
            <a:off x="5005054" y="2248584"/>
            <a:ext cx="1202572" cy="646331"/>
          </a:xfrm>
          <a:prstGeom prst="rect">
            <a:avLst/>
          </a:prstGeom>
        </p:spPr>
        <p:txBody>
          <a:bodyPr wrap="none">
            <a:spAutoFit/>
          </a:bodyPr>
          <a:lstStyle/>
          <a:p>
            <a:pPr algn="ctr"/>
            <a:r>
              <a:rPr lang="en-US" sz="3600" b="1" dirty="0">
                <a:latin typeface="Calibri" panose="020F0502020204030204" pitchFamily="34" charset="0"/>
                <a:cs typeface="Calibri" panose="020F0502020204030204" pitchFamily="34" charset="0"/>
              </a:rPr>
              <a:t>Eagle</a:t>
            </a:r>
          </a:p>
        </p:txBody>
      </p:sp>
      <p:sp>
        <p:nvSpPr>
          <p:cNvPr id="25" name="TextBox 24"/>
          <p:cNvSpPr txBox="1"/>
          <p:nvPr/>
        </p:nvSpPr>
        <p:spPr>
          <a:xfrm>
            <a:off x="4629150" y="1371600"/>
            <a:ext cx="495649" cy="253916"/>
          </a:xfrm>
          <a:prstGeom prst="rect">
            <a:avLst/>
          </a:prstGeom>
          <a:noFill/>
        </p:spPr>
        <p:txBody>
          <a:bodyPr wrap="none" rtlCol="0">
            <a:spAutoFit/>
          </a:bodyPr>
          <a:lstStyle/>
          <a:p>
            <a:r>
              <a:rPr lang="en-US" sz="1050" dirty="0">
                <a:latin typeface="Garamond"/>
                <a:cs typeface="Garamond"/>
              </a:rPr>
              <a:t>talons</a:t>
            </a:r>
          </a:p>
        </p:txBody>
      </p:sp>
      <p:sp>
        <p:nvSpPr>
          <p:cNvPr id="27" name="TextBox 26"/>
          <p:cNvSpPr txBox="1"/>
          <p:nvPr/>
        </p:nvSpPr>
        <p:spPr>
          <a:xfrm>
            <a:off x="5555502" y="3427259"/>
            <a:ext cx="596638" cy="253916"/>
          </a:xfrm>
          <a:prstGeom prst="rect">
            <a:avLst/>
          </a:prstGeom>
          <a:noFill/>
        </p:spPr>
        <p:txBody>
          <a:bodyPr wrap="none" rtlCol="0">
            <a:spAutoFit/>
          </a:bodyPr>
          <a:lstStyle/>
          <a:p>
            <a:r>
              <a:rPr lang="en-US" sz="1050" dirty="0">
                <a:latin typeface="Garamond"/>
                <a:cs typeface="Garamond"/>
              </a:rPr>
              <a:t>feathers</a:t>
            </a:r>
          </a:p>
        </p:txBody>
      </p:sp>
      <p:sp>
        <p:nvSpPr>
          <p:cNvPr id="28" name="Oval 27"/>
          <p:cNvSpPr/>
          <p:nvPr/>
        </p:nvSpPr>
        <p:spPr>
          <a:xfrm>
            <a:off x="4982978" y="1977712"/>
            <a:ext cx="1246726" cy="1222958"/>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8" name="Rectangle 7"/>
          <p:cNvSpPr/>
          <p:nvPr/>
        </p:nvSpPr>
        <p:spPr>
          <a:xfrm>
            <a:off x="255063" y="83860"/>
            <a:ext cx="4124847" cy="415498"/>
          </a:xfrm>
          <a:prstGeom prst="rect">
            <a:avLst/>
          </a:prstGeom>
        </p:spPr>
        <p:txBody>
          <a:bodyPr wrap="none">
            <a:spAutoFit/>
          </a:bodyPr>
          <a:lstStyle/>
          <a:p>
            <a:r>
              <a:rPr lang="en-US" sz="2100" b="1" dirty="0">
                <a:latin typeface="Calibri" panose="020F0502020204030204" pitchFamily="34" charset="0"/>
                <a:cs typeface="Calibri" panose="020F0502020204030204" pitchFamily="34" charset="0"/>
              </a:rPr>
              <a:t>Defining in Context - Brainstorming</a:t>
            </a:r>
          </a:p>
        </p:txBody>
      </p:sp>
      <p:sp>
        <p:nvSpPr>
          <p:cNvPr id="31" name="TextBox 30"/>
          <p:cNvSpPr txBox="1"/>
          <p:nvPr/>
        </p:nvSpPr>
        <p:spPr>
          <a:xfrm>
            <a:off x="6402812" y="1700713"/>
            <a:ext cx="426720" cy="253916"/>
          </a:xfrm>
          <a:prstGeom prst="rect">
            <a:avLst/>
          </a:prstGeom>
          <a:noFill/>
        </p:spPr>
        <p:txBody>
          <a:bodyPr wrap="none" rtlCol="0">
            <a:spAutoFit/>
          </a:bodyPr>
          <a:lstStyle/>
          <a:p>
            <a:pPr algn="ctr"/>
            <a:r>
              <a:rPr lang="en-US" sz="1050" dirty="0">
                <a:latin typeface="Garamond"/>
                <a:cs typeface="Garamond"/>
              </a:rPr>
              <a:t>beak</a:t>
            </a:r>
          </a:p>
        </p:txBody>
      </p:sp>
      <p:pic>
        <p:nvPicPr>
          <p:cNvPr id="32" name="Picture 31" descr="comp book.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486" y="3637672"/>
            <a:ext cx="1671763" cy="1022561"/>
          </a:xfrm>
          <a:prstGeom prst="rect">
            <a:avLst/>
          </a:prstGeom>
        </p:spPr>
      </p:pic>
      <p:pic>
        <p:nvPicPr>
          <p:cNvPr id="5" name="Picture 4" descr="Shape, circle&#10;&#10;Description automatically generated">
            <a:extLst>
              <a:ext uri="{FF2B5EF4-FFF2-40B4-BE49-F238E27FC236}">
                <a16:creationId xmlns:a16="http://schemas.microsoft.com/office/drawing/2014/main" id="{7B079F1A-3DF6-5A4B-9B22-265A1C71D02A}"/>
              </a:ext>
            </a:extLst>
          </p:cNvPr>
          <p:cNvPicPr>
            <a:picLocks noChangeAspect="1"/>
          </p:cNvPicPr>
          <p:nvPr/>
        </p:nvPicPr>
        <p:blipFill>
          <a:blip r:embed="rId5"/>
          <a:stretch>
            <a:fillRect/>
          </a:stretch>
        </p:blipFill>
        <p:spPr>
          <a:xfrm>
            <a:off x="386028" y="1939522"/>
            <a:ext cx="901666" cy="618123"/>
          </a:xfrm>
          <a:prstGeom prst="rect">
            <a:avLst/>
          </a:prstGeom>
        </p:spPr>
      </p:pic>
    </p:spTree>
    <p:extLst>
      <p:ext uri="{BB962C8B-B14F-4D97-AF65-F5344CB8AC3E}">
        <p14:creationId xmlns:p14="http://schemas.microsoft.com/office/powerpoint/2010/main" val="3056936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28CC-4F7D-A845-8B2B-D7F20DED636A}" type="slidenum">
              <a:rPr lang="en-US" smtClean="0"/>
              <a:t>22</a:t>
            </a:fld>
            <a:endParaRPr lang="en-US" dirty="0"/>
          </a:p>
        </p:txBody>
      </p:sp>
      <p:pic>
        <p:nvPicPr>
          <p:cNvPr id="12" name="Picture 11"/>
          <p:cNvPicPr>
            <a:picLocks noChangeAspect="1"/>
          </p:cNvPicPr>
          <p:nvPr/>
        </p:nvPicPr>
        <p:blipFill>
          <a:blip r:embed="rId3"/>
          <a:stretch>
            <a:fillRect/>
          </a:stretch>
        </p:blipFill>
        <p:spPr>
          <a:xfrm>
            <a:off x="-1725004" y="3284192"/>
            <a:ext cx="1000125" cy="647700"/>
          </a:xfrm>
          <a:prstGeom prst="rect">
            <a:avLst/>
          </a:prstGeom>
        </p:spPr>
      </p:pic>
      <p:sp>
        <p:nvSpPr>
          <p:cNvPr id="16" name="TextBox 15"/>
          <p:cNvSpPr txBox="1"/>
          <p:nvPr/>
        </p:nvSpPr>
        <p:spPr>
          <a:xfrm>
            <a:off x="-1611556" y="4452484"/>
            <a:ext cx="1375697" cy="415498"/>
          </a:xfrm>
          <a:prstGeom prst="rect">
            <a:avLst/>
          </a:prstGeom>
          <a:noFill/>
        </p:spPr>
        <p:txBody>
          <a:bodyPr wrap="none" rtlCol="0">
            <a:spAutoFit/>
          </a:bodyPr>
          <a:lstStyle/>
          <a:p>
            <a:pPr algn="ctr"/>
            <a:r>
              <a:rPr lang="en-US" sz="1050" b="1" dirty="0">
                <a:latin typeface="Calibri" panose="020F0502020204030204" pitchFamily="34" charset="0"/>
                <a:cs typeface="Calibri" panose="020F0502020204030204" pitchFamily="34" charset="0"/>
              </a:rPr>
              <a:t>Describing in Context</a:t>
            </a:r>
          </a:p>
          <a:p>
            <a:pPr algn="ctr"/>
            <a:r>
              <a:rPr lang="en-US" sz="1050" b="1" dirty="0">
                <a:latin typeface="Calibri" panose="020F0502020204030204" pitchFamily="34" charset="0"/>
                <a:cs typeface="Calibri" panose="020F0502020204030204" pitchFamily="34" charset="0"/>
              </a:rPr>
              <a:t>Brainstorming</a:t>
            </a:r>
          </a:p>
        </p:txBody>
      </p:sp>
      <p:sp>
        <p:nvSpPr>
          <p:cNvPr id="20" name="TextBox 19"/>
          <p:cNvSpPr txBox="1"/>
          <p:nvPr/>
        </p:nvSpPr>
        <p:spPr>
          <a:xfrm>
            <a:off x="-1893845" y="2895335"/>
            <a:ext cx="1335368" cy="415498"/>
          </a:xfrm>
          <a:prstGeom prst="rect">
            <a:avLst/>
          </a:prstGeom>
          <a:noFill/>
        </p:spPr>
        <p:txBody>
          <a:bodyPr wrap="square" rtlCol="0">
            <a:spAutoFit/>
          </a:bodyPr>
          <a:lstStyle/>
          <a:p>
            <a:pPr algn="ctr"/>
            <a:r>
              <a:rPr lang="en-US" sz="1050" b="1" dirty="0">
                <a:latin typeface="Calibri" panose="020F0502020204030204" pitchFamily="34" charset="0"/>
                <a:cs typeface="Calibri" panose="020F0502020204030204" pitchFamily="34" charset="0"/>
              </a:rPr>
              <a:t>Analogies</a:t>
            </a:r>
          </a:p>
          <a:p>
            <a:pPr algn="ctr"/>
            <a:r>
              <a:rPr lang="en-US" sz="1050" b="1" dirty="0">
                <a:latin typeface="Calibri" panose="020F0502020204030204" pitchFamily="34" charset="0"/>
                <a:cs typeface="Calibri" panose="020F0502020204030204" pitchFamily="34" charset="0"/>
              </a:rPr>
              <a:t>Relationships</a:t>
            </a:r>
          </a:p>
        </p:txBody>
      </p:sp>
      <p:sp>
        <p:nvSpPr>
          <p:cNvPr id="24" name="TextBox 23"/>
          <p:cNvSpPr txBox="1"/>
          <p:nvPr/>
        </p:nvSpPr>
        <p:spPr>
          <a:xfrm>
            <a:off x="296077" y="499358"/>
            <a:ext cx="1983235" cy="1231106"/>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Circle Map</a:t>
            </a:r>
          </a:p>
          <a:p>
            <a:r>
              <a:rPr lang="en-US" b="1" dirty="0">
                <a:latin typeface="Calibri" panose="020F0502020204030204" pitchFamily="34" charset="0"/>
                <a:cs typeface="Calibri" panose="020F0502020204030204" pitchFamily="34" charset="0"/>
              </a:rPr>
              <a:t>Describing in Context</a:t>
            </a:r>
          </a:p>
          <a:p>
            <a:r>
              <a:rPr lang="en-US" b="1" dirty="0">
                <a:latin typeface="Calibri" panose="020F0502020204030204" pitchFamily="34" charset="0"/>
                <a:cs typeface="Calibri" panose="020F0502020204030204" pitchFamily="34" charset="0"/>
              </a:rPr>
              <a:t>Brainstorming all about </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Pictures and/or words</a:t>
            </a:r>
          </a:p>
        </p:txBody>
      </p:sp>
      <p:sp>
        <p:nvSpPr>
          <p:cNvPr id="4" name="Rectangle 3"/>
          <p:cNvSpPr/>
          <p:nvPr/>
        </p:nvSpPr>
        <p:spPr>
          <a:xfrm>
            <a:off x="5005054" y="2248584"/>
            <a:ext cx="1202572" cy="646331"/>
          </a:xfrm>
          <a:prstGeom prst="rect">
            <a:avLst/>
          </a:prstGeom>
        </p:spPr>
        <p:txBody>
          <a:bodyPr wrap="none">
            <a:spAutoFit/>
          </a:bodyPr>
          <a:lstStyle/>
          <a:p>
            <a:pPr algn="ctr"/>
            <a:r>
              <a:rPr lang="en-US" sz="3600" b="1" dirty="0">
                <a:latin typeface="Calibri" panose="020F0502020204030204" pitchFamily="34" charset="0"/>
                <a:cs typeface="Calibri" panose="020F0502020204030204" pitchFamily="34" charset="0"/>
              </a:rPr>
              <a:t>Eagle</a:t>
            </a:r>
          </a:p>
        </p:txBody>
      </p:sp>
      <p:sp>
        <p:nvSpPr>
          <p:cNvPr id="25" name="TextBox 24"/>
          <p:cNvSpPr txBox="1"/>
          <p:nvPr/>
        </p:nvSpPr>
        <p:spPr>
          <a:xfrm>
            <a:off x="4629150" y="1371600"/>
            <a:ext cx="495649" cy="253916"/>
          </a:xfrm>
          <a:prstGeom prst="rect">
            <a:avLst/>
          </a:prstGeom>
          <a:noFill/>
        </p:spPr>
        <p:txBody>
          <a:bodyPr wrap="none" rtlCol="0">
            <a:spAutoFit/>
          </a:bodyPr>
          <a:lstStyle/>
          <a:p>
            <a:r>
              <a:rPr lang="en-US" sz="1050" dirty="0">
                <a:latin typeface="Garamond"/>
                <a:cs typeface="Garamond"/>
              </a:rPr>
              <a:t>talons</a:t>
            </a:r>
          </a:p>
        </p:txBody>
      </p:sp>
      <p:sp>
        <p:nvSpPr>
          <p:cNvPr id="27" name="TextBox 26"/>
          <p:cNvSpPr txBox="1"/>
          <p:nvPr/>
        </p:nvSpPr>
        <p:spPr>
          <a:xfrm>
            <a:off x="5555502" y="3427259"/>
            <a:ext cx="596638" cy="253916"/>
          </a:xfrm>
          <a:prstGeom prst="rect">
            <a:avLst/>
          </a:prstGeom>
          <a:noFill/>
        </p:spPr>
        <p:txBody>
          <a:bodyPr wrap="none" rtlCol="0">
            <a:spAutoFit/>
          </a:bodyPr>
          <a:lstStyle/>
          <a:p>
            <a:r>
              <a:rPr lang="en-US" sz="1050" dirty="0">
                <a:latin typeface="Garamond"/>
                <a:cs typeface="Garamond"/>
              </a:rPr>
              <a:t>feathers</a:t>
            </a:r>
          </a:p>
        </p:txBody>
      </p:sp>
      <p:sp>
        <p:nvSpPr>
          <p:cNvPr id="28" name="Oval 27"/>
          <p:cNvSpPr/>
          <p:nvPr/>
        </p:nvSpPr>
        <p:spPr>
          <a:xfrm>
            <a:off x="4982978" y="1977712"/>
            <a:ext cx="1246726" cy="1222958"/>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29" name="Oval 28"/>
          <p:cNvSpPr/>
          <p:nvPr/>
        </p:nvSpPr>
        <p:spPr>
          <a:xfrm>
            <a:off x="3824826" y="795902"/>
            <a:ext cx="3563028" cy="3586579"/>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8" name="Rectangle 7"/>
          <p:cNvSpPr/>
          <p:nvPr/>
        </p:nvSpPr>
        <p:spPr>
          <a:xfrm>
            <a:off x="255063" y="83860"/>
            <a:ext cx="4124847" cy="415498"/>
          </a:xfrm>
          <a:prstGeom prst="rect">
            <a:avLst/>
          </a:prstGeom>
        </p:spPr>
        <p:txBody>
          <a:bodyPr wrap="none">
            <a:spAutoFit/>
          </a:bodyPr>
          <a:lstStyle/>
          <a:p>
            <a:r>
              <a:rPr lang="en-US" sz="2100" b="1" dirty="0">
                <a:latin typeface="Calibri" panose="020F0502020204030204" pitchFamily="34" charset="0"/>
                <a:cs typeface="Calibri" panose="020F0502020204030204" pitchFamily="34" charset="0"/>
              </a:rPr>
              <a:t>Defining in Context - Brainstorming</a:t>
            </a:r>
          </a:p>
        </p:txBody>
      </p:sp>
      <p:sp>
        <p:nvSpPr>
          <p:cNvPr id="31" name="TextBox 30"/>
          <p:cNvSpPr txBox="1"/>
          <p:nvPr/>
        </p:nvSpPr>
        <p:spPr>
          <a:xfrm>
            <a:off x="6402812" y="1700713"/>
            <a:ext cx="426720" cy="253916"/>
          </a:xfrm>
          <a:prstGeom prst="rect">
            <a:avLst/>
          </a:prstGeom>
          <a:noFill/>
        </p:spPr>
        <p:txBody>
          <a:bodyPr wrap="none" rtlCol="0">
            <a:spAutoFit/>
          </a:bodyPr>
          <a:lstStyle/>
          <a:p>
            <a:pPr algn="ctr"/>
            <a:r>
              <a:rPr lang="en-US" sz="1050" dirty="0">
                <a:latin typeface="Garamond"/>
                <a:cs typeface="Garamond"/>
              </a:rPr>
              <a:t>beak</a:t>
            </a:r>
          </a:p>
        </p:txBody>
      </p:sp>
      <p:pic>
        <p:nvPicPr>
          <p:cNvPr id="32" name="Picture 31" descr="comp book.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486" y="3637672"/>
            <a:ext cx="1671763" cy="1022561"/>
          </a:xfrm>
          <a:prstGeom prst="rect">
            <a:avLst/>
          </a:prstGeom>
        </p:spPr>
      </p:pic>
      <p:pic>
        <p:nvPicPr>
          <p:cNvPr id="17" name="Picture 16" descr="Shape, circle&#10;&#10;Description automatically generated">
            <a:extLst>
              <a:ext uri="{FF2B5EF4-FFF2-40B4-BE49-F238E27FC236}">
                <a16:creationId xmlns:a16="http://schemas.microsoft.com/office/drawing/2014/main" id="{F369C524-A3D4-AA45-9FE3-11C84076567C}"/>
              </a:ext>
            </a:extLst>
          </p:cNvPr>
          <p:cNvPicPr>
            <a:picLocks noChangeAspect="1"/>
          </p:cNvPicPr>
          <p:nvPr/>
        </p:nvPicPr>
        <p:blipFill>
          <a:blip r:embed="rId5"/>
          <a:stretch>
            <a:fillRect/>
          </a:stretch>
        </p:blipFill>
        <p:spPr>
          <a:xfrm>
            <a:off x="386028" y="1939522"/>
            <a:ext cx="901666" cy="618123"/>
          </a:xfrm>
          <a:prstGeom prst="rect">
            <a:avLst/>
          </a:prstGeom>
        </p:spPr>
      </p:pic>
    </p:spTree>
    <p:extLst>
      <p:ext uri="{BB962C8B-B14F-4D97-AF65-F5344CB8AC3E}">
        <p14:creationId xmlns:p14="http://schemas.microsoft.com/office/powerpoint/2010/main" val="4211954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28CC-4F7D-A845-8B2B-D7F20DED636A}" type="slidenum">
              <a:rPr lang="en-US" smtClean="0"/>
              <a:t>23</a:t>
            </a:fld>
            <a:endParaRPr lang="en-US" dirty="0"/>
          </a:p>
        </p:txBody>
      </p:sp>
      <p:pic>
        <p:nvPicPr>
          <p:cNvPr id="12" name="Picture 11"/>
          <p:cNvPicPr>
            <a:picLocks noChangeAspect="1"/>
          </p:cNvPicPr>
          <p:nvPr/>
        </p:nvPicPr>
        <p:blipFill>
          <a:blip r:embed="rId3"/>
          <a:stretch>
            <a:fillRect/>
          </a:stretch>
        </p:blipFill>
        <p:spPr>
          <a:xfrm>
            <a:off x="-1725004" y="3284192"/>
            <a:ext cx="1000125" cy="647700"/>
          </a:xfrm>
          <a:prstGeom prst="rect">
            <a:avLst/>
          </a:prstGeom>
        </p:spPr>
      </p:pic>
      <p:sp>
        <p:nvSpPr>
          <p:cNvPr id="16" name="TextBox 15"/>
          <p:cNvSpPr txBox="1"/>
          <p:nvPr/>
        </p:nvSpPr>
        <p:spPr>
          <a:xfrm>
            <a:off x="-1611556" y="4452484"/>
            <a:ext cx="1375697" cy="415498"/>
          </a:xfrm>
          <a:prstGeom prst="rect">
            <a:avLst/>
          </a:prstGeom>
          <a:noFill/>
        </p:spPr>
        <p:txBody>
          <a:bodyPr wrap="none" rtlCol="0">
            <a:spAutoFit/>
          </a:bodyPr>
          <a:lstStyle/>
          <a:p>
            <a:pPr algn="ctr"/>
            <a:r>
              <a:rPr lang="en-US" sz="1050" b="1" dirty="0">
                <a:latin typeface="Calibri" panose="020F0502020204030204" pitchFamily="34" charset="0"/>
                <a:cs typeface="Calibri" panose="020F0502020204030204" pitchFamily="34" charset="0"/>
              </a:rPr>
              <a:t>Describing in Context</a:t>
            </a:r>
          </a:p>
          <a:p>
            <a:pPr algn="ctr"/>
            <a:r>
              <a:rPr lang="en-US" sz="1050" b="1" dirty="0">
                <a:latin typeface="Calibri" panose="020F0502020204030204" pitchFamily="34" charset="0"/>
                <a:cs typeface="Calibri" panose="020F0502020204030204" pitchFamily="34" charset="0"/>
              </a:rPr>
              <a:t>Brainstorming</a:t>
            </a:r>
          </a:p>
        </p:txBody>
      </p:sp>
      <p:sp>
        <p:nvSpPr>
          <p:cNvPr id="20" name="TextBox 19"/>
          <p:cNvSpPr txBox="1"/>
          <p:nvPr/>
        </p:nvSpPr>
        <p:spPr>
          <a:xfrm>
            <a:off x="-1893845" y="2895335"/>
            <a:ext cx="1335368" cy="415498"/>
          </a:xfrm>
          <a:prstGeom prst="rect">
            <a:avLst/>
          </a:prstGeom>
          <a:noFill/>
        </p:spPr>
        <p:txBody>
          <a:bodyPr wrap="square" rtlCol="0">
            <a:spAutoFit/>
          </a:bodyPr>
          <a:lstStyle/>
          <a:p>
            <a:pPr algn="ctr"/>
            <a:r>
              <a:rPr lang="en-US" sz="1050" b="1" dirty="0">
                <a:latin typeface="Calibri" panose="020F0502020204030204" pitchFamily="34" charset="0"/>
                <a:cs typeface="Calibri" panose="020F0502020204030204" pitchFamily="34" charset="0"/>
              </a:rPr>
              <a:t>Analogies</a:t>
            </a:r>
          </a:p>
          <a:p>
            <a:pPr algn="ctr"/>
            <a:r>
              <a:rPr lang="en-US" sz="1050" b="1" dirty="0">
                <a:latin typeface="Calibri" panose="020F0502020204030204" pitchFamily="34" charset="0"/>
                <a:cs typeface="Calibri" panose="020F0502020204030204" pitchFamily="34" charset="0"/>
              </a:rPr>
              <a:t>Relationships</a:t>
            </a:r>
          </a:p>
        </p:txBody>
      </p:sp>
      <p:sp>
        <p:nvSpPr>
          <p:cNvPr id="24" name="TextBox 23"/>
          <p:cNvSpPr txBox="1"/>
          <p:nvPr/>
        </p:nvSpPr>
        <p:spPr>
          <a:xfrm>
            <a:off x="296077" y="499358"/>
            <a:ext cx="1943161" cy="1877437"/>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Circle Map</a:t>
            </a:r>
          </a:p>
          <a:p>
            <a:r>
              <a:rPr lang="en-US" b="1" dirty="0">
                <a:latin typeface="Calibri" panose="020F0502020204030204" pitchFamily="34" charset="0"/>
                <a:cs typeface="Calibri" panose="020F0502020204030204" pitchFamily="34" charset="0"/>
              </a:rPr>
              <a:t>Describing in Context</a:t>
            </a:r>
          </a:p>
          <a:p>
            <a:r>
              <a:rPr lang="en-US" b="1" dirty="0">
                <a:latin typeface="Calibri" panose="020F0502020204030204" pitchFamily="34" charset="0"/>
                <a:cs typeface="Calibri" panose="020F0502020204030204" pitchFamily="34" charset="0"/>
              </a:rPr>
              <a:t>Brainstorming all about</a:t>
            </a:r>
          </a:p>
          <a:p>
            <a:r>
              <a:rPr lang="en-US" b="1" dirty="0">
                <a:latin typeface="Calibri" panose="020F0502020204030204" pitchFamily="34" charset="0"/>
                <a:cs typeface="Calibri" panose="020F0502020204030204" pitchFamily="34" charset="0"/>
              </a:rPr>
              <a:t>Frame: examples,</a:t>
            </a:r>
          </a:p>
          <a:p>
            <a:r>
              <a:rPr lang="en-US" b="1" dirty="0">
                <a:latin typeface="Calibri" panose="020F0502020204030204" pitchFamily="34" charset="0"/>
                <a:cs typeface="Calibri" panose="020F0502020204030204" pitchFamily="34" charset="0"/>
              </a:rPr>
              <a:t>Evidences, and/or why</a:t>
            </a: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Pictures and/or words</a:t>
            </a:r>
          </a:p>
        </p:txBody>
      </p:sp>
      <p:sp>
        <p:nvSpPr>
          <p:cNvPr id="4" name="Rectangle 3"/>
          <p:cNvSpPr/>
          <p:nvPr/>
        </p:nvSpPr>
        <p:spPr>
          <a:xfrm>
            <a:off x="5005054" y="2248584"/>
            <a:ext cx="1202572" cy="646331"/>
          </a:xfrm>
          <a:prstGeom prst="rect">
            <a:avLst/>
          </a:prstGeom>
        </p:spPr>
        <p:txBody>
          <a:bodyPr wrap="none">
            <a:spAutoFit/>
          </a:bodyPr>
          <a:lstStyle/>
          <a:p>
            <a:pPr algn="ctr"/>
            <a:r>
              <a:rPr lang="en-US" sz="3600" b="1" dirty="0">
                <a:latin typeface="Calibri" panose="020F0502020204030204" pitchFamily="34" charset="0"/>
                <a:cs typeface="Calibri" panose="020F0502020204030204" pitchFamily="34" charset="0"/>
              </a:rPr>
              <a:t>Eagle</a:t>
            </a:r>
          </a:p>
        </p:txBody>
      </p:sp>
      <p:sp>
        <p:nvSpPr>
          <p:cNvPr id="25" name="TextBox 24"/>
          <p:cNvSpPr txBox="1"/>
          <p:nvPr/>
        </p:nvSpPr>
        <p:spPr>
          <a:xfrm>
            <a:off x="4629150" y="1371600"/>
            <a:ext cx="495649" cy="253916"/>
          </a:xfrm>
          <a:prstGeom prst="rect">
            <a:avLst/>
          </a:prstGeom>
          <a:noFill/>
        </p:spPr>
        <p:txBody>
          <a:bodyPr wrap="none" rtlCol="0">
            <a:spAutoFit/>
          </a:bodyPr>
          <a:lstStyle/>
          <a:p>
            <a:r>
              <a:rPr lang="en-US" sz="1050" dirty="0">
                <a:latin typeface="Garamond"/>
                <a:cs typeface="Garamond"/>
              </a:rPr>
              <a:t>talons</a:t>
            </a:r>
          </a:p>
        </p:txBody>
      </p:sp>
      <p:sp>
        <p:nvSpPr>
          <p:cNvPr id="27" name="TextBox 26"/>
          <p:cNvSpPr txBox="1"/>
          <p:nvPr/>
        </p:nvSpPr>
        <p:spPr>
          <a:xfrm>
            <a:off x="5555502" y="3427259"/>
            <a:ext cx="596638" cy="253916"/>
          </a:xfrm>
          <a:prstGeom prst="rect">
            <a:avLst/>
          </a:prstGeom>
          <a:noFill/>
        </p:spPr>
        <p:txBody>
          <a:bodyPr wrap="none" rtlCol="0">
            <a:spAutoFit/>
          </a:bodyPr>
          <a:lstStyle/>
          <a:p>
            <a:r>
              <a:rPr lang="en-US" sz="1050" dirty="0">
                <a:latin typeface="Garamond"/>
                <a:cs typeface="Garamond"/>
              </a:rPr>
              <a:t>feathers</a:t>
            </a:r>
          </a:p>
        </p:txBody>
      </p:sp>
      <p:sp>
        <p:nvSpPr>
          <p:cNvPr id="28" name="Oval 27"/>
          <p:cNvSpPr/>
          <p:nvPr/>
        </p:nvSpPr>
        <p:spPr>
          <a:xfrm>
            <a:off x="4982978" y="1977712"/>
            <a:ext cx="1246726" cy="1222958"/>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29" name="Oval 28"/>
          <p:cNvSpPr/>
          <p:nvPr/>
        </p:nvSpPr>
        <p:spPr>
          <a:xfrm>
            <a:off x="3824826" y="795902"/>
            <a:ext cx="3563028" cy="3586579"/>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8" name="Rectangle 7"/>
          <p:cNvSpPr/>
          <p:nvPr/>
        </p:nvSpPr>
        <p:spPr>
          <a:xfrm>
            <a:off x="255063" y="83860"/>
            <a:ext cx="4124847" cy="415498"/>
          </a:xfrm>
          <a:prstGeom prst="rect">
            <a:avLst/>
          </a:prstGeom>
        </p:spPr>
        <p:txBody>
          <a:bodyPr wrap="none">
            <a:spAutoFit/>
          </a:bodyPr>
          <a:lstStyle/>
          <a:p>
            <a:r>
              <a:rPr lang="en-US" sz="2100" b="1" dirty="0">
                <a:latin typeface="Calibri" panose="020F0502020204030204" pitchFamily="34" charset="0"/>
                <a:cs typeface="Calibri" panose="020F0502020204030204" pitchFamily="34" charset="0"/>
              </a:rPr>
              <a:t>Defining in Context - Brainstorming</a:t>
            </a:r>
          </a:p>
        </p:txBody>
      </p:sp>
      <p:sp>
        <p:nvSpPr>
          <p:cNvPr id="31" name="TextBox 30"/>
          <p:cNvSpPr txBox="1"/>
          <p:nvPr/>
        </p:nvSpPr>
        <p:spPr>
          <a:xfrm>
            <a:off x="6402812" y="1700713"/>
            <a:ext cx="426720" cy="253916"/>
          </a:xfrm>
          <a:prstGeom prst="rect">
            <a:avLst/>
          </a:prstGeom>
          <a:noFill/>
        </p:spPr>
        <p:txBody>
          <a:bodyPr wrap="none" rtlCol="0">
            <a:spAutoFit/>
          </a:bodyPr>
          <a:lstStyle/>
          <a:p>
            <a:pPr algn="ctr"/>
            <a:r>
              <a:rPr lang="en-US" sz="1050" dirty="0">
                <a:latin typeface="Garamond"/>
                <a:cs typeface="Garamond"/>
              </a:rPr>
              <a:t>beak</a:t>
            </a:r>
          </a:p>
        </p:txBody>
      </p:sp>
      <p:pic>
        <p:nvPicPr>
          <p:cNvPr id="32" name="Picture 31" descr="comp book.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486" y="3637672"/>
            <a:ext cx="1671763" cy="1022561"/>
          </a:xfrm>
          <a:prstGeom prst="rect">
            <a:avLst/>
          </a:prstGeom>
        </p:spPr>
      </p:pic>
      <p:sp>
        <p:nvSpPr>
          <p:cNvPr id="18" name="Rectangle 17"/>
          <p:cNvSpPr/>
          <p:nvPr/>
        </p:nvSpPr>
        <p:spPr>
          <a:xfrm>
            <a:off x="2822980" y="499358"/>
            <a:ext cx="5467989" cy="434395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3" name="Rectangle 2"/>
          <p:cNvSpPr/>
          <p:nvPr/>
        </p:nvSpPr>
        <p:spPr>
          <a:xfrm>
            <a:off x="2914650" y="4552067"/>
            <a:ext cx="3429000" cy="253916"/>
          </a:xfrm>
          <a:prstGeom prst="rect">
            <a:avLst/>
          </a:prstGeom>
        </p:spPr>
        <p:txBody>
          <a:bodyPr>
            <a:spAutoFit/>
          </a:bodyPr>
          <a:lstStyle/>
          <a:p>
            <a:r>
              <a:rPr lang="en-US" sz="1050" b="1" dirty="0">
                <a:solidFill>
                  <a:srgbClr val="FF0000"/>
                </a:solidFill>
                <a:latin typeface="Calibri" panose="020F0502020204030204" pitchFamily="34" charset="0"/>
                <a:cs typeface="Calibri" panose="020F0502020204030204" pitchFamily="34" charset="0"/>
              </a:rPr>
              <a:t>evidences, examples and/or why</a:t>
            </a:r>
          </a:p>
        </p:txBody>
      </p:sp>
      <p:sp>
        <p:nvSpPr>
          <p:cNvPr id="5" name="Rectangle 4">
            <a:extLst>
              <a:ext uri="{FF2B5EF4-FFF2-40B4-BE49-F238E27FC236}">
                <a16:creationId xmlns:a16="http://schemas.microsoft.com/office/drawing/2014/main" id="{60FE677D-CB38-014C-87FE-E987B51EE585}"/>
              </a:ext>
            </a:extLst>
          </p:cNvPr>
          <p:cNvSpPr/>
          <p:nvPr/>
        </p:nvSpPr>
        <p:spPr>
          <a:xfrm>
            <a:off x="6915760" y="4193709"/>
            <a:ext cx="1316386" cy="307777"/>
          </a:xfrm>
          <a:prstGeom prst="rect">
            <a:avLst/>
          </a:prstGeom>
        </p:spPr>
        <p:txBody>
          <a:bodyPr wrap="none">
            <a:spAutoFit/>
          </a:bodyPr>
          <a:lstStyle/>
          <a:p>
            <a:r>
              <a:rPr lang="en-US" b="1" dirty="0">
                <a:solidFill>
                  <a:schemeClr val="tx1"/>
                </a:solidFill>
                <a:latin typeface="Calibri" panose="020F0502020204030204" pitchFamily="34" charset="0"/>
                <a:cs typeface="Calibri" panose="020F0502020204030204" pitchFamily="34" charset="0"/>
              </a:rPr>
              <a:t>fly successfully</a:t>
            </a:r>
            <a:endParaRPr lang="en-US" dirty="0">
              <a:solidFill>
                <a:schemeClr val="tx1"/>
              </a:solidFill>
            </a:endParaRPr>
          </a:p>
        </p:txBody>
      </p:sp>
      <p:sp>
        <p:nvSpPr>
          <p:cNvPr id="19" name="Rectangle 18">
            <a:extLst>
              <a:ext uri="{FF2B5EF4-FFF2-40B4-BE49-F238E27FC236}">
                <a16:creationId xmlns:a16="http://schemas.microsoft.com/office/drawing/2014/main" id="{46FB7771-F2E2-B940-A94F-17AF8A24B733}"/>
              </a:ext>
            </a:extLst>
          </p:cNvPr>
          <p:cNvSpPr/>
          <p:nvPr/>
        </p:nvSpPr>
        <p:spPr>
          <a:xfrm>
            <a:off x="3026047" y="760967"/>
            <a:ext cx="1313180" cy="307777"/>
          </a:xfrm>
          <a:prstGeom prst="rect">
            <a:avLst/>
          </a:prstGeom>
        </p:spPr>
        <p:txBody>
          <a:bodyPr wrap="none">
            <a:spAutoFit/>
          </a:bodyPr>
          <a:lstStyle/>
          <a:p>
            <a:r>
              <a:rPr lang="en-US" b="1" dirty="0">
                <a:solidFill>
                  <a:schemeClr val="tx1"/>
                </a:solidFill>
                <a:latin typeface="Calibri" panose="020F0502020204030204" pitchFamily="34" charset="0"/>
                <a:cs typeface="Calibri" panose="020F0502020204030204" pitchFamily="34" charset="0"/>
              </a:rPr>
              <a:t>grab onto prey</a:t>
            </a:r>
            <a:endParaRPr lang="en-US" dirty="0">
              <a:solidFill>
                <a:schemeClr val="tx1"/>
              </a:solidFill>
            </a:endParaRPr>
          </a:p>
        </p:txBody>
      </p:sp>
      <p:sp>
        <p:nvSpPr>
          <p:cNvPr id="21" name="Rectangle 20">
            <a:extLst>
              <a:ext uri="{FF2B5EF4-FFF2-40B4-BE49-F238E27FC236}">
                <a16:creationId xmlns:a16="http://schemas.microsoft.com/office/drawing/2014/main" id="{7449F09D-AC20-AB49-BDEA-053BA1C1F7B2}"/>
              </a:ext>
            </a:extLst>
          </p:cNvPr>
          <p:cNvSpPr/>
          <p:nvPr/>
        </p:nvSpPr>
        <p:spPr>
          <a:xfrm>
            <a:off x="6714409" y="683523"/>
            <a:ext cx="808235" cy="307777"/>
          </a:xfrm>
          <a:prstGeom prst="rect">
            <a:avLst/>
          </a:prstGeom>
        </p:spPr>
        <p:txBody>
          <a:bodyPr wrap="none">
            <a:spAutoFit/>
          </a:bodyPr>
          <a:lstStyle/>
          <a:p>
            <a:r>
              <a:rPr lang="en-US" b="1" dirty="0">
                <a:solidFill>
                  <a:schemeClr val="tx1"/>
                </a:solidFill>
                <a:latin typeface="Calibri" panose="020F0502020204030204" pitchFamily="34" charset="0"/>
                <a:cs typeface="Calibri" panose="020F0502020204030204" pitchFamily="34" charset="0"/>
              </a:rPr>
              <a:t>eat food</a:t>
            </a:r>
            <a:endParaRPr lang="en-US" dirty="0">
              <a:solidFill>
                <a:schemeClr val="tx1"/>
              </a:solidFill>
            </a:endParaRPr>
          </a:p>
        </p:txBody>
      </p:sp>
      <p:sp>
        <p:nvSpPr>
          <p:cNvPr id="22" name="Rectangle 21">
            <a:extLst>
              <a:ext uri="{FF2B5EF4-FFF2-40B4-BE49-F238E27FC236}">
                <a16:creationId xmlns:a16="http://schemas.microsoft.com/office/drawing/2014/main" id="{3A0E1ADE-614B-E541-97AF-9DFCE55A3927}"/>
              </a:ext>
            </a:extLst>
          </p:cNvPr>
          <p:cNvSpPr/>
          <p:nvPr/>
        </p:nvSpPr>
        <p:spPr>
          <a:xfrm>
            <a:off x="7033894" y="1147802"/>
            <a:ext cx="1257075" cy="307777"/>
          </a:xfrm>
          <a:prstGeom prst="rect">
            <a:avLst/>
          </a:prstGeom>
        </p:spPr>
        <p:txBody>
          <a:bodyPr wrap="none">
            <a:spAutoFit/>
          </a:bodyPr>
          <a:lstStyle/>
          <a:p>
            <a:r>
              <a:rPr lang="en-US" b="1" dirty="0">
                <a:solidFill>
                  <a:schemeClr val="tx1"/>
                </a:solidFill>
                <a:latin typeface="Calibri" panose="020F0502020204030204" pitchFamily="34" charset="0"/>
                <a:cs typeface="Calibri" panose="020F0502020204030204" pitchFamily="34" charset="0"/>
              </a:rPr>
              <a:t>clean feathers</a:t>
            </a:r>
            <a:endParaRPr lang="en-US" dirty="0">
              <a:solidFill>
                <a:schemeClr val="tx1"/>
              </a:solidFill>
            </a:endParaRPr>
          </a:p>
        </p:txBody>
      </p:sp>
      <p:pic>
        <p:nvPicPr>
          <p:cNvPr id="23" name="Picture 22" descr="Shape, circle&#10;&#10;Description automatically generated">
            <a:extLst>
              <a:ext uri="{FF2B5EF4-FFF2-40B4-BE49-F238E27FC236}">
                <a16:creationId xmlns:a16="http://schemas.microsoft.com/office/drawing/2014/main" id="{F8DA886E-E15F-4B4B-9A3D-68C8DD8EF33D}"/>
              </a:ext>
            </a:extLst>
          </p:cNvPr>
          <p:cNvPicPr>
            <a:picLocks noChangeAspect="1"/>
          </p:cNvPicPr>
          <p:nvPr/>
        </p:nvPicPr>
        <p:blipFill>
          <a:blip r:embed="rId5"/>
          <a:stretch>
            <a:fillRect/>
          </a:stretch>
        </p:blipFill>
        <p:spPr>
          <a:xfrm>
            <a:off x="365991" y="2602817"/>
            <a:ext cx="901666" cy="618123"/>
          </a:xfrm>
          <a:prstGeom prst="rect">
            <a:avLst/>
          </a:prstGeom>
        </p:spPr>
      </p:pic>
    </p:spTree>
    <p:extLst>
      <p:ext uri="{BB962C8B-B14F-4D97-AF65-F5344CB8AC3E}">
        <p14:creationId xmlns:p14="http://schemas.microsoft.com/office/powerpoint/2010/main" val="1411703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position 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709"/>
            <a:ext cx="9144000" cy="4820356"/>
          </a:xfrm>
          <a:prstGeom prst="rect">
            <a:avLst/>
          </a:prstGeom>
        </p:spPr>
      </p:pic>
      <p:sp>
        <p:nvSpPr>
          <p:cNvPr id="13" name="Rectangle 12"/>
          <p:cNvSpPr/>
          <p:nvPr/>
        </p:nvSpPr>
        <p:spPr>
          <a:xfrm>
            <a:off x="4766733" y="474133"/>
            <a:ext cx="4284134" cy="3888116"/>
          </a:xfrm>
          <a:prstGeom prst="rect">
            <a:avLst/>
          </a:prstGeom>
        </p:spPr>
        <p:txBody>
          <a:bodyPr wrap="square">
            <a:spAutoFit/>
          </a:bodyPr>
          <a:lstStyle/>
          <a:p>
            <a:pPr>
              <a:lnSpc>
                <a:spcPct val="150000"/>
              </a:lnSpc>
              <a:spcBef>
                <a:spcPct val="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An important thing I know about the </a:t>
            </a:r>
            <a:r>
              <a:rPr lang="en-US" altLang="en-US" dirty="0">
                <a:latin typeface="Calibri" panose="020F0502020204030204" pitchFamily="34" charset="0"/>
                <a:cs typeface="Calibri" panose="020F0502020204030204" pitchFamily="34" charset="0"/>
                <a:sym typeface="Comic Sans MS" panose="030F0902030302020204" pitchFamily="66" charset="0"/>
              </a:rPr>
              <a:t>eagle</a:t>
            </a:r>
            <a:r>
              <a:rPr lang="en-US" altLang="en-US" sz="1400" dirty="0">
                <a:latin typeface="Calibri" panose="020F0502020204030204" pitchFamily="34" charset="0"/>
                <a:cs typeface="Calibri" panose="020F0502020204030204" pitchFamily="34" charset="0"/>
                <a:sym typeface="Comic Sans MS" panose="030F0902030302020204" pitchFamily="66" charset="0"/>
              </a:rPr>
              <a:t> </a:t>
            </a:r>
          </a:p>
          <a:p>
            <a:pPr>
              <a:lnSpc>
                <a:spcPct val="150000"/>
              </a:lnSpc>
              <a:spcBef>
                <a:spcPct val="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is _________________________________.</a:t>
            </a:r>
            <a:endParaRPr lang="en-US" altLang="en-US" sz="1400" dirty="0">
              <a:latin typeface="Calibri" panose="020F0502020204030204" pitchFamily="34" charset="0"/>
              <a:ea typeface="ヒラギノ明朝 ProN W3" panose="02020300000000000000" pitchFamily="18" charset="-128"/>
              <a:cs typeface="Calibri" panose="020F0502020204030204" pitchFamily="34" charset="0"/>
              <a:sym typeface="Comic Sans MS" panose="030F0902030302020204" pitchFamily="66" charset="0"/>
            </a:endParaRPr>
          </a:p>
          <a:p>
            <a:pPr>
              <a:lnSpc>
                <a:spcPct val="150000"/>
              </a:lnSpc>
              <a:spcBef>
                <a:spcPts val="50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I also know  ______________________________.</a:t>
            </a:r>
            <a:endParaRPr lang="en-US" altLang="en-US" sz="1400" dirty="0">
              <a:latin typeface="Calibri" panose="020F0502020204030204" pitchFamily="34" charset="0"/>
              <a:ea typeface="ヒラギノ明朝 ProN W3" panose="02020300000000000000" pitchFamily="18" charset="-128"/>
              <a:cs typeface="Calibri" panose="020F0502020204030204" pitchFamily="34" charset="0"/>
              <a:sym typeface="Comic Sans MS" panose="030F0902030302020204" pitchFamily="66" charset="0"/>
            </a:endParaRPr>
          </a:p>
          <a:p>
            <a:pPr>
              <a:lnSpc>
                <a:spcPct val="150000"/>
              </a:lnSpc>
              <a:spcBef>
                <a:spcPts val="50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And __________________________________.</a:t>
            </a:r>
            <a:endParaRPr lang="en-US" altLang="en-US" sz="1400" dirty="0">
              <a:latin typeface="Calibri" panose="020F0502020204030204" pitchFamily="34" charset="0"/>
              <a:ea typeface="ヒラギノ明朝 ProN W3" panose="02020300000000000000" pitchFamily="18" charset="-128"/>
              <a:cs typeface="Calibri" panose="020F0502020204030204" pitchFamily="34" charset="0"/>
              <a:sym typeface="Comic Sans MS" panose="030F0902030302020204" pitchFamily="66" charset="0"/>
            </a:endParaRPr>
          </a:p>
          <a:p>
            <a:pPr>
              <a:lnSpc>
                <a:spcPct val="150000"/>
              </a:lnSpc>
              <a:spcBef>
                <a:spcPts val="50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In addition I know ______________________.</a:t>
            </a:r>
            <a:endParaRPr lang="en-US" altLang="en-US" sz="1400" dirty="0">
              <a:latin typeface="Calibri" panose="020F0502020204030204" pitchFamily="34" charset="0"/>
              <a:ea typeface="ヒラギノ明朝 ProN W3" panose="02020300000000000000" pitchFamily="18" charset="-128"/>
              <a:cs typeface="Calibri" panose="020F0502020204030204" pitchFamily="34" charset="0"/>
              <a:sym typeface="Comic Sans MS" panose="030F0902030302020204" pitchFamily="66" charset="0"/>
            </a:endParaRPr>
          </a:p>
          <a:p>
            <a:pPr>
              <a:lnSpc>
                <a:spcPct val="150000"/>
              </a:lnSpc>
              <a:spcBef>
                <a:spcPts val="50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And very importantly I know  _______________.</a:t>
            </a:r>
            <a:endParaRPr lang="en-US" altLang="en-US" sz="1400" dirty="0">
              <a:latin typeface="Calibri" panose="020F0502020204030204" pitchFamily="34" charset="0"/>
              <a:ea typeface="ヒラギノ明朝 ProN W3" panose="02020300000000000000" pitchFamily="18" charset="-128"/>
              <a:cs typeface="Calibri" panose="020F0502020204030204" pitchFamily="34" charset="0"/>
              <a:sym typeface="Comic Sans MS" panose="030F0902030302020204" pitchFamily="66" charset="0"/>
            </a:endParaRPr>
          </a:p>
          <a:p>
            <a:pPr>
              <a:lnSpc>
                <a:spcPct val="150000"/>
              </a:lnSpc>
              <a:spcBef>
                <a:spcPts val="50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Now you know something that I know about ____________________________.</a:t>
            </a:r>
            <a:endParaRPr lang="en-US" sz="14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230328CC-4F7D-A845-8B2B-D7F20DED636A}" type="slidenum">
              <a:rPr lang="en-US" smtClean="0"/>
              <a:t>24</a:t>
            </a:fld>
            <a:endParaRPr lang="en-US" dirty="0"/>
          </a:p>
        </p:txBody>
      </p:sp>
      <p:pic>
        <p:nvPicPr>
          <p:cNvPr id="5" name="Picture 4" descr="Diagram, venn diagram&#10;&#10;Description automatically generated">
            <a:extLst>
              <a:ext uri="{FF2B5EF4-FFF2-40B4-BE49-F238E27FC236}">
                <a16:creationId xmlns:a16="http://schemas.microsoft.com/office/drawing/2014/main" id="{7B6FCA91-AFFE-2E4E-A48A-0070A5556C7A}"/>
              </a:ext>
            </a:extLst>
          </p:cNvPr>
          <p:cNvPicPr>
            <a:picLocks noChangeAspect="1"/>
          </p:cNvPicPr>
          <p:nvPr/>
        </p:nvPicPr>
        <p:blipFill>
          <a:blip r:embed="rId3"/>
          <a:stretch>
            <a:fillRect/>
          </a:stretch>
        </p:blipFill>
        <p:spPr>
          <a:xfrm>
            <a:off x="728161" y="1103665"/>
            <a:ext cx="3414992" cy="2719632"/>
          </a:xfrm>
          <a:prstGeom prst="rect">
            <a:avLst/>
          </a:prstGeom>
        </p:spPr>
      </p:pic>
    </p:spTree>
    <p:extLst>
      <p:ext uri="{BB962C8B-B14F-4D97-AF65-F5344CB8AC3E}">
        <p14:creationId xmlns:p14="http://schemas.microsoft.com/office/powerpoint/2010/main" val="94279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8697" y="1215190"/>
            <a:ext cx="5761148" cy="3425012"/>
          </a:xfrm>
          <a:prstGeom prst="rect">
            <a:avLst/>
          </a:prstGeom>
        </p:spPr>
      </p:pic>
      <p:sp>
        <p:nvSpPr>
          <p:cNvPr id="3" name="Rectangle 2"/>
          <p:cNvSpPr/>
          <p:nvPr/>
        </p:nvSpPr>
        <p:spPr>
          <a:xfrm>
            <a:off x="2805344" y="589009"/>
            <a:ext cx="500458" cy="253916"/>
          </a:xfrm>
          <a:prstGeom prst="rect">
            <a:avLst/>
          </a:prstGeom>
        </p:spPr>
        <p:txBody>
          <a:bodyPr wrap="none">
            <a:spAutoFit/>
          </a:bodyPr>
          <a:lstStyle/>
          <a:p>
            <a:r>
              <a:rPr lang="en-US" sz="1050" b="1" dirty="0">
                <a:latin typeface="Calibri" panose="020F0502020204030204" pitchFamily="34" charset="0"/>
                <a:cs typeface="Calibri" panose="020F0502020204030204" pitchFamily="34" charset="0"/>
              </a:rPr>
              <a:t>cause</a:t>
            </a:r>
          </a:p>
        </p:txBody>
      </p:sp>
      <p:sp>
        <p:nvSpPr>
          <p:cNvPr id="4" name="Rectangle 3"/>
          <p:cNvSpPr/>
          <p:nvPr/>
        </p:nvSpPr>
        <p:spPr>
          <a:xfrm>
            <a:off x="7244269" y="589009"/>
            <a:ext cx="508473" cy="253916"/>
          </a:xfrm>
          <a:prstGeom prst="rect">
            <a:avLst/>
          </a:prstGeom>
        </p:spPr>
        <p:txBody>
          <a:bodyPr wrap="none">
            <a:spAutoFit/>
          </a:bodyPr>
          <a:lstStyle/>
          <a:p>
            <a:r>
              <a:rPr lang="en-US" sz="1050" b="1" dirty="0">
                <a:latin typeface="Calibri" panose="020F0502020204030204" pitchFamily="34" charset="0"/>
                <a:cs typeface="Calibri" panose="020F0502020204030204" pitchFamily="34" charset="0"/>
              </a:rPr>
              <a:t>effect</a:t>
            </a:r>
          </a:p>
        </p:txBody>
      </p:sp>
      <p:sp>
        <p:nvSpPr>
          <p:cNvPr id="5" name="Rectangle 4"/>
          <p:cNvSpPr/>
          <p:nvPr/>
        </p:nvSpPr>
        <p:spPr>
          <a:xfrm>
            <a:off x="4798319" y="2189032"/>
            <a:ext cx="1121904" cy="1477328"/>
          </a:xfrm>
          <a:prstGeom prst="rect">
            <a:avLst/>
          </a:prstGeom>
        </p:spPr>
        <p:txBody>
          <a:bodyPr wrap="square">
            <a:spAutoFit/>
          </a:bodyPr>
          <a:lstStyle/>
          <a:p>
            <a:pPr algn="ctr"/>
            <a:r>
              <a:rPr lang="en-US" sz="1800" b="1" dirty="0">
                <a:latin typeface="Calibri" panose="020F0502020204030204" pitchFamily="34" charset="0"/>
                <a:cs typeface="Calibri" panose="020F0502020204030204" pitchFamily="34" charset="0"/>
              </a:rPr>
              <a:t>Eagle</a:t>
            </a:r>
          </a:p>
          <a:p>
            <a:pPr algn="ctr"/>
            <a:r>
              <a:rPr lang="en-US" sz="1800" b="1" dirty="0">
                <a:latin typeface="Calibri" panose="020F0502020204030204" pitchFamily="34" charset="0"/>
                <a:cs typeface="Calibri" panose="020F0502020204030204" pitchFamily="34" charset="0"/>
              </a:rPr>
              <a:t>Decision</a:t>
            </a:r>
          </a:p>
          <a:p>
            <a:pPr algn="ctr"/>
            <a:r>
              <a:rPr lang="en-US" sz="1800" b="1" dirty="0">
                <a:latin typeface="Calibri" panose="020F0502020204030204" pitchFamily="34" charset="0"/>
                <a:cs typeface="Calibri" panose="020F0502020204030204" pitchFamily="34" charset="0"/>
              </a:rPr>
              <a:t>At </a:t>
            </a:r>
          </a:p>
          <a:p>
            <a:pPr algn="ctr"/>
            <a:r>
              <a:rPr lang="en-US" sz="1800" b="1" dirty="0">
                <a:latin typeface="Calibri" panose="020F0502020204030204" pitchFamily="34" charset="0"/>
                <a:cs typeface="Calibri" panose="020F0502020204030204" pitchFamily="34" charset="0"/>
              </a:rPr>
              <a:t>40 Years</a:t>
            </a:r>
          </a:p>
          <a:p>
            <a:pPr algn="ctr"/>
            <a:r>
              <a:rPr lang="en-US" sz="1800" b="1" dirty="0">
                <a:latin typeface="Calibri" panose="020F0502020204030204" pitchFamily="34" charset="0"/>
                <a:cs typeface="Calibri" panose="020F0502020204030204" pitchFamily="34" charset="0"/>
              </a:rPr>
              <a:t>Of Age</a:t>
            </a:r>
          </a:p>
        </p:txBody>
      </p:sp>
      <p:sp>
        <p:nvSpPr>
          <p:cNvPr id="8" name="TextBox 7">
            <a:extLst>
              <a:ext uri="{FF2B5EF4-FFF2-40B4-BE49-F238E27FC236}">
                <a16:creationId xmlns:a16="http://schemas.microsoft.com/office/drawing/2014/main" id="{84175021-DF9E-A749-824F-2648F508D9EE}"/>
              </a:ext>
            </a:extLst>
          </p:cNvPr>
          <p:cNvSpPr txBox="1"/>
          <p:nvPr/>
        </p:nvSpPr>
        <p:spPr>
          <a:xfrm>
            <a:off x="129621" y="532187"/>
            <a:ext cx="1845377" cy="1015663"/>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Multi Flow Map</a:t>
            </a:r>
          </a:p>
          <a:p>
            <a:r>
              <a:rPr lang="en-US" b="1" dirty="0">
                <a:latin typeface="Calibri" panose="020F0502020204030204" pitchFamily="34" charset="0"/>
                <a:cs typeface="Calibri" panose="020F0502020204030204" pitchFamily="34" charset="0"/>
              </a:rPr>
              <a:t>Cause and Effect</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Pictures and/or words</a:t>
            </a:r>
          </a:p>
        </p:txBody>
      </p:sp>
      <p:sp>
        <p:nvSpPr>
          <p:cNvPr id="9" name="Rectangle 8">
            <a:extLst>
              <a:ext uri="{FF2B5EF4-FFF2-40B4-BE49-F238E27FC236}">
                <a16:creationId xmlns:a16="http://schemas.microsoft.com/office/drawing/2014/main" id="{DD93087B-557B-E049-8BA8-996BA15E5179}"/>
              </a:ext>
            </a:extLst>
          </p:cNvPr>
          <p:cNvSpPr/>
          <p:nvPr/>
        </p:nvSpPr>
        <p:spPr>
          <a:xfrm>
            <a:off x="129621" y="19178"/>
            <a:ext cx="2034531" cy="415498"/>
          </a:xfrm>
          <a:prstGeom prst="rect">
            <a:avLst/>
          </a:prstGeom>
        </p:spPr>
        <p:txBody>
          <a:bodyPr wrap="none">
            <a:spAutoFit/>
          </a:bodyPr>
          <a:lstStyle/>
          <a:p>
            <a:r>
              <a:rPr lang="en-US" sz="2100" b="1" dirty="0">
                <a:latin typeface="Calibri" panose="020F0502020204030204" pitchFamily="34" charset="0"/>
                <a:cs typeface="Calibri" panose="020F0502020204030204" pitchFamily="34" charset="0"/>
              </a:rPr>
              <a:t>Cause and Effect</a:t>
            </a:r>
          </a:p>
        </p:txBody>
      </p:sp>
      <p:pic>
        <p:nvPicPr>
          <p:cNvPr id="11" name="Picture 10" descr="Diagram&#10;&#10;Description automatically generated">
            <a:extLst>
              <a:ext uri="{FF2B5EF4-FFF2-40B4-BE49-F238E27FC236}">
                <a16:creationId xmlns:a16="http://schemas.microsoft.com/office/drawing/2014/main" id="{23C96F79-11F1-294A-B79A-02D757860212}"/>
              </a:ext>
            </a:extLst>
          </p:cNvPr>
          <p:cNvPicPr>
            <a:picLocks noChangeAspect="1"/>
          </p:cNvPicPr>
          <p:nvPr/>
        </p:nvPicPr>
        <p:blipFill>
          <a:blip r:embed="rId3"/>
          <a:stretch>
            <a:fillRect/>
          </a:stretch>
        </p:blipFill>
        <p:spPr>
          <a:xfrm>
            <a:off x="207548" y="1726177"/>
            <a:ext cx="989150" cy="678097"/>
          </a:xfrm>
          <a:prstGeom prst="rect">
            <a:avLst/>
          </a:prstGeom>
        </p:spPr>
      </p:pic>
    </p:spTree>
    <p:extLst>
      <p:ext uri="{BB962C8B-B14F-4D97-AF65-F5344CB8AC3E}">
        <p14:creationId xmlns:p14="http://schemas.microsoft.com/office/powerpoint/2010/main" val="2433728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8697" y="1215190"/>
            <a:ext cx="5761148" cy="3425012"/>
          </a:xfrm>
          <a:prstGeom prst="rect">
            <a:avLst/>
          </a:prstGeom>
        </p:spPr>
      </p:pic>
      <p:sp>
        <p:nvSpPr>
          <p:cNvPr id="3" name="Rectangle 2"/>
          <p:cNvSpPr/>
          <p:nvPr/>
        </p:nvSpPr>
        <p:spPr>
          <a:xfrm>
            <a:off x="2805344" y="589009"/>
            <a:ext cx="500458" cy="253916"/>
          </a:xfrm>
          <a:prstGeom prst="rect">
            <a:avLst/>
          </a:prstGeom>
        </p:spPr>
        <p:txBody>
          <a:bodyPr wrap="none">
            <a:spAutoFit/>
          </a:bodyPr>
          <a:lstStyle/>
          <a:p>
            <a:r>
              <a:rPr lang="en-US" sz="1050" b="1" dirty="0">
                <a:latin typeface="Calibri" panose="020F0502020204030204" pitchFamily="34" charset="0"/>
                <a:cs typeface="Calibri" panose="020F0502020204030204" pitchFamily="34" charset="0"/>
              </a:rPr>
              <a:t>cause</a:t>
            </a:r>
          </a:p>
        </p:txBody>
      </p:sp>
      <p:sp>
        <p:nvSpPr>
          <p:cNvPr id="4" name="Rectangle 3"/>
          <p:cNvSpPr/>
          <p:nvPr/>
        </p:nvSpPr>
        <p:spPr>
          <a:xfrm>
            <a:off x="7244269" y="589009"/>
            <a:ext cx="508473" cy="253916"/>
          </a:xfrm>
          <a:prstGeom prst="rect">
            <a:avLst/>
          </a:prstGeom>
        </p:spPr>
        <p:txBody>
          <a:bodyPr wrap="none">
            <a:spAutoFit/>
          </a:bodyPr>
          <a:lstStyle/>
          <a:p>
            <a:r>
              <a:rPr lang="en-US" sz="1050" b="1" dirty="0">
                <a:latin typeface="Calibri" panose="020F0502020204030204" pitchFamily="34" charset="0"/>
                <a:cs typeface="Calibri" panose="020F0502020204030204" pitchFamily="34" charset="0"/>
              </a:rPr>
              <a:t>effect</a:t>
            </a:r>
          </a:p>
        </p:txBody>
      </p:sp>
      <p:sp>
        <p:nvSpPr>
          <p:cNvPr id="5" name="Rectangle 4"/>
          <p:cNvSpPr/>
          <p:nvPr/>
        </p:nvSpPr>
        <p:spPr>
          <a:xfrm>
            <a:off x="4798319" y="2189032"/>
            <a:ext cx="1121904" cy="1477328"/>
          </a:xfrm>
          <a:prstGeom prst="rect">
            <a:avLst/>
          </a:prstGeom>
        </p:spPr>
        <p:txBody>
          <a:bodyPr wrap="square">
            <a:spAutoFit/>
          </a:bodyPr>
          <a:lstStyle/>
          <a:p>
            <a:pPr algn="ctr"/>
            <a:r>
              <a:rPr lang="en-US" sz="1800" b="1" dirty="0">
                <a:latin typeface="Calibri" panose="020F0502020204030204" pitchFamily="34" charset="0"/>
                <a:cs typeface="Calibri" panose="020F0502020204030204" pitchFamily="34" charset="0"/>
              </a:rPr>
              <a:t>Eagle</a:t>
            </a:r>
          </a:p>
          <a:p>
            <a:pPr algn="ctr"/>
            <a:r>
              <a:rPr lang="en-US" sz="1800" b="1" dirty="0">
                <a:latin typeface="Calibri" panose="020F0502020204030204" pitchFamily="34" charset="0"/>
                <a:cs typeface="Calibri" panose="020F0502020204030204" pitchFamily="34" charset="0"/>
              </a:rPr>
              <a:t>Decision</a:t>
            </a:r>
          </a:p>
          <a:p>
            <a:pPr algn="ctr"/>
            <a:r>
              <a:rPr lang="en-US" sz="1800" b="1" dirty="0">
                <a:latin typeface="Calibri" panose="020F0502020204030204" pitchFamily="34" charset="0"/>
                <a:cs typeface="Calibri" panose="020F0502020204030204" pitchFamily="34" charset="0"/>
              </a:rPr>
              <a:t>At </a:t>
            </a:r>
          </a:p>
          <a:p>
            <a:pPr algn="ctr"/>
            <a:r>
              <a:rPr lang="en-US" sz="1800" b="1" dirty="0">
                <a:latin typeface="Calibri" panose="020F0502020204030204" pitchFamily="34" charset="0"/>
                <a:cs typeface="Calibri" panose="020F0502020204030204" pitchFamily="34" charset="0"/>
              </a:rPr>
              <a:t>40 Years</a:t>
            </a:r>
          </a:p>
          <a:p>
            <a:pPr algn="ctr"/>
            <a:r>
              <a:rPr lang="en-US" sz="1800" b="1" dirty="0">
                <a:latin typeface="Calibri" panose="020F0502020204030204" pitchFamily="34" charset="0"/>
                <a:cs typeface="Calibri" panose="020F0502020204030204" pitchFamily="34" charset="0"/>
              </a:rPr>
              <a:t>Of Age</a:t>
            </a:r>
          </a:p>
        </p:txBody>
      </p:sp>
      <p:sp>
        <p:nvSpPr>
          <p:cNvPr id="6" name="Rectangle 5">
            <a:extLst>
              <a:ext uri="{FF2B5EF4-FFF2-40B4-BE49-F238E27FC236}">
                <a16:creationId xmlns:a16="http://schemas.microsoft.com/office/drawing/2014/main" id="{59C7F041-3FF2-D74F-9C93-35F0D3E42267}"/>
              </a:ext>
            </a:extLst>
          </p:cNvPr>
          <p:cNvSpPr/>
          <p:nvPr/>
        </p:nvSpPr>
        <p:spPr>
          <a:xfrm>
            <a:off x="2010264" y="505299"/>
            <a:ext cx="6698015" cy="453310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7" name="Rectangle 6">
            <a:extLst>
              <a:ext uri="{FF2B5EF4-FFF2-40B4-BE49-F238E27FC236}">
                <a16:creationId xmlns:a16="http://schemas.microsoft.com/office/drawing/2014/main" id="{CFC29F30-7E6D-374D-8BFD-755238AE1EDD}"/>
              </a:ext>
            </a:extLst>
          </p:cNvPr>
          <p:cNvSpPr/>
          <p:nvPr/>
        </p:nvSpPr>
        <p:spPr>
          <a:xfrm>
            <a:off x="2097446" y="4747249"/>
            <a:ext cx="3429000" cy="253916"/>
          </a:xfrm>
          <a:prstGeom prst="rect">
            <a:avLst/>
          </a:prstGeom>
        </p:spPr>
        <p:txBody>
          <a:bodyPr>
            <a:spAutoFit/>
          </a:bodyPr>
          <a:lstStyle/>
          <a:p>
            <a:r>
              <a:rPr lang="en-US" sz="1050" b="1" dirty="0">
                <a:solidFill>
                  <a:srgbClr val="FF0000"/>
                </a:solidFill>
                <a:latin typeface="Calibri" panose="020F0502020204030204" pitchFamily="34" charset="0"/>
                <a:cs typeface="Calibri" panose="020F0502020204030204" pitchFamily="34" charset="0"/>
              </a:rPr>
              <a:t>evidences, examples and/or why</a:t>
            </a:r>
          </a:p>
        </p:txBody>
      </p:sp>
      <p:sp>
        <p:nvSpPr>
          <p:cNvPr id="8" name="TextBox 7">
            <a:extLst>
              <a:ext uri="{FF2B5EF4-FFF2-40B4-BE49-F238E27FC236}">
                <a16:creationId xmlns:a16="http://schemas.microsoft.com/office/drawing/2014/main" id="{84175021-DF9E-A749-824F-2648F508D9EE}"/>
              </a:ext>
            </a:extLst>
          </p:cNvPr>
          <p:cNvSpPr txBox="1"/>
          <p:nvPr/>
        </p:nvSpPr>
        <p:spPr>
          <a:xfrm>
            <a:off x="129621" y="532187"/>
            <a:ext cx="1880643" cy="1661993"/>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Multi Flow Map</a:t>
            </a:r>
          </a:p>
          <a:p>
            <a:r>
              <a:rPr lang="en-US" b="1" dirty="0">
                <a:latin typeface="Calibri" panose="020F0502020204030204" pitchFamily="34" charset="0"/>
                <a:cs typeface="Calibri" panose="020F0502020204030204" pitchFamily="34" charset="0"/>
              </a:rPr>
              <a:t>Cause and Effect</a:t>
            </a:r>
          </a:p>
          <a:p>
            <a:r>
              <a:rPr lang="en-US" b="1" dirty="0">
                <a:latin typeface="Calibri" panose="020F0502020204030204" pitchFamily="34" charset="0"/>
                <a:cs typeface="Calibri" panose="020F0502020204030204" pitchFamily="34" charset="0"/>
              </a:rPr>
              <a:t>Frame: examples,</a:t>
            </a:r>
          </a:p>
          <a:p>
            <a:r>
              <a:rPr lang="en-US" b="1" dirty="0">
                <a:latin typeface="Calibri" panose="020F0502020204030204" pitchFamily="34" charset="0"/>
                <a:cs typeface="Calibri" panose="020F0502020204030204" pitchFamily="34" charset="0"/>
              </a:rPr>
              <a:t>Evidences, and/or why</a:t>
            </a: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Pictures and/or words</a:t>
            </a:r>
          </a:p>
        </p:txBody>
      </p:sp>
      <p:sp>
        <p:nvSpPr>
          <p:cNvPr id="9" name="Rectangle 8">
            <a:extLst>
              <a:ext uri="{FF2B5EF4-FFF2-40B4-BE49-F238E27FC236}">
                <a16:creationId xmlns:a16="http://schemas.microsoft.com/office/drawing/2014/main" id="{DD93087B-557B-E049-8BA8-996BA15E5179}"/>
              </a:ext>
            </a:extLst>
          </p:cNvPr>
          <p:cNvSpPr/>
          <p:nvPr/>
        </p:nvSpPr>
        <p:spPr>
          <a:xfrm>
            <a:off x="129621" y="19178"/>
            <a:ext cx="2034531" cy="415498"/>
          </a:xfrm>
          <a:prstGeom prst="rect">
            <a:avLst/>
          </a:prstGeom>
        </p:spPr>
        <p:txBody>
          <a:bodyPr wrap="none">
            <a:spAutoFit/>
          </a:bodyPr>
          <a:lstStyle/>
          <a:p>
            <a:r>
              <a:rPr lang="en-US" sz="2100" b="1" dirty="0">
                <a:latin typeface="Calibri" panose="020F0502020204030204" pitchFamily="34" charset="0"/>
                <a:cs typeface="Calibri" panose="020F0502020204030204" pitchFamily="34" charset="0"/>
              </a:rPr>
              <a:t>Cause and Effect</a:t>
            </a:r>
          </a:p>
        </p:txBody>
      </p:sp>
      <p:pic>
        <p:nvPicPr>
          <p:cNvPr id="10" name="Picture 9" descr="Diagram&#10;&#10;Description automatically generated">
            <a:extLst>
              <a:ext uri="{FF2B5EF4-FFF2-40B4-BE49-F238E27FC236}">
                <a16:creationId xmlns:a16="http://schemas.microsoft.com/office/drawing/2014/main" id="{E0FE2970-413A-8249-AA57-03ED0B9270C5}"/>
              </a:ext>
            </a:extLst>
          </p:cNvPr>
          <p:cNvPicPr>
            <a:picLocks noChangeAspect="1"/>
          </p:cNvPicPr>
          <p:nvPr/>
        </p:nvPicPr>
        <p:blipFill>
          <a:blip r:embed="rId3"/>
          <a:stretch>
            <a:fillRect/>
          </a:stretch>
        </p:blipFill>
        <p:spPr>
          <a:xfrm>
            <a:off x="244369" y="2271224"/>
            <a:ext cx="989150" cy="678097"/>
          </a:xfrm>
          <a:prstGeom prst="rect">
            <a:avLst/>
          </a:prstGeom>
        </p:spPr>
      </p:pic>
    </p:spTree>
    <p:extLst>
      <p:ext uri="{BB962C8B-B14F-4D97-AF65-F5344CB8AC3E}">
        <p14:creationId xmlns:p14="http://schemas.microsoft.com/office/powerpoint/2010/main" val="373000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32D1C832-682B-6C49-90BD-5AAAB4D6729D}"/>
              </a:ext>
            </a:extLst>
          </p:cNvPr>
          <p:cNvPicPr>
            <a:picLocks noChangeAspect="1"/>
          </p:cNvPicPr>
          <p:nvPr/>
        </p:nvPicPr>
        <p:blipFill>
          <a:blip r:embed="rId2"/>
          <a:stretch>
            <a:fillRect/>
          </a:stretch>
        </p:blipFill>
        <p:spPr>
          <a:xfrm>
            <a:off x="745418" y="746643"/>
            <a:ext cx="2475715" cy="1685691"/>
          </a:xfrm>
          <a:prstGeom prst="rect">
            <a:avLst/>
          </a:prstGeom>
        </p:spPr>
      </p:pic>
      <p:cxnSp>
        <p:nvCxnSpPr>
          <p:cNvPr id="10" name="Straight Connector 9">
            <a:extLst>
              <a:ext uri="{FF2B5EF4-FFF2-40B4-BE49-F238E27FC236}">
                <a16:creationId xmlns:a16="http://schemas.microsoft.com/office/drawing/2014/main" id="{F1F8F700-F378-D545-8081-AFAED360F169}"/>
              </a:ext>
            </a:extLst>
          </p:cNvPr>
          <p:cNvCxnSpPr/>
          <p:nvPr/>
        </p:nvCxnSpPr>
        <p:spPr>
          <a:xfrm>
            <a:off x="7715993" y="2879325"/>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A4954B1-9C9F-EB4E-940C-D2281D285F94}"/>
              </a:ext>
            </a:extLst>
          </p:cNvPr>
          <p:cNvCxnSpPr/>
          <p:nvPr/>
        </p:nvCxnSpPr>
        <p:spPr>
          <a:xfrm>
            <a:off x="8092367" y="2888046"/>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D9B30EF-887A-AA4B-A718-9F7B05425DA2}"/>
              </a:ext>
            </a:extLst>
          </p:cNvPr>
          <p:cNvSpPr/>
          <p:nvPr/>
        </p:nvSpPr>
        <p:spPr>
          <a:xfrm>
            <a:off x="6171633" y="1712318"/>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13" name="TextBox 12">
            <a:extLst>
              <a:ext uri="{FF2B5EF4-FFF2-40B4-BE49-F238E27FC236}">
                <a16:creationId xmlns:a16="http://schemas.microsoft.com/office/drawing/2014/main" id="{771984BC-EFE0-CC4F-906F-D1C3C2FFA02C}"/>
              </a:ext>
            </a:extLst>
          </p:cNvPr>
          <p:cNvSpPr txBox="1"/>
          <p:nvPr/>
        </p:nvSpPr>
        <p:spPr>
          <a:xfrm>
            <a:off x="6364623" y="2007257"/>
            <a:ext cx="627901" cy="253916"/>
          </a:xfrm>
          <a:prstGeom prst="rect">
            <a:avLst/>
          </a:prstGeom>
          <a:noFill/>
        </p:spPr>
        <p:txBody>
          <a:bodyPr wrap="square" rtlCol="0">
            <a:spAutoFit/>
          </a:bodyPr>
          <a:lstStyle/>
          <a:p>
            <a:pPr algn="ctr"/>
            <a:r>
              <a:rPr lang="en-US" sz="1050" dirty="0">
                <a:latin typeface="Garamond"/>
                <a:cs typeface="Garamond"/>
              </a:rPr>
              <a:t>causes</a:t>
            </a:r>
          </a:p>
        </p:txBody>
      </p:sp>
      <p:sp>
        <p:nvSpPr>
          <p:cNvPr id="14" name="Rectangle 13">
            <a:extLst>
              <a:ext uri="{FF2B5EF4-FFF2-40B4-BE49-F238E27FC236}">
                <a16:creationId xmlns:a16="http://schemas.microsoft.com/office/drawing/2014/main" id="{7D3C0058-D2D8-2542-A3E4-BEA488BF1922}"/>
              </a:ext>
            </a:extLst>
          </p:cNvPr>
          <p:cNvSpPr/>
          <p:nvPr/>
        </p:nvSpPr>
        <p:spPr>
          <a:xfrm>
            <a:off x="4887106" y="1712318"/>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15" name="Rectangle 14">
            <a:extLst>
              <a:ext uri="{FF2B5EF4-FFF2-40B4-BE49-F238E27FC236}">
                <a16:creationId xmlns:a16="http://schemas.microsoft.com/office/drawing/2014/main" id="{C7A933EA-6382-FB4B-B356-26D9B0A23A0A}"/>
              </a:ext>
            </a:extLst>
          </p:cNvPr>
          <p:cNvSpPr/>
          <p:nvPr/>
        </p:nvSpPr>
        <p:spPr>
          <a:xfrm>
            <a:off x="7453787" y="1712318"/>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16" name="TextBox 15">
            <a:extLst>
              <a:ext uri="{FF2B5EF4-FFF2-40B4-BE49-F238E27FC236}">
                <a16:creationId xmlns:a16="http://schemas.microsoft.com/office/drawing/2014/main" id="{46524855-A531-2541-BE2D-A8870660E3E6}"/>
              </a:ext>
            </a:extLst>
          </p:cNvPr>
          <p:cNvSpPr txBox="1"/>
          <p:nvPr/>
        </p:nvSpPr>
        <p:spPr>
          <a:xfrm>
            <a:off x="5080672" y="1992077"/>
            <a:ext cx="676788" cy="253916"/>
          </a:xfrm>
          <a:prstGeom prst="rect">
            <a:avLst/>
          </a:prstGeom>
          <a:noFill/>
        </p:spPr>
        <p:txBody>
          <a:bodyPr wrap="none" rtlCol="0">
            <a:spAutoFit/>
          </a:bodyPr>
          <a:lstStyle/>
          <a:p>
            <a:r>
              <a:rPr lang="en-US" sz="1050" dirty="0">
                <a:latin typeface="Garamond"/>
                <a:cs typeface="Garamond"/>
              </a:rPr>
              <a:t>Life at 40</a:t>
            </a:r>
          </a:p>
        </p:txBody>
      </p:sp>
      <p:sp>
        <p:nvSpPr>
          <p:cNvPr id="17" name="TextBox 16">
            <a:extLst>
              <a:ext uri="{FF2B5EF4-FFF2-40B4-BE49-F238E27FC236}">
                <a16:creationId xmlns:a16="http://schemas.microsoft.com/office/drawing/2014/main" id="{5A7F373E-6420-F644-9A68-16FA28A4B085}"/>
              </a:ext>
            </a:extLst>
          </p:cNvPr>
          <p:cNvSpPr txBox="1"/>
          <p:nvPr/>
        </p:nvSpPr>
        <p:spPr>
          <a:xfrm>
            <a:off x="7522155" y="1992077"/>
            <a:ext cx="770224" cy="253916"/>
          </a:xfrm>
          <a:prstGeom prst="rect">
            <a:avLst/>
          </a:prstGeom>
          <a:noFill/>
        </p:spPr>
        <p:txBody>
          <a:bodyPr wrap="square" rtlCol="0">
            <a:spAutoFit/>
          </a:bodyPr>
          <a:lstStyle/>
          <a:p>
            <a:pPr algn="ctr"/>
            <a:r>
              <a:rPr lang="en-US" sz="1050" dirty="0">
                <a:latin typeface="Garamond"/>
                <a:cs typeface="Garamond"/>
              </a:rPr>
              <a:t>effect</a:t>
            </a:r>
          </a:p>
        </p:txBody>
      </p:sp>
      <p:cxnSp>
        <p:nvCxnSpPr>
          <p:cNvPr id="18" name="Straight Arrow Connector 17">
            <a:extLst>
              <a:ext uri="{FF2B5EF4-FFF2-40B4-BE49-F238E27FC236}">
                <a16:creationId xmlns:a16="http://schemas.microsoft.com/office/drawing/2014/main" id="{D677CC37-9943-5641-9FB1-718A5D21B65C}"/>
              </a:ext>
            </a:extLst>
          </p:cNvPr>
          <p:cNvCxnSpPr>
            <a:cxnSpLocks/>
          </p:cNvCxnSpPr>
          <p:nvPr/>
        </p:nvCxnSpPr>
        <p:spPr>
          <a:xfrm flipV="1">
            <a:off x="5901835" y="2126960"/>
            <a:ext cx="248573" cy="114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40D585C-CC67-C64C-91DA-C8B8FDC9F6AD}"/>
              </a:ext>
            </a:extLst>
          </p:cNvPr>
          <p:cNvCxnSpPr/>
          <p:nvPr/>
        </p:nvCxnSpPr>
        <p:spPr>
          <a:xfrm>
            <a:off x="7205214" y="2144607"/>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9DDA0050-DC45-824F-9431-7E7B1985F644}"/>
              </a:ext>
            </a:extLst>
          </p:cNvPr>
          <p:cNvSpPr/>
          <p:nvPr/>
        </p:nvSpPr>
        <p:spPr>
          <a:xfrm>
            <a:off x="4887106" y="2753162"/>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21" name="Rectangle 20">
            <a:extLst>
              <a:ext uri="{FF2B5EF4-FFF2-40B4-BE49-F238E27FC236}">
                <a16:creationId xmlns:a16="http://schemas.microsoft.com/office/drawing/2014/main" id="{95388BBB-E0C4-0743-B770-73E29D0524A6}"/>
              </a:ext>
            </a:extLst>
          </p:cNvPr>
          <p:cNvSpPr/>
          <p:nvPr/>
        </p:nvSpPr>
        <p:spPr>
          <a:xfrm>
            <a:off x="5433821" y="2753162"/>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cxnSp>
        <p:nvCxnSpPr>
          <p:cNvPr id="22" name="Straight Connector 21">
            <a:extLst>
              <a:ext uri="{FF2B5EF4-FFF2-40B4-BE49-F238E27FC236}">
                <a16:creationId xmlns:a16="http://schemas.microsoft.com/office/drawing/2014/main" id="{2F9C11AD-EBC4-5847-A60F-FB4A99201D3C}"/>
              </a:ext>
            </a:extLst>
          </p:cNvPr>
          <p:cNvCxnSpPr>
            <a:stCxn id="20" idx="3"/>
            <a:endCxn id="21" idx="1"/>
          </p:cNvCxnSpPr>
          <p:nvPr/>
        </p:nvCxnSpPr>
        <p:spPr>
          <a:xfrm>
            <a:off x="5329482" y="2888046"/>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9DECA9B3-651C-0E43-AAAF-59B624B97FE7}"/>
              </a:ext>
            </a:extLst>
          </p:cNvPr>
          <p:cNvSpPr/>
          <p:nvPr/>
        </p:nvSpPr>
        <p:spPr>
          <a:xfrm>
            <a:off x="6171632" y="2753162"/>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24" name="Rectangle 23">
            <a:extLst>
              <a:ext uri="{FF2B5EF4-FFF2-40B4-BE49-F238E27FC236}">
                <a16:creationId xmlns:a16="http://schemas.microsoft.com/office/drawing/2014/main" id="{BD40731F-3511-EE4E-96CE-8DBAABE47453}"/>
              </a:ext>
            </a:extLst>
          </p:cNvPr>
          <p:cNvSpPr/>
          <p:nvPr/>
        </p:nvSpPr>
        <p:spPr>
          <a:xfrm>
            <a:off x="6718348" y="2753162"/>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cxnSp>
        <p:nvCxnSpPr>
          <p:cNvPr id="25" name="Straight Connector 24">
            <a:extLst>
              <a:ext uri="{FF2B5EF4-FFF2-40B4-BE49-F238E27FC236}">
                <a16:creationId xmlns:a16="http://schemas.microsoft.com/office/drawing/2014/main" id="{DD588851-EC43-9D46-877F-559F78FA0CAC}"/>
              </a:ext>
            </a:extLst>
          </p:cNvPr>
          <p:cNvCxnSpPr>
            <a:stCxn id="23" idx="3"/>
            <a:endCxn id="24" idx="1"/>
          </p:cNvCxnSpPr>
          <p:nvPr/>
        </p:nvCxnSpPr>
        <p:spPr>
          <a:xfrm>
            <a:off x="6614008" y="2888046"/>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FBFCD549-5E9C-724B-99CF-A977385DB263}"/>
              </a:ext>
            </a:extLst>
          </p:cNvPr>
          <p:cNvSpPr/>
          <p:nvPr/>
        </p:nvSpPr>
        <p:spPr>
          <a:xfrm>
            <a:off x="7453787" y="2740547"/>
            <a:ext cx="272034"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27" name="Rectangle 26">
            <a:extLst>
              <a:ext uri="{FF2B5EF4-FFF2-40B4-BE49-F238E27FC236}">
                <a16:creationId xmlns:a16="http://schemas.microsoft.com/office/drawing/2014/main" id="{76C8B4EF-53A3-6640-9CFE-94954DD45369}"/>
              </a:ext>
            </a:extLst>
          </p:cNvPr>
          <p:cNvSpPr/>
          <p:nvPr/>
        </p:nvSpPr>
        <p:spPr>
          <a:xfrm>
            <a:off x="7820333" y="2740545"/>
            <a:ext cx="272034"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28" name="Rectangle 27">
            <a:extLst>
              <a:ext uri="{FF2B5EF4-FFF2-40B4-BE49-F238E27FC236}">
                <a16:creationId xmlns:a16="http://schemas.microsoft.com/office/drawing/2014/main" id="{80DCFC2C-A66D-8346-86D3-A5D6F79C71A1}"/>
              </a:ext>
            </a:extLst>
          </p:cNvPr>
          <p:cNvSpPr/>
          <p:nvPr/>
        </p:nvSpPr>
        <p:spPr>
          <a:xfrm>
            <a:off x="8170844" y="2740545"/>
            <a:ext cx="272034"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29" name="Rectangle 28">
            <a:extLst>
              <a:ext uri="{FF2B5EF4-FFF2-40B4-BE49-F238E27FC236}">
                <a16:creationId xmlns:a16="http://schemas.microsoft.com/office/drawing/2014/main" id="{8B10469B-6FA3-CA4D-98D6-47EDB907980B}"/>
              </a:ext>
            </a:extLst>
          </p:cNvPr>
          <p:cNvSpPr/>
          <p:nvPr/>
        </p:nvSpPr>
        <p:spPr>
          <a:xfrm>
            <a:off x="4904198" y="746643"/>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30" name="Rectangle 29">
            <a:extLst>
              <a:ext uri="{FF2B5EF4-FFF2-40B4-BE49-F238E27FC236}">
                <a16:creationId xmlns:a16="http://schemas.microsoft.com/office/drawing/2014/main" id="{0B8DCBD9-6B84-C644-BFC3-FAD7B168450F}"/>
              </a:ext>
            </a:extLst>
          </p:cNvPr>
          <p:cNvSpPr/>
          <p:nvPr/>
        </p:nvSpPr>
        <p:spPr>
          <a:xfrm>
            <a:off x="7453787" y="3222069"/>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dirty="0">
              <a:latin typeface="Calibri" panose="020F0502020204030204" pitchFamily="34" charset="0"/>
            </a:endParaRPr>
          </a:p>
        </p:txBody>
      </p:sp>
      <p:sp>
        <p:nvSpPr>
          <p:cNvPr id="31" name="TextBox 30">
            <a:extLst>
              <a:ext uri="{FF2B5EF4-FFF2-40B4-BE49-F238E27FC236}">
                <a16:creationId xmlns:a16="http://schemas.microsoft.com/office/drawing/2014/main" id="{BEA31B29-312F-6E4A-8A05-660CB0B1D277}"/>
              </a:ext>
            </a:extLst>
          </p:cNvPr>
          <p:cNvSpPr txBox="1"/>
          <p:nvPr/>
        </p:nvSpPr>
        <p:spPr>
          <a:xfrm>
            <a:off x="4955408" y="1037943"/>
            <a:ext cx="849913" cy="253916"/>
          </a:xfrm>
          <a:prstGeom prst="rect">
            <a:avLst/>
          </a:prstGeom>
          <a:noFill/>
        </p:spPr>
        <p:txBody>
          <a:bodyPr wrap="none" rtlCol="0">
            <a:spAutoFit/>
          </a:bodyPr>
          <a:lstStyle/>
          <a:p>
            <a:r>
              <a:rPr lang="en-US" sz="1050" dirty="0">
                <a:latin typeface="Garamond"/>
                <a:cs typeface="Garamond"/>
              </a:rPr>
              <a:t>Introduction</a:t>
            </a:r>
          </a:p>
        </p:txBody>
      </p:sp>
      <p:sp>
        <p:nvSpPr>
          <p:cNvPr id="32" name="TextBox 31">
            <a:extLst>
              <a:ext uri="{FF2B5EF4-FFF2-40B4-BE49-F238E27FC236}">
                <a16:creationId xmlns:a16="http://schemas.microsoft.com/office/drawing/2014/main" id="{35651B98-981A-4344-81B7-671C0B230D77}"/>
              </a:ext>
            </a:extLst>
          </p:cNvPr>
          <p:cNvSpPr txBox="1"/>
          <p:nvPr/>
        </p:nvSpPr>
        <p:spPr>
          <a:xfrm>
            <a:off x="7536467" y="3557981"/>
            <a:ext cx="777777" cy="253916"/>
          </a:xfrm>
          <a:prstGeom prst="rect">
            <a:avLst/>
          </a:prstGeom>
          <a:noFill/>
        </p:spPr>
        <p:txBody>
          <a:bodyPr wrap="none" rtlCol="0">
            <a:spAutoFit/>
          </a:bodyPr>
          <a:lstStyle/>
          <a:p>
            <a:r>
              <a:rPr lang="en-US" sz="1050" dirty="0">
                <a:latin typeface="Garamond"/>
                <a:cs typeface="Garamond"/>
              </a:rPr>
              <a:t>Conclusion</a:t>
            </a:r>
          </a:p>
        </p:txBody>
      </p:sp>
      <p:sp>
        <p:nvSpPr>
          <p:cNvPr id="33" name="Rectangle 32">
            <a:extLst>
              <a:ext uri="{FF2B5EF4-FFF2-40B4-BE49-F238E27FC236}">
                <a16:creationId xmlns:a16="http://schemas.microsoft.com/office/drawing/2014/main" id="{F4984D8B-BE44-CB46-9215-4ED81D09A001}"/>
              </a:ext>
            </a:extLst>
          </p:cNvPr>
          <p:cNvSpPr/>
          <p:nvPr/>
        </p:nvSpPr>
        <p:spPr>
          <a:xfrm>
            <a:off x="745418" y="153341"/>
            <a:ext cx="2767104"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Multi Flow Map – Cause and Effect</a:t>
            </a:r>
          </a:p>
        </p:txBody>
      </p:sp>
      <p:sp>
        <p:nvSpPr>
          <p:cNvPr id="34" name="Rectangle 33">
            <a:extLst>
              <a:ext uri="{FF2B5EF4-FFF2-40B4-BE49-F238E27FC236}">
                <a16:creationId xmlns:a16="http://schemas.microsoft.com/office/drawing/2014/main" id="{92466866-68B9-0543-B06D-B72DD35268B7}"/>
              </a:ext>
            </a:extLst>
          </p:cNvPr>
          <p:cNvSpPr/>
          <p:nvPr/>
        </p:nvSpPr>
        <p:spPr>
          <a:xfrm>
            <a:off x="4749980" y="153341"/>
            <a:ext cx="1911101" cy="307777"/>
          </a:xfrm>
          <a:prstGeom prst="rect">
            <a:avLst/>
          </a:prstGeom>
        </p:spPr>
        <p:txBody>
          <a:bodyPr wrap="none">
            <a:spAutoFit/>
          </a:bodyPr>
          <a:lstStyle/>
          <a:p>
            <a:r>
              <a:rPr lang="en-US" b="1" dirty="0">
                <a:latin typeface="Calibri" panose="020F0502020204030204" pitchFamily="34" charset="0"/>
                <a:cs typeface="Calibri" panose="020F0502020204030204" pitchFamily="34" charset="0"/>
              </a:rPr>
              <a:t>Flow Map - Sequencing</a:t>
            </a:r>
          </a:p>
        </p:txBody>
      </p:sp>
      <p:pic>
        <p:nvPicPr>
          <p:cNvPr id="35" name="Picture 34" descr="Diagram&#10;&#10;Description automatically generated">
            <a:extLst>
              <a:ext uri="{FF2B5EF4-FFF2-40B4-BE49-F238E27FC236}">
                <a16:creationId xmlns:a16="http://schemas.microsoft.com/office/drawing/2014/main" id="{4F60BC51-D422-5C4F-B725-223F58F851ED}"/>
              </a:ext>
            </a:extLst>
          </p:cNvPr>
          <p:cNvPicPr>
            <a:picLocks noChangeAspect="1"/>
          </p:cNvPicPr>
          <p:nvPr/>
        </p:nvPicPr>
        <p:blipFill>
          <a:blip r:embed="rId3"/>
          <a:stretch>
            <a:fillRect/>
          </a:stretch>
        </p:blipFill>
        <p:spPr>
          <a:xfrm>
            <a:off x="745418" y="4344863"/>
            <a:ext cx="989150" cy="678097"/>
          </a:xfrm>
          <a:prstGeom prst="rect">
            <a:avLst/>
          </a:prstGeom>
        </p:spPr>
      </p:pic>
      <p:pic>
        <p:nvPicPr>
          <p:cNvPr id="37" name="Picture 36" descr="Shape, square&#10;&#10;Description automatically generated">
            <a:extLst>
              <a:ext uri="{FF2B5EF4-FFF2-40B4-BE49-F238E27FC236}">
                <a16:creationId xmlns:a16="http://schemas.microsoft.com/office/drawing/2014/main" id="{63C4219E-E4CD-7541-A236-918DA86DD37E}"/>
              </a:ext>
            </a:extLst>
          </p:cNvPr>
          <p:cNvPicPr>
            <a:picLocks noChangeAspect="1"/>
          </p:cNvPicPr>
          <p:nvPr/>
        </p:nvPicPr>
        <p:blipFill>
          <a:blip r:embed="rId4"/>
          <a:stretch>
            <a:fillRect/>
          </a:stretch>
        </p:blipFill>
        <p:spPr>
          <a:xfrm>
            <a:off x="4834906" y="4344863"/>
            <a:ext cx="989152" cy="678098"/>
          </a:xfrm>
          <a:prstGeom prst="rect">
            <a:avLst/>
          </a:prstGeom>
        </p:spPr>
      </p:pic>
    </p:spTree>
    <p:extLst>
      <p:ext uri="{BB962C8B-B14F-4D97-AF65-F5344CB8AC3E}">
        <p14:creationId xmlns:p14="http://schemas.microsoft.com/office/powerpoint/2010/main" val="533001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position 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572"/>
            <a:ext cx="9144000" cy="4820356"/>
          </a:xfrm>
          <a:prstGeom prst="rect">
            <a:avLst/>
          </a:prstGeom>
        </p:spPr>
      </p:pic>
      <p:pic>
        <p:nvPicPr>
          <p:cNvPr id="6" name="Picture 5" descr="Chart, treemap chart&#10;&#10;Description automatically generated">
            <a:extLst>
              <a:ext uri="{FF2B5EF4-FFF2-40B4-BE49-F238E27FC236}">
                <a16:creationId xmlns:a16="http://schemas.microsoft.com/office/drawing/2014/main" id="{7FFB37A9-5490-6544-8290-C437E350DF23}"/>
              </a:ext>
            </a:extLst>
          </p:cNvPr>
          <p:cNvPicPr>
            <a:picLocks noChangeAspect="1"/>
          </p:cNvPicPr>
          <p:nvPr/>
        </p:nvPicPr>
        <p:blipFill>
          <a:blip r:embed="rId3"/>
          <a:stretch>
            <a:fillRect/>
          </a:stretch>
        </p:blipFill>
        <p:spPr>
          <a:xfrm>
            <a:off x="877366" y="1115213"/>
            <a:ext cx="2916021" cy="2714220"/>
          </a:xfrm>
          <a:prstGeom prst="rect">
            <a:avLst/>
          </a:prstGeom>
        </p:spPr>
      </p:pic>
      <p:sp>
        <p:nvSpPr>
          <p:cNvPr id="8" name="Rectangle 7">
            <a:extLst>
              <a:ext uri="{FF2B5EF4-FFF2-40B4-BE49-F238E27FC236}">
                <a16:creationId xmlns:a16="http://schemas.microsoft.com/office/drawing/2014/main" id="{3748FF83-725C-0440-980F-826649C8D0BD}"/>
              </a:ext>
            </a:extLst>
          </p:cNvPr>
          <p:cNvSpPr/>
          <p:nvPr/>
        </p:nvSpPr>
        <p:spPr>
          <a:xfrm>
            <a:off x="4797418" y="389871"/>
            <a:ext cx="4284134" cy="4198457"/>
          </a:xfrm>
          <a:prstGeom prst="rect">
            <a:avLst/>
          </a:prstGeom>
        </p:spPr>
        <p:txBody>
          <a:bodyPr wrap="square">
            <a:spAutoFit/>
          </a:bodyPr>
          <a:lstStyle/>
          <a:p>
            <a:pPr>
              <a:lnSpc>
                <a:spcPct val="150000"/>
              </a:lnSpc>
              <a:spcBef>
                <a:spcPct val="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Introduction:  </a:t>
            </a:r>
          </a:p>
          <a:p>
            <a:pPr>
              <a:lnSpc>
                <a:spcPct val="150000"/>
              </a:lnSpc>
              <a:spcBef>
                <a:spcPct val="0"/>
              </a:spcBef>
              <a:spcAft>
                <a:spcPts val="1200"/>
              </a:spcAft>
            </a:pPr>
            <a:endParaRPr lang="en-US" altLang="en-US" dirty="0">
              <a:latin typeface="Calibri" panose="020F0502020204030204" pitchFamily="34" charset="0"/>
              <a:cs typeface="Calibri" panose="020F0502020204030204" pitchFamily="34" charset="0"/>
              <a:sym typeface="Comic Sans MS" panose="030F0902030302020204" pitchFamily="66" charset="0"/>
            </a:endParaRPr>
          </a:p>
          <a:p>
            <a:pPr>
              <a:lnSpc>
                <a:spcPct val="150000"/>
              </a:lnSpc>
              <a:spcBef>
                <a:spcPct val="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Paragraph 1:</a:t>
            </a:r>
          </a:p>
          <a:p>
            <a:pPr>
              <a:lnSpc>
                <a:spcPct val="150000"/>
              </a:lnSpc>
              <a:spcBef>
                <a:spcPct val="0"/>
              </a:spcBef>
              <a:spcAft>
                <a:spcPts val="1200"/>
              </a:spcAft>
            </a:pPr>
            <a:endParaRPr lang="en-US" altLang="en-US" dirty="0">
              <a:latin typeface="Calibri" panose="020F0502020204030204" pitchFamily="34" charset="0"/>
              <a:cs typeface="Calibri" panose="020F0502020204030204" pitchFamily="34" charset="0"/>
              <a:sym typeface="Comic Sans MS" panose="030F0902030302020204" pitchFamily="66" charset="0"/>
            </a:endParaRPr>
          </a:p>
          <a:p>
            <a:pPr>
              <a:lnSpc>
                <a:spcPct val="150000"/>
              </a:lnSpc>
              <a:spcBef>
                <a:spcPct val="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Paragraph 2:</a:t>
            </a:r>
          </a:p>
          <a:p>
            <a:pPr>
              <a:lnSpc>
                <a:spcPct val="150000"/>
              </a:lnSpc>
              <a:spcBef>
                <a:spcPct val="0"/>
              </a:spcBef>
              <a:spcAft>
                <a:spcPts val="1200"/>
              </a:spcAft>
            </a:pPr>
            <a:endParaRPr lang="en-US" altLang="en-US" dirty="0">
              <a:latin typeface="Calibri" panose="020F0502020204030204" pitchFamily="34" charset="0"/>
              <a:cs typeface="Calibri" panose="020F0502020204030204" pitchFamily="34" charset="0"/>
              <a:sym typeface="Comic Sans MS" panose="030F0902030302020204" pitchFamily="66" charset="0"/>
            </a:endParaRPr>
          </a:p>
          <a:p>
            <a:pPr>
              <a:lnSpc>
                <a:spcPct val="150000"/>
              </a:lnSpc>
              <a:spcBef>
                <a:spcPct val="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Paragraph 3:</a:t>
            </a:r>
          </a:p>
          <a:p>
            <a:pPr>
              <a:lnSpc>
                <a:spcPct val="150000"/>
              </a:lnSpc>
              <a:spcBef>
                <a:spcPct val="0"/>
              </a:spcBef>
              <a:spcAft>
                <a:spcPts val="1200"/>
              </a:spcAft>
            </a:pPr>
            <a:endParaRPr lang="en-US" altLang="en-US" dirty="0">
              <a:latin typeface="Calibri" panose="020F0502020204030204" pitchFamily="34" charset="0"/>
              <a:cs typeface="Calibri" panose="020F0502020204030204" pitchFamily="34" charset="0"/>
              <a:sym typeface="Comic Sans MS" panose="030F0902030302020204" pitchFamily="66" charset="0"/>
            </a:endParaRPr>
          </a:p>
          <a:p>
            <a:pPr>
              <a:lnSpc>
                <a:spcPct val="150000"/>
              </a:lnSpc>
              <a:spcBef>
                <a:spcPct val="0"/>
              </a:spcBef>
              <a:spcAft>
                <a:spcPts val="1200"/>
              </a:spcAft>
            </a:pPr>
            <a:r>
              <a:rPr lang="en-US" altLang="en-US" sz="1400" dirty="0">
                <a:latin typeface="Calibri" panose="020F0502020204030204" pitchFamily="34" charset="0"/>
                <a:cs typeface="Calibri" panose="020F0502020204030204" pitchFamily="34" charset="0"/>
                <a:sym typeface="Comic Sans MS" panose="030F0902030302020204" pitchFamily="66" charset="0"/>
              </a:rPr>
              <a:t>Conclusion:</a:t>
            </a:r>
          </a:p>
        </p:txBody>
      </p:sp>
    </p:spTree>
    <p:extLst>
      <p:ext uri="{BB962C8B-B14F-4D97-AF65-F5344CB8AC3E}">
        <p14:creationId xmlns:p14="http://schemas.microsoft.com/office/powerpoint/2010/main" val="3995890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86B8C9-2BBA-D54D-B779-43E52EA4DA24}"/>
              </a:ext>
            </a:extLst>
          </p:cNvPr>
          <p:cNvSpPr txBox="1">
            <a:spLocks noChangeArrowheads="1"/>
          </p:cNvSpPr>
          <p:nvPr/>
        </p:nvSpPr>
        <p:spPr>
          <a:xfrm>
            <a:off x="1143000" y="379746"/>
            <a:ext cx="6858000" cy="34424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 Strategy Review Chart</a:t>
            </a:r>
          </a:p>
        </p:txBody>
      </p:sp>
      <p:graphicFrame>
        <p:nvGraphicFramePr>
          <p:cNvPr id="6" name="Group 2">
            <a:extLst>
              <a:ext uri="{FF2B5EF4-FFF2-40B4-BE49-F238E27FC236}">
                <a16:creationId xmlns:a16="http://schemas.microsoft.com/office/drawing/2014/main" id="{AA05CAE3-61C4-8445-8D16-6623351D20B7}"/>
              </a:ext>
            </a:extLst>
          </p:cNvPr>
          <p:cNvGraphicFramePr>
            <a:graphicFrameLocks/>
          </p:cNvGraphicFramePr>
          <p:nvPr/>
        </p:nvGraphicFramePr>
        <p:xfrm>
          <a:off x="189973" y="907595"/>
          <a:ext cx="8889104" cy="3328309"/>
        </p:xfrm>
        <a:graphic>
          <a:graphicData uri="http://schemas.openxmlformats.org/drawingml/2006/table">
            <a:tbl>
              <a:tblPr/>
              <a:tblGrid>
                <a:gridCol w="1396511">
                  <a:extLst>
                    <a:ext uri="{9D8B030D-6E8A-4147-A177-3AD203B41FA5}">
                      <a16:colId xmlns:a16="http://schemas.microsoft.com/office/drawing/2014/main" val="20000"/>
                    </a:ext>
                  </a:extLst>
                </a:gridCol>
                <a:gridCol w="1590810">
                  <a:extLst>
                    <a:ext uri="{9D8B030D-6E8A-4147-A177-3AD203B41FA5}">
                      <a16:colId xmlns:a16="http://schemas.microsoft.com/office/drawing/2014/main" val="20001"/>
                    </a:ext>
                  </a:extLst>
                </a:gridCol>
                <a:gridCol w="1445086">
                  <a:extLst>
                    <a:ext uri="{9D8B030D-6E8A-4147-A177-3AD203B41FA5}">
                      <a16:colId xmlns:a16="http://schemas.microsoft.com/office/drawing/2014/main" val="20002"/>
                    </a:ext>
                  </a:extLst>
                </a:gridCol>
                <a:gridCol w="1515230">
                  <a:extLst>
                    <a:ext uri="{9D8B030D-6E8A-4147-A177-3AD203B41FA5}">
                      <a16:colId xmlns:a16="http://schemas.microsoft.com/office/drawing/2014/main" val="20003"/>
                    </a:ext>
                  </a:extLst>
                </a:gridCol>
                <a:gridCol w="1417069">
                  <a:extLst>
                    <a:ext uri="{9D8B030D-6E8A-4147-A177-3AD203B41FA5}">
                      <a16:colId xmlns:a16="http://schemas.microsoft.com/office/drawing/2014/main" val="20004"/>
                    </a:ext>
                  </a:extLst>
                </a:gridCol>
                <a:gridCol w="1524398">
                  <a:extLst>
                    <a:ext uri="{9D8B030D-6E8A-4147-A177-3AD203B41FA5}">
                      <a16:colId xmlns:a16="http://schemas.microsoft.com/office/drawing/2014/main" val="751396265"/>
                    </a:ext>
                  </a:extLst>
                </a:gridCol>
              </a:tblGrid>
              <a:tr h="1161203">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Name &amp; Primitive</a:t>
                      </a:r>
                    </a:p>
                  </a:txBody>
                  <a:tcPr marL="68854" marR="68854" marT="25821" marB="258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Cognitive Process/</a:t>
                      </a:r>
                      <a:b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b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Function</a:t>
                      </a: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000000"/>
                          </a:solidFill>
                          <a:effectLst/>
                          <a:latin typeface="Calibri" panose="020F0502020204030204" pitchFamily="34" charset="0"/>
                          <a:ea typeface="ＭＳ Ｐゴシック" charset="-128"/>
                          <a:cs typeface="Calibri" panose="020F0502020204030204" pitchFamily="34" charset="0"/>
                        </a:rPr>
                        <a:t>Remember</a:t>
                      </a: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Priming,</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Processing,</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Retaining for Mastery</a:t>
                      </a: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500" b="1" i="0" u="none" strike="noStrike" cap="none" normalizeH="0" baseline="0" dirty="0">
                          <a:ln>
                            <a:noFill/>
                          </a:ln>
                          <a:solidFill>
                            <a:srgbClr val="000000"/>
                          </a:solidFill>
                          <a:effectLst/>
                          <a:latin typeface="Calibri" panose="020F0502020204030204" pitchFamily="34" charset="0"/>
                          <a:ea typeface="ＭＳ Ｐゴシック" charset="-128"/>
                          <a:cs typeface="Calibri" panose="020F0502020204030204" pitchFamily="34" charset="0"/>
                        </a:rPr>
                        <a:t>Source</a:t>
                      </a: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Notes</a:t>
                      </a:r>
                    </a:p>
                  </a:txBody>
                  <a:tcPr marL="68854" marR="68854" marT="25821" marB="258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9534">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8786">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8786">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68854" marR="68854" marT="25821" marB="258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7" name="Picture 6" descr="comp book.jpg">
            <a:extLst>
              <a:ext uri="{FF2B5EF4-FFF2-40B4-BE49-F238E27FC236}">
                <a16:creationId xmlns:a16="http://schemas.microsoft.com/office/drawing/2014/main" id="{202D50C7-075A-1B43-9B72-DF9D2D25E1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33498" y="4418694"/>
            <a:ext cx="1504349" cy="690120"/>
          </a:xfrm>
          <a:prstGeom prst="rect">
            <a:avLst/>
          </a:prstGeom>
        </p:spPr>
      </p:pic>
    </p:spTree>
    <p:extLst>
      <p:ext uri="{BB962C8B-B14F-4D97-AF65-F5344CB8AC3E}">
        <p14:creationId xmlns:p14="http://schemas.microsoft.com/office/powerpoint/2010/main" val="1145745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edagogy of confidenc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5188" y="323315"/>
            <a:ext cx="1529267" cy="2248435"/>
          </a:xfrm>
          <a:prstGeom prst="rect">
            <a:avLst/>
          </a:prstGeom>
        </p:spPr>
      </p:pic>
      <p:pic>
        <p:nvPicPr>
          <p:cNvPr id="7" name="Picture 6" descr="NUA-mar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5188" y="4148933"/>
            <a:ext cx="1552307" cy="514284"/>
          </a:xfrm>
          <a:prstGeom prst="rect">
            <a:avLst/>
          </a:prstGeom>
        </p:spPr>
      </p:pic>
      <p:sp>
        <p:nvSpPr>
          <p:cNvPr id="2" name="Rectangle 1"/>
          <p:cNvSpPr/>
          <p:nvPr/>
        </p:nvSpPr>
        <p:spPr>
          <a:xfrm>
            <a:off x="3057072" y="1822760"/>
            <a:ext cx="4668764" cy="2779415"/>
          </a:xfrm>
          <a:prstGeom prst="rect">
            <a:avLst/>
          </a:prstGeom>
        </p:spPr>
        <p:txBody>
          <a:bodyPr wrap="square">
            <a:spAutoFit/>
          </a:bodyPr>
          <a:lstStyle/>
          <a:p>
            <a:pPr marL="342900" indent="-342900">
              <a:lnSpc>
                <a:spcPct val="130000"/>
              </a:lnSpc>
              <a:buFont typeface="Arial"/>
              <a:buChar char="•"/>
            </a:pPr>
            <a:r>
              <a:rPr lang="en-US" sz="2400" b="1" baseline="30000" dirty="0">
                <a:latin typeface="Garamond"/>
                <a:cs typeface="Garamond"/>
              </a:rPr>
              <a:t>Identifying and activating student strengths </a:t>
            </a:r>
          </a:p>
          <a:p>
            <a:pPr marL="342900" indent="-342900">
              <a:lnSpc>
                <a:spcPct val="130000"/>
              </a:lnSpc>
              <a:buFont typeface="Arial"/>
              <a:buChar char="•"/>
            </a:pPr>
            <a:r>
              <a:rPr lang="en-US" sz="2400" b="1" baseline="30000" dirty="0">
                <a:latin typeface="Garamond"/>
                <a:cs typeface="Garamond"/>
              </a:rPr>
              <a:t>Eliciting high intellectual performance </a:t>
            </a:r>
          </a:p>
          <a:p>
            <a:pPr marL="342900" indent="-342900">
              <a:lnSpc>
                <a:spcPct val="130000"/>
              </a:lnSpc>
              <a:buFont typeface="Arial"/>
              <a:buChar char="•"/>
            </a:pPr>
            <a:r>
              <a:rPr lang="en-US" sz="2400" b="1" baseline="30000" dirty="0">
                <a:latin typeface="Garamond"/>
                <a:cs typeface="Garamond"/>
              </a:rPr>
              <a:t>Integrating prerequisites for academic learning </a:t>
            </a:r>
          </a:p>
          <a:p>
            <a:pPr marL="342900" indent="-342900">
              <a:lnSpc>
                <a:spcPct val="130000"/>
              </a:lnSpc>
              <a:buFont typeface="Arial"/>
              <a:buChar char="•"/>
            </a:pPr>
            <a:r>
              <a:rPr lang="en-US" sz="2400" b="1" baseline="30000" dirty="0">
                <a:latin typeface="Garamond"/>
                <a:cs typeface="Garamond"/>
              </a:rPr>
              <a:t>Situating learning in the lives of students</a:t>
            </a:r>
          </a:p>
          <a:p>
            <a:pPr marL="342900" indent="-342900">
              <a:lnSpc>
                <a:spcPct val="130000"/>
              </a:lnSpc>
              <a:buFont typeface="Arial"/>
              <a:buChar char="•"/>
            </a:pPr>
            <a:r>
              <a:rPr lang="en-US" sz="2400" b="1" baseline="30000" dirty="0">
                <a:latin typeface="Garamond"/>
                <a:cs typeface="Garamond"/>
              </a:rPr>
              <a:t>Building relationships</a:t>
            </a:r>
          </a:p>
          <a:p>
            <a:pPr marL="342900" indent="-342900">
              <a:lnSpc>
                <a:spcPct val="130000"/>
              </a:lnSpc>
              <a:buFont typeface="Arial"/>
              <a:buChar char="•"/>
            </a:pPr>
            <a:r>
              <a:rPr lang="en-US" sz="2400" b="1" baseline="30000" dirty="0">
                <a:latin typeface="Garamond"/>
                <a:cs typeface="Garamond"/>
              </a:rPr>
              <a:t>Providing enrichment</a:t>
            </a:r>
          </a:p>
          <a:p>
            <a:pPr marL="342900" indent="-342900">
              <a:lnSpc>
                <a:spcPct val="130000"/>
              </a:lnSpc>
              <a:buFont typeface="Arial"/>
              <a:buChar char="•"/>
            </a:pPr>
            <a:r>
              <a:rPr lang="en-US" sz="2400" b="1" baseline="30000" dirty="0">
                <a:latin typeface="Garamond"/>
                <a:cs typeface="Garamond"/>
              </a:rPr>
              <a:t>Amplifying student voice</a:t>
            </a:r>
            <a:br>
              <a:rPr lang="en-US" sz="2400" b="1" baseline="30000" dirty="0">
                <a:latin typeface="Garamond"/>
                <a:cs typeface="Garamond"/>
              </a:rPr>
            </a:br>
            <a:endParaRPr lang="en-US" sz="2400" b="1" dirty="0">
              <a:latin typeface="Garamond"/>
              <a:cs typeface="Garamond"/>
            </a:endParaRPr>
          </a:p>
        </p:txBody>
      </p:sp>
      <p:sp>
        <p:nvSpPr>
          <p:cNvPr id="3" name="Rectangle 2"/>
          <p:cNvSpPr/>
          <p:nvPr/>
        </p:nvSpPr>
        <p:spPr>
          <a:xfrm>
            <a:off x="2975431" y="323619"/>
            <a:ext cx="5016500" cy="1487587"/>
          </a:xfrm>
          <a:prstGeom prst="rect">
            <a:avLst/>
          </a:prstGeom>
        </p:spPr>
        <p:txBody>
          <a:bodyPr wrap="square">
            <a:spAutoFit/>
          </a:bodyPr>
          <a:lstStyle/>
          <a:p>
            <a:pPr>
              <a:lnSpc>
                <a:spcPct val="130000"/>
              </a:lnSpc>
            </a:pPr>
            <a:r>
              <a:rPr lang="en-US" sz="3600" b="1" baseline="30000" dirty="0">
                <a:latin typeface="Calibri" panose="020F0502020204030204" pitchFamily="34" charset="0"/>
                <a:cs typeface="Calibri" panose="020F0502020204030204" pitchFamily="34" charset="0"/>
              </a:rPr>
              <a:t>High Operational Practices of the Pedagogy of Confidence support and enhance equity:</a:t>
            </a:r>
          </a:p>
        </p:txBody>
      </p:sp>
      <p:sp>
        <p:nvSpPr>
          <p:cNvPr id="4" name="Rectangle 3"/>
          <p:cNvSpPr/>
          <p:nvPr/>
        </p:nvSpPr>
        <p:spPr>
          <a:xfrm>
            <a:off x="3057072" y="4080095"/>
            <a:ext cx="5479374" cy="784830"/>
          </a:xfrm>
          <a:prstGeom prst="rect">
            <a:avLst/>
          </a:prstGeom>
        </p:spPr>
        <p:txBody>
          <a:bodyPr wrap="square">
            <a:spAutoFit/>
          </a:bodyPr>
          <a:lstStyle/>
          <a:p>
            <a:pPr algn="dist"/>
            <a:r>
              <a:rPr lang="en-US" sz="4500" b="1" dirty="0">
                <a:latin typeface="Calibri" panose="020F0502020204030204" pitchFamily="34" charset="0"/>
                <a:cs typeface="Calibri" panose="020F0502020204030204" pitchFamily="34" charset="0"/>
              </a:rPr>
              <a:t>Belief and Belonging</a:t>
            </a:r>
          </a:p>
        </p:txBody>
      </p:sp>
      <p:sp>
        <p:nvSpPr>
          <p:cNvPr id="5" name="Slide Number Placeholder 4"/>
          <p:cNvSpPr>
            <a:spLocks noGrp="1"/>
          </p:cNvSpPr>
          <p:nvPr>
            <p:ph type="sldNum" sz="quarter" idx="12"/>
          </p:nvPr>
        </p:nvSpPr>
        <p:spPr/>
        <p:txBody>
          <a:bodyPr/>
          <a:lstStyle/>
          <a:p>
            <a:fld id="{230328CC-4F7D-A845-8B2B-D7F20DED636A}" type="slidenum">
              <a:rPr lang="en-US" smtClean="0"/>
              <a:t>3</a:t>
            </a:fld>
            <a:endParaRPr lang="en-US" dirty="0"/>
          </a:p>
        </p:txBody>
      </p:sp>
      <p:sp>
        <p:nvSpPr>
          <p:cNvPr id="11" name="Rectangle 10"/>
          <p:cNvSpPr/>
          <p:nvPr/>
        </p:nvSpPr>
        <p:spPr>
          <a:xfrm>
            <a:off x="2939803" y="0"/>
            <a:ext cx="753732" cy="369332"/>
          </a:xfrm>
          <a:prstGeom prst="rect">
            <a:avLst/>
          </a:prstGeom>
        </p:spPr>
        <p:txBody>
          <a:bodyPr wrap="none">
            <a:spAutoFit/>
          </a:bodyPr>
          <a:lstStyle/>
          <a:p>
            <a:r>
              <a:rPr lang="en-US" sz="1800" b="1" dirty="0">
                <a:solidFill>
                  <a:srgbClr val="FF0000"/>
                </a:solidFill>
                <a:latin typeface="Calibri" panose="020F0502020204030204" pitchFamily="34" charset="0"/>
                <a:cs typeface="Calibri" panose="020F0502020204030204" pitchFamily="34" charset="0"/>
              </a:rPr>
              <a:t> HOPs</a:t>
            </a:r>
          </a:p>
        </p:txBody>
      </p:sp>
    </p:spTree>
    <p:extLst>
      <p:ext uri="{BB962C8B-B14F-4D97-AF65-F5344CB8AC3E}">
        <p14:creationId xmlns:p14="http://schemas.microsoft.com/office/powerpoint/2010/main" val="1253335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854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826000" y="0"/>
            <a:ext cx="3989918" cy="51435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230328CC-4F7D-A845-8B2B-D7F20DED636A}" type="slidenum">
              <a:rPr lang="en-US" smtClean="0"/>
              <a:t>31</a:t>
            </a:fld>
            <a:endParaRPr lang="en-US" dirty="0"/>
          </a:p>
        </p:txBody>
      </p:sp>
      <p:pic>
        <p:nvPicPr>
          <p:cNvPr id="7" name="Picture 6" descr="thinking ma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0" y="444500"/>
            <a:ext cx="3407833" cy="4508499"/>
          </a:xfrm>
          <a:prstGeom prst="rect">
            <a:avLst/>
          </a:prstGeom>
        </p:spPr>
      </p:pic>
      <p:sp>
        <p:nvSpPr>
          <p:cNvPr id="9" name="TextBox 8"/>
          <p:cNvSpPr txBox="1"/>
          <p:nvPr/>
        </p:nvSpPr>
        <p:spPr>
          <a:xfrm>
            <a:off x="5250300" y="-105833"/>
            <a:ext cx="2677336"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Thinking Maps</a:t>
            </a:r>
          </a:p>
        </p:txBody>
      </p:sp>
      <p:pic>
        <p:nvPicPr>
          <p:cNvPr id="4" name="Picture 3" descr="alphab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67" y="0"/>
            <a:ext cx="4053417" cy="5139394"/>
          </a:xfrm>
          <a:prstGeom prst="rect">
            <a:avLst/>
          </a:prstGeom>
        </p:spPr>
      </p:pic>
    </p:spTree>
    <p:extLst>
      <p:ext uri="{BB962C8B-B14F-4D97-AF65-F5344CB8AC3E}">
        <p14:creationId xmlns:p14="http://schemas.microsoft.com/office/powerpoint/2010/main" val="313362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249334" y="4107"/>
            <a:ext cx="3894666" cy="513939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230328CC-4F7D-A845-8B2B-D7F20DED636A}" type="slidenum">
              <a:rPr lang="en-US" smtClean="0"/>
              <a:t>32</a:t>
            </a:fld>
            <a:endParaRPr lang="en-US" dirty="0"/>
          </a:p>
        </p:txBody>
      </p:sp>
      <p:pic>
        <p:nvPicPr>
          <p:cNvPr id="7" name="Picture 6" descr="thinking ma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735" y="583409"/>
            <a:ext cx="3361267" cy="4457700"/>
          </a:xfrm>
          <a:prstGeom prst="rect">
            <a:avLst/>
          </a:prstGeom>
        </p:spPr>
      </p:pic>
      <p:sp>
        <p:nvSpPr>
          <p:cNvPr id="9" name="TextBox 8"/>
          <p:cNvSpPr txBox="1"/>
          <p:nvPr/>
        </p:nvSpPr>
        <p:spPr>
          <a:xfrm>
            <a:off x="5533937" y="58535"/>
            <a:ext cx="2677336"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Thinking Maps</a:t>
            </a:r>
          </a:p>
        </p:txBody>
      </p:sp>
      <p:pic>
        <p:nvPicPr>
          <p:cNvPr id="4" name="Picture 3" descr="alphabet.jpg"/>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1" y="4107"/>
            <a:ext cx="5237623" cy="5139394"/>
          </a:xfrm>
          <a:prstGeom prst="rect">
            <a:avLst/>
          </a:prstGeom>
        </p:spPr>
      </p:pic>
      <p:sp>
        <p:nvSpPr>
          <p:cNvPr id="8" name="TextBox 7"/>
          <p:cNvSpPr txBox="1"/>
          <p:nvPr/>
        </p:nvSpPr>
        <p:spPr>
          <a:xfrm>
            <a:off x="399143" y="840280"/>
            <a:ext cx="4363828" cy="4885439"/>
          </a:xfrm>
          <a:prstGeom prst="rect">
            <a:avLst/>
          </a:prstGeom>
          <a:noFill/>
        </p:spPr>
        <p:txBody>
          <a:bodyPr wrap="square" rtlCol="0">
            <a:spAutoFit/>
          </a:bodyPr>
          <a:lstStyle/>
          <a:p>
            <a:pPr algn="ctr">
              <a:lnSpc>
                <a:spcPct val="140000"/>
              </a:lnSpc>
            </a:pPr>
            <a:r>
              <a:rPr lang="en-US" sz="3200" b="1" dirty="0">
                <a:latin typeface="Calibri" panose="020F0502020204030204" pitchFamily="34" charset="0"/>
                <a:cs typeface="Calibri" panose="020F0502020204030204" pitchFamily="34" charset="0"/>
              </a:rPr>
              <a:t>A Visual Language </a:t>
            </a:r>
          </a:p>
          <a:p>
            <a:pPr algn="ctr">
              <a:lnSpc>
                <a:spcPct val="140000"/>
              </a:lnSpc>
            </a:pPr>
            <a:r>
              <a:rPr lang="en-US" sz="3200" b="1" dirty="0">
                <a:latin typeface="Calibri" panose="020F0502020204030204" pitchFamily="34" charset="0"/>
                <a:cs typeface="Calibri" panose="020F0502020204030204" pitchFamily="34" charset="0"/>
              </a:rPr>
              <a:t>for</a:t>
            </a:r>
          </a:p>
          <a:p>
            <a:pPr algn="ctr">
              <a:lnSpc>
                <a:spcPct val="140000"/>
              </a:lnSpc>
            </a:pPr>
            <a:r>
              <a:rPr lang="en-US" sz="3200" b="1" dirty="0">
                <a:latin typeface="Calibri" panose="020F0502020204030204" pitchFamily="34" charset="0"/>
                <a:cs typeface="Calibri" panose="020F0502020204030204" pitchFamily="34" charset="0"/>
              </a:rPr>
              <a:t>Communicating</a:t>
            </a:r>
          </a:p>
          <a:p>
            <a:pPr algn="ctr">
              <a:lnSpc>
                <a:spcPct val="140000"/>
              </a:lnSpc>
            </a:pPr>
            <a:r>
              <a:rPr lang="en-US" sz="3200" b="1" dirty="0">
                <a:latin typeface="Calibri" panose="020F0502020204030204" pitchFamily="34" charset="0"/>
                <a:cs typeface="Calibri" panose="020F0502020204030204" pitchFamily="34" charset="0"/>
              </a:rPr>
              <a:t>and</a:t>
            </a:r>
          </a:p>
          <a:p>
            <a:pPr algn="ctr">
              <a:lnSpc>
                <a:spcPct val="140000"/>
              </a:lnSpc>
            </a:pPr>
            <a:r>
              <a:rPr lang="en-US" sz="3200" b="1" dirty="0">
                <a:latin typeface="Calibri" panose="020F0502020204030204" pitchFamily="34" charset="0"/>
                <a:cs typeface="Calibri" panose="020F0502020204030204" pitchFamily="34" charset="0"/>
              </a:rPr>
              <a:t>Organizing</a:t>
            </a:r>
          </a:p>
          <a:p>
            <a:pPr algn="ctr">
              <a:lnSpc>
                <a:spcPct val="140000"/>
              </a:lnSpc>
            </a:pPr>
            <a:r>
              <a:rPr lang="en-US" sz="3200" b="1" dirty="0">
                <a:latin typeface="Calibri" panose="020F0502020204030204" pitchFamily="34" charset="0"/>
                <a:cs typeface="Calibri" panose="020F0502020204030204" pitchFamily="34" charset="0"/>
              </a:rPr>
              <a:t>Thinking</a:t>
            </a:r>
          </a:p>
          <a:p>
            <a:pPr algn="ctr">
              <a:lnSpc>
                <a:spcPct val="140000"/>
              </a:lnSpc>
            </a:pP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4950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6123" y="977371"/>
            <a:ext cx="1771639" cy="523220"/>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Describing in Context</a:t>
            </a:r>
          </a:p>
          <a:p>
            <a:pPr algn="ctr"/>
            <a:r>
              <a:rPr lang="en-US" sz="1400" b="1" dirty="0">
                <a:latin typeface="Calibri" panose="020F0502020204030204" pitchFamily="34" charset="0"/>
                <a:cs typeface="Calibri" panose="020F0502020204030204" pitchFamily="34" charset="0"/>
              </a:rPr>
              <a:t>Brainstorming</a:t>
            </a:r>
          </a:p>
        </p:txBody>
      </p:sp>
      <p:sp>
        <p:nvSpPr>
          <p:cNvPr id="6" name="TextBox 5"/>
          <p:cNvSpPr txBox="1"/>
          <p:nvPr/>
        </p:nvSpPr>
        <p:spPr>
          <a:xfrm>
            <a:off x="2491619" y="1138953"/>
            <a:ext cx="1935238" cy="307777"/>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Categorizing</a:t>
            </a:r>
          </a:p>
        </p:txBody>
      </p:sp>
      <p:sp>
        <p:nvSpPr>
          <p:cNvPr id="7" name="TextBox 6"/>
          <p:cNvSpPr txBox="1"/>
          <p:nvPr/>
        </p:nvSpPr>
        <p:spPr>
          <a:xfrm>
            <a:off x="4801810" y="1138953"/>
            <a:ext cx="1751389" cy="307777"/>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Describing</a:t>
            </a:r>
          </a:p>
        </p:txBody>
      </p:sp>
      <p:sp>
        <p:nvSpPr>
          <p:cNvPr id="8" name="TextBox 7"/>
          <p:cNvSpPr txBox="1"/>
          <p:nvPr/>
        </p:nvSpPr>
        <p:spPr>
          <a:xfrm>
            <a:off x="7024842" y="977371"/>
            <a:ext cx="1895671" cy="523220"/>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Comparing</a:t>
            </a:r>
          </a:p>
          <a:p>
            <a:pPr algn="ctr"/>
            <a:r>
              <a:rPr lang="en-US" sz="1400" b="1" dirty="0">
                <a:latin typeface="Calibri" panose="020F0502020204030204" pitchFamily="34" charset="0"/>
                <a:cs typeface="Calibri" panose="020F0502020204030204" pitchFamily="34" charset="0"/>
              </a:rPr>
              <a:t>&amp; Contrasting</a:t>
            </a:r>
          </a:p>
        </p:txBody>
      </p:sp>
      <p:sp>
        <p:nvSpPr>
          <p:cNvPr id="9" name="TextBox 8"/>
          <p:cNvSpPr txBox="1"/>
          <p:nvPr/>
        </p:nvSpPr>
        <p:spPr>
          <a:xfrm>
            <a:off x="2763539" y="4107008"/>
            <a:ext cx="1414169" cy="307777"/>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Cause and Effect</a:t>
            </a:r>
          </a:p>
        </p:txBody>
      </p:sp>
      <p:sp>
        <p:nvSpPr>
          <p:cNvPr id="10" name="TextBox 9"/>
          <p:cNvSpPr txBox="1"/>
          <p:nvPr/>
        </p:nvSpPr>
        <p:spPr>
          <a:xfrm>
            <a:off x="4705048" y="4107008"/>
            <a:ext cx="1884437" cy="307777"/>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Whole / Part</a:t>
            </a:r>
          </a:p>
        </p:txBody>
      </p:sp>
      <p:sp>
        <p:nvSpPr>
          <p:cNvPr id="11" name="TextBox 10"/>
          <p:cNvSpPr txBox="1"/>
          <p:nvPr/>
        </p:nvSpPr>
        <p:spPr>
          <a:xfrm>
            <a:off x="7024842" y="4107008"/>
            <a:ext cx="1780491" cy="523220"/>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Analogies</a:t>
            </a:r>
          </a:p>
          <a:p>
            <a:pPr algn="ctr"/>
            <a:r>
              <a:rPr lang="en-US" sz="1400" b="1" dirty="0">
                <a:latin typeface="Calibri" panose="020F0502020204030204" pitchFamily="34" charset="0"/>
                <a:cs typeface="Calibri" panose="020F0502020204030204" pitchFamily="34" charset="0"/>
              </a:rPr>
              <a:t>Relationships</a:t>
            </a:r>
          </a:p>
        </p:txBody>
      </p:sp>
      <p:sp>
        <p:nvSpPr>
          <p:cNvPr id="12" name="TextBox 11"/>
          <p:cNvSpPr txBox="1"/>
          <p:nvPr/>
        </p:nvSpPr>
        <p:spPr>
          <a:xfrm>
            <a:off x="399144" y="4107008"/>
            <a:ext cx="1777999" cy="307777"/>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Sequencing</a:t>
            </a:r>
          </a:p>
        </p:txBody>
      </p:sp>
      <p:pic>
        <p:nvPicPr>
          <p:cNvPr id="13" name="Picture 12"/>
          <p:cNvPicPr>
            <a:picLocks noChangeAspect="1"/>
          </p:cNvPicPr>
          <p:nvPr/>
        </p:nvPicPr>
        <p:blipFill>
          <a:blip r:embed="rId3"/>
          <a:stretch>
            <a:fillRect/>
          </a:stretch>
        </p:blipFill>
        <p:spPr>
          <a:xfrm>
            <a:off x="311483" y="1440539"/>
            <a:ext cx="8609030" cy="2544808"/>
          </a:xfrm>
          <a:prstGeom prst="rect">
            <a:avLst/>
          </a:prstGeom>
        </p:spPr>
      </p:pic>
      <p:sp>
        <p:nvSpPr>
          <p:cNvPr id="14" name="TextBox 13"/>
          <p:cNvSpPr txBox="1"/>
          <p:nvPr/>
        </p:nvSpPr>
        <p:spPr>
          <a:xfrm>
            <a:off x="0" y="101729"/>
            <a:ext cx="9143999" cy="584776"/>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Thinking Maps as a Language</a:t>
            </a:r>
          </a:p>
        </p:txBody>
      </p:sp>
      <p:sp>
        <p:nvSpPr>
          <p:cNvPr id="15" name="TextBox 14"/>
          <p:cNvSpPr txBox="1"/>
          <p:nvPr/>
        </p:nvSpPr>
        <p:spPr>
          <a:xfrm>
            <a:off x="2" y="4602527"/>
            <a:ext cx="9143999" cy="523220"/>
          </a:xfrm>
          <a:prstGeom prst="rect">
            <a:avLst/>
          </a:prstGeom>
          <a:noFill/>
        </p:spPr>
        <p:txBody>
          <a:bodyPr wrap="square" rtlCol="0">
            <a:spAutoFit/>
          </a:bodyPr>
          <a:lstStyle/>
          <a:p>
            <a:pPr algn="ctr"/>
            <a:r>
              <a:rPr lang="en-US" sz="2800" b="1" dirty="0">
                <a:solidFill>
                  <a:schemeClr val="bg1">
                    <a:lumMod val="65000"/>
                  </a:schemeClr>
                </a:solidFill>
                <a:latin typeface="Calibri" panose="020F0502020204030204" pitchFamily="34" charset="0"/>
                <a:cs typeface="Calibri" panose="020F0502020204030204" pitchFamily="34" charset="0"/>
              </a:rPr>
              <a:t>To Organize Thinking – Student Centered</a:t>
            </a:r>
          </a:p>
        </p:txBody>
      </p:sp>
    </p:spTree>
    <p:extLst>
      <p:ext uri="{BB962C8B-B14F-4D97-AF65-F5344CB8AC3E}">
        <p14:creationId xmlns:p14="http://schemas.microsoft.com/office/powerpoint/2010/main" val="2864715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he NUA’s mission is to substantiate an irrefutable belief in the capacity of all public school children to achieve the high intellectual performances demanded by our ever changing global community. Our focus is teacher and administrator quality through professional development which incorporates current research from cognitive neuroscience on learning, teaching, and leading. We partner with school districts to support the building of their capacity to advocate community-wide responsibility for realizing the learning potential of its children."/>
          <p:cNvSpPr txBox="1"/>
          <p:nvPr/>
        </p:nvSpPr>
        <p:spPr>
          <a:xfrm>
            <a:off x="-2915481" y="-2454979"/>
            <a:ext cx="5930006" cy="1841686"/>
          </a:xfrm>
          <a:prstGeom prst="rect">
            <a:avLst/>
          </a:prstGeom>
          <a:ln w="12700">
            <a:miter lim="400000"/>
          </a:ln>
          <a:extLst>
            <a:ext uri="{C572A759-6A51-4108-AA02-DFA0A04FC94B}">
              <ma14:wrappingTextBoxFlag xmlns:ma14="http://schemas.microsoft.com/office/mac/drawingml/2011/main" xmlns="" val="1"/>
            </a:ext>
          </a:extLst>
        </p:spPr>
        <p:txBody>
          <a:bodyPr wrap="square" lIns="26779" tIns="26779" rIns="26779" bIns="26779" anchor="ctr">
            <a:spAutoFit/>
          </a:bodyPr>
          <a:lstStyle>
            <a:lvl1pPr algn="l" defTabSz="457200">
              <a:lnSpc>
                <a:spcPts val="4900"/>
              </a:lnSpc>
              <a:spcBef>
                <a:spcPts val="2400"/>
              </a:spcBef>
              <a:defRPr sz="1800" b="0">
                <a:solidFill>
                  <a:schemeClr val="accent4">
                    <a:hueOff val="468000"/>
                    <a:satOff val="-4761"/>
                    <a:lumOff val="10196"/>
                  </a:schemeClr>
                </a:solidFill>
                <a:latin typeface="Verdana"/>
                <a:ea typeface="Verdana"/>
                <a:cs typeface="Verdana"/>
                <a:sym typeface="Verdana"/>
              </a:defRPr>
            </a:lvl1pPr>
          </a:lstStyle>
          <a:p>
            <a:pPr>
              <a:lnSpc>
                <a:spcPct val="120000"/>
              </a:lnSpc>
            </a:pPr>
            <a:r>
              <a:rPr lang="en-US" sz="2700" b="1" dirty="0">
                <a:solidFill>
                  <a:srgbClr val="0D0D0D"/>
                </a:solidFill>
                <a:latin typeface="Calibri" panose="020F0502020204030204" pitchFamily="34" charset="0"/>
                <a:cs typeface="Calibri" panose="020F0502020204030204" pitchFamily="34" charset="0"/>
              </a:rPr>
              <a:t>Community Building</a:t>
            </a:r>
          </a:p>
          <a:p>
            <a:pPr marL="257162" indent="-257162">
              <a:lnSpc>
                <a:spcPct val="120000"/>
              </a:lnSpc>
              <a:buFont typeface="Arial"/>
              <a:buChar char="•"/>
            </a:pPr>
            <a:r>
              <a:rPr lang="en-US" sz="1875" b="1" dirty="0">
                <a:solidFill>
                  <a:srgbClr val="0D0D0D"/>
                </a:solidFill>
                <a:latin typeface="Garamond"/>
                <a:cs typeface="Garamond"/>
              </a:rPr>
              <a:t>Take a poll</a:t>
            </a:r>
          </a:p>
          <a:p>
            <a:pPr marL="257162" indent="-257162">
              <a:lnSpc>
                <a:spcPct val="120000"/>
              </a:lnSpc>
              <a:buFont typeface="Arial"/>
              <a:buChar char="•"/>
            </a:pPr>
            <a:r>
              <a:rPr lang="en-US" sz="1875" b="1" dirty="0">
                <a:solidFill>
                  <a:srgbClr val="0D0D0D"/>
                </a:solidFill>
                <a:latin typeface="Garamond"/>
                <a:cs typeface="Garamond"/>
              </a:rPr>
              <a:t>How</a:t>
            </a:r>
          </a:p>
        </p:txBody>
      </p:sp>
      <p:pic>
        <p:nvPicPr>
          <p:cNvPr id="5" name="Picture 4" descr="graffiti wall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0250" y="762001"/>
            <a:ext cx="2333625" cy="3111500"/>
          </a:xfrm>
          <a:prstGeom prst="rect">
            <a:avLst/>
          </a:prstGeom>
        </p:spPr>
      </p:pic>
      <p:pic>
        <p:nvPicPr>
          <p:cNvPr id="4" name="Picture 3"/>
          <p:cNvPicPr>
            <a:picLocks noChangeAspect="1"/>
          </p:cNvPicPr>
          <p:nvPr/>
        </p:nvPicPr>
        <p:blipFill>
          <a:blip r:embed="rId4"/>
          <a:stretch>
            <a:fillRect/>
          </a:stretch>
        </p:blipFill>
        <p:spPr>
          <a:xfrm>
            <a:off x="1976439" y="1094220"/>
            <a:ext cx="5143724" cy="3687094"/>
          </a:xfrm>
          <a:prstGeom prst="rect">
            <a:avLst/>
          </a:prstGeom>
        </p:spPr>
      </p:pic>
      <p:sp>
        <p:nvSpPr>
          <p:cNvPr id="3" name="Slide Number Placeholder 2"/>
          <p:cNvSpPr>
            <a:spLocks noGrp="1"/>
          </p:cNvSpPr>
          <p:nvPr>
            <p:ph type="sldNum" sz="quarter" idx="12"/>
          </p:nvPr>
        </p:nvSpPr>
        <p:spPr/>
        <p:txBody>
          <a:bodyPr/>
          <a:lstStyle/>
          <a:p>
            <a:fld id="{230328CC-4F7D-A845-8B2B-D7F20DED636A}" type="slidenum">
              <a:rPr lang="en-US" smtClean="0"/>
              <a:t>34</a:t>
            </a:fld>
            <a:endParaRPr lang="en-US" dirty="0"/>
          </a:p>
        </p:txBody>
      </p:sp>
      <p:sp>
        <p:nvSpPr>
          <p:cNvPr id="7" name="Rectangle 6"/>
          <p:cNvSpPr/>
          <p:nvPr/>
        </p:nvSpPr>
        <p:spPr>
          <a:xfrm>
            <a:off x="2310488" y="241898"/>
            <a:ext cx="4954815" cy="702436"/>
          </a:xfrm>
          <a:prstGeom prst="rect">
            <a:avLst/>
          </a:prstGeom>
        </p:spPr>
        <p:txBody>
          <a:bodyPr wrap="square">
            <a:spAutoFit/>
          </a:bodyPr>
          <a:lstStyle/>
          <a:p>
            <a:pPr>
              <a:lnSpc>
                <a:spcPct val="130000"/>
              </a:lnSpc>
            </a:pPr>
            <a:r>
              <a:rPr lang="en-US" sz="2400" b="1" baseline="30000" dirty="0">
                <a:latin typeface="Calibri" panose="020F0502020204030204" pitchFamily="34" charset="0"/>
                <a:cs typeface="Calibri" panose="020F0502020204030204" pitchFamily="34" charset="0"/>
              </a:rPr>
              <a:t>High Operational Practices of the Pedagogy of Confidence support and enhance equity:</a:t>
            </a:r>
          </a:p>
        </p:txBody>
      </p:sp>
      <p:pic>
        <p:nvPicPr>
          <p:cNvPr id="9" name="Picture 8" descr="pedagogy of confidence.jpeg">
            <a:extLst>
              <a:ext uri="{FF2B5EF4-FFF2-40B4-BE49-F238E27FC236}">
                <a16:creationId xmlns:a16="http://schemas.microsoft.com/office/drawing/2014/main" id="{1F4F42A0-CE4D-5A4E-A1C8-C4EEBC6EC35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4057" y="241898"/>
            <a:ext cx="1132476" cy="1665045"/>
          </a:xfrm>
          <a:prstGeom prst="rect">
            <a:avLst/>
          </a:prstGeom>
        </p:spPr>
      </p:pic>
      <p:pic>
        <p:nvPicPr>
          <p:cNvPr id="8" name="Picture 7" descr="Text&#10;&#10;Description automatically generated">
            <a:extLst>
              <a:ext uri="{FF2B5EF4-FFF2-40B4-BE49-F238E27FC236}">
                <a16:creationId xmlns:a16="http://schemas.microsoft.com/office/drawing/2014/main" id="{3D9D8D55-091B-2A49-AC76-BFB6181D47C9}"/>
              </a:ext>
            </a:extLst>
          </p:cNvPr>
          <p:cNvPicPr>
            <a:picLocks noChangeAspect="1"/>
          </p:cNvPicPr>
          <p:nvPr/>
        </p:nvPicPr>
        <p:blipFill>
          <a:blip r:embed="rId6"/>
          <a:stretch>
            <a:fillRect/>
          </a:stretch>
        </p:blipFill>
        <p:spPr>
          <a:xfrm>
            <a:off x="7311337" y="241898"/>
            <a:ext cx="1408067" cy="1822204"/>
          </a:xfrm>
          <a:prstGeom prst="rect">
            <a:avLst/>
          </a:prstGeom>
        </p:spPr>
      </p:pic>
    </p:spTree>
    <p:extLst>
      <p:ext uri="{BB962C8B-B14F-4D97-AF65-F5344CB8AC3E}">
        <p14:creationId xmlns:p14="http://schemas.microsoft.com/office/powerpoint/2010/main" val="26227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1;p14">
            <a:extLst>
              <a:ext uri="{FF2B5EF4-FFF2-40B4-BE49-F238E27FC236}">
                <a16:creationId xmlns:a16="http://schemas.microsoft.com/office/drawing/2014/main" id="{8E3F78E4-1402-704B-B947-E5B2FDC7EFD1}"/>
              </a:ext>
            </a:extLst>
          </p:cNvPr>
          <p:cNvPicPr preferRelativeResize="0"/>
          <p:nvPr/>
        </p:nvPicPr>
        <p:blipFill>
          <a:blip r:embed="rId2">
            <a:alphaModFix/>
          </a:blip>
          <a:stretch>
            <a:fillRect/>
          </a:stretch>
        </p:blipFill>
        <p:spPr>
          <a:xfrm>
            <a:off x="3260055" y="3199574"/>
            <a:ext cx="2623883" cy="1836175"/>
          </a:xfrm>
          <a:prstGeom prst="rect">
            <a:avLst/>
          </a:prstGeom>
          <a:noFill/>
          <a:ln>
            <a:noFill/>
          </a:ln>
        </p:spPr>
      </p:pic>
      <p:pic>
        <p:nvPicPr>
          <p:cNvPr id="5" name="Picture 4" descr="Qr code&#10;&#10;Description automatically generated">
            <a:extLst>
              <a:ext uri="{FF2B5EF4-FFF2-40B4-BE49-F238E27FC236}">
                <a16:creationId xmlns:a16="http://schemas.microsoft.com/office/drawing/2014/main" id="{8251205E-02FE-F041-AF21-C7E4A91B2CC1}"/>
              </a:ext>
            </a:extLst>
          </p:cNvPr>
          <p:cNvPicPr>
            <a:picLocks noChangeAspect="1"/>
          </p:cNvPicPr>
          <p:nvPr/>
        </p:nvPicPr>
        <p:blipFill>
          <a:blip r:embed="rId3"/>
          <a:stretch>
            <a:fillRect/>
          </a:stretch>
        </p:blipFill>
        <p:spPr>
          <a:xfrm>
            <a:off x="784458" y="3343051"/>
            <a:ext cx="1453587" cy="1453587"/>
          </a:xfrm>
          <a:prstGeom prst="rect">
            <a:avLst/>
          </a:prstGeom>
        </p:spPr>
      </p:pic>
      <p:pic>
        <p:nvPicPr>
          <p:cNvPr id="7" name="Picture 6" descr="A candle in it&#10;&#10;Description automatically generated">
            <a:extLst>
              <a:ext uri="{FF2B5EF4-FFF2-40B4-BE49-F238E27FC236}">
                <a16:creationId xmlns:a16="http://schemas.microsoft.com/office/drawing/2014/main" id="{F9C4C094-EDEA-534D-9B91-F3687C315411}"/>
              </a:ext>
            </a:extLst>
          </p:cNvPr>
          <p:cNvPicPr>
            <a:picLocks noChangeAspect="1"/>
          </p:cNvPicPr>
          <p:nvPr/>
        </p:nvPicPr>
        <p:blipFill>
          <a:blip r:embed="rId4"/>
          <a:stretch>
            <a:fillRect/>
          </a:stretch>
        </p:blipFill>
        <p:spPr>
          <a:xfrm>
            <a:off x="7021270" y="3199574"/>
            <a:ext cx="1338272" cy="1740543"/>
          </a:xfrm>
          <a:prstGeom prst="rect">
            <a:avLst/>
          </a:prstGeom>
        </p:spPr>
      </p:pic>
      <p:pic>
        <p:nvPicPr>
          <p:cNvPr id="10" name="Picture 9" descr="NUA-mark.png">
            <a:extLst>
              <a:ext uri="{FF2B5EF4-FFF2-40B4-BE49-F238E27FC236}">
                <a16:creationId xmlns:a16="http://schemas.microsoft.com/office/drawing/2014/main" id="{C8BBE175-09F0-9D44-8557-3D55E6EE620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0435" y="650934"/>
            <a:ext cx="2982516" cy="966649"/>
          </a:xfrm>
          <a:prstGeom prst="rect">
            <a:avLst/>
          </a:prstGeom>
        </p:spPr>
      </p:pic>
      <p:pic>
        <p:nvPicPr>
          <p:cNvPr id="8" name="Picture 7">
            <a:extLst>
              <a:ext uri="{FF2B5EF4-FFF2-40B4-BE49-F238E27FC236}">
                <a16:creationId xmlns:a16="http://schemas.microsoft.com/office/drawing/2014/main" id="{79CD5D83-A449-C940-861E-72F969902820}"/>
              </a:ext>
            </a:extLst>
          </p:cNvPr>
          <p:cNvPicPr>
            <a:picLocks noChangeAspect="1"/>
          </p:cNvPicPr>
          <p:nvPr/>
        </p:nvPicPr>
        <p:blipFill>
          <a:blip r:embed="rId6"/>
          <a:stretch>
            <a:fillRect/>
          </a:stretch>
        </p:blipFill>
        <p:spPr>
          <a:xfrm>
            <a:off x="5261761" y="693006"/>
            <a:ext cx="2509566" cy="924577"/>
          </a:xfrm>
          <a:prstGeom prst="rect">
            <a:avLst/>
          </a:prstGeom>
        </p:spPr>
      </p:pic>
    </p:spTree>
    <p:extLst>
      <p:ext uri="{BB962C8B-B14F-4D97-AF65-F5344CB8AC3E}">
        <p14:creationId xmlns:p14="http://schemas.microsoft.com/office/powerpoint/2010/main" val="314484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021" y="981345"/>
            <a:ext cx="8422257" cy="3734510"/>
          </a:xfrm>
          <a:prstGeom prst="rect">
            <a:avLst/>
          </a:prstGeom>
        </p:spPr>
        <p:txBody>
          <a:bodyPr wrap="square" lIns="64288" tIns="32144" rIns="64288" bIns="32144">
            <a:spAutoFit/>
          </a:bodyPr>
          <a:lstStyle/>
          <a:p>
            <a:pPr algn="ctr">
              <a:lnSpc>
                <a:spcPct val="140000"/>
              </a:lnSpc>
            </a:pPr>
            <a:r>
              <a:rPr lang="en-US" sz="7200" b="1" dirty="0">
                <a:solidFill>
                  <a:srgbClr val="0D0D0D"/>
                </a:solidFill>
                <a:latin typeface="Calibri" panose="020F0502020204030204" pitchFamily="34" charset="0"/>
                <a:cs typeface="Calibri" panose="020F0502020204030204" pitchFamily="34" charset="0"/>
              </a:rPr>
              <a:t>Thank You</a:t>
            </a:r>
          </a:p>
          <a:p>
            <a:pPr algn="ctr">
              <a:lnSpc>
                <a:spcPct val="140000"/>
              </a:lnSpc>
            </a:pPr>
            <a:r>
              <a:rPr lang="en-US" sz="3200" b="1" dirty="0">
                <a:solidFill>
                  <a:srgbClr val="0D0D0D"/>
                </a:solidFill>
                <a:latin typeface="Calibri" panose="020F0502020204030204" pitchFamily="34" charset="0"/>
                <a:cs typeface="Calibri" panose="020F0502020204030204" pitchFamily="34" charset="0"/>
              </a:rPr>
              <a:t>Robert Seth Price</a:t>
            </a:r>
          </a:p>
          <a:p>
            <a:pPr algn="ctr">
              <a:lnSpc>
                <a:spcPct val="140000"/>
              </a:lnSpc>
            </a:pPr>
            <a:r>
              <a:rPr lang="en-US" sz="1800" b="1" dirty="0" err="1">
                <a:solidFill>
                  <a:srgbClr val="0D0D0D"/>
                </a:solidFill>
                <a:latin typeface="Calibri" panose="020F0502020204030204" pitchFamily="34" charset="0"/>
                <a:cs typeface="Calibri" panose="020F0502020204030204" pitchFamily="34" charset="0"/>
              </a:rPr>
              <a:t>www.eggplant.org</a:t>
            </a:r>
            <a:r>
              <a:rPr lang="en-US" sz="1800" b="1" dirty="0">
                <a:solidFill>
                  <a:srgbClr val="0D0D0D"/>
                </a:solidFill>
                <a:latin typeface="Calibri" panose="020F0502020204030204" pitchFamily="34" charset="0"/>
                <a:cs typeface="Calibri" panose="020F0502020204030204" pitchFamily="34" charset="0"/>
              </a:rPr>
              <a:t> • </a:t>
            </a:r>
            <a:r>
              <a:rPr lang="en-US" sz="1800" b="1" dirty="0" err="1">
                <a:solidFill>
                  <a:srgbClr val="0D0D0D"/>
                </a:solidFill>
                <a:latin typeface="Calibri" panose="020F0502020204030204" pitchFamily="34" charset="0"/>
                <a:cs typeface="Calibri" panose="020F0502020204030204" pitchFamily="34" charset="0"/>
              </a:rPr>
              <a:t>robert@eggplant.org</a:t>
            </a:r>
            <a:endParaRPr lang="en-US" sz="1800" b="1" dirty="0">
              <a:solidFill>
                <a:srgbClr val="0D0D0D"/>
              </a:solidFill>
              <a:latin typeface="Calibri" panose="020F0502020204030204" pitchFamily="34" charset="0"/>
              <a:cs typeface="Calibri" panose="020F0502020204030204" pitchFamily="34" charset="0"/>
            </a:endParaRPr>
          </a:p>
          <a:p>
            <a:pPr algn="ctr">
              <a:lnSpc>
                <a:spcPct val="140000"/>
              </a:lnSpc>
            </a:pPr>
            <a:r>
              <a:rPr lang="en-US" sz="3200" b="1" dirty="0">
                <a:solidFill>
                  <a:srgbClr val="0D0D0D"/>
                </a:solidFill>
                <a:latin typeface="Calibri" panose="020F0502020204030204" pitchFamily="34" charset="0"/>
                <a:cs typeface="Calibri" panose="020F0502020204030204" pitchFamily="34" charset="0"/>
              </a:rPr>
              <a:t>National Urban Alliance</a:t>
            </a:r>
          </a:p>
          <a:p>
            <a:pPr algn="ctr">
              <a:lnSpc>
                <a:spcPct val="140000"/>
              </a:lnSpc>
            </a:pPr>
            <a:r>
              <a:rPr lang="en-US" sz="1800" b="1" dirty="0" err="1">
                <a:solidFill>
                  <a:srgbClr val="0D0D0D"/>
                </a:solidFill>
                <a:latin typeface="Calibri" panose="020F0502020204030204" pitchFamily="34" charset="0"/>
                <a:cs typeface="Calibri" panose="020F0502020204030204" pitchFamily="34" charset="0"/>
              </a:rPr>
              <a:t>www.nuatc.org</a:t>
            </a:r>
            <a:endParaRPr lang="en-US" sz="1800" b="1" dirty="0">
              <a:solidFill>
                <a:srgbClr val="0D0D0D"/>
              </a:solidFill>
              <a:latin typeface="Calibri" panose="020F0502020204030204" pitchFamily="34" charset="0"/>
              <a:cs typeface="Calibri" panose="020F0502020204030204" pitchFamily="34" charset="0"/>
            </a:endParaRPr>
          </a:p>
        </p:txBody>
      </p:sp>
      <p:pic>
        <p:nvPicPr>
          <p:cNvPr id="5" name="Picture 4" descr="NUA-mar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2069" y="-15638"/>
            <a:ext cx="2982516" cy="966649"/>
          </a:xfrm>
          <a:prstGeom prst="rect">
            <a:avLst/>
          </a:prstGeom>
        </p:spPr>
      </p:pic>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36</a:t>
            </a:fld>
            <a:endParaRPr lang="uk-UA" dirty="0"/>
          </a:p>
        </p:txBody>
      </p:sp>
      <p:pic>
        <p:nvPicPr>
          <p:cNvPr id="7" name="Picture 6">
            <a:extLst>
              <a:ext uri="{FF2B5EF4-FFF2-40B4-BE49-F238E27FC236}">
                <a16:creationId xmlns:a16="http://schemas.microsoft.com/office/drawing/2014/main" id="{180B41F5-58BE-854E-8169-DB9CFB99ACBC}"/>
              </a:ext>
            </a:extLst>
          </p:cNvPr>
          <p:cNvPicPr>
            <a:picLocks noChangeAspect="1"/>
          </p:cNvPicPr>
          <p:nvPr/>
        </p:nvPicPr>
        <p:blipFill>
          <a:blip r:embed="rId3"/>
          <a:stretch>
            <a:fillRect/>
          </a:stretch>
        </p:blipFill>
        <p:spPr>
          <a:xfrm>
            <a:off x="4978733" y="56768"/>
            <a:ext cx="2509566" cy="924577"/>
          </a:xfrm>
          <a:prstGeom prst="rect">
            <a:avLst/>
          </a:prstGeom>
        </p:spPr>
      </p:pic>
    </p:spTree>
    <p:extLst>
      <p:ext uri="{BB962C8B-B14F-4D97-AF65-F5344CB8AC3E}">
        <p14:creationId xmlns:p14="http://schemas.microsoft.com/office/powerpoint/2010/main" val="83826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17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6650" y="1893094"/>
            <a:ext cx="3655167" cy="1154162"/>
          </a:xfrm>
          <a:prstGeom prst="rect">
            <a:avLst/>
          </a:prstGeom>
          <a:noFill/>
        </p:spPr>
        <p:txBody>
          <a:bodyPr wrap="none" rtlCol="0">
            <a:spAutoFit/>
          </a:bodyPr>
          <a:lstStyle/>
          <a:p>
            <a:pPr algn="ctr"/>
            <a:r>
              <a:rPr lang="en-US" sz="1800" dirty="0">
                <a:latin typeface="Calibri" panose="020F0502020204030204" pitchFamily="34" charset="0"/>
                <a:cs typeface="Calibri" panose="020F0502020204030204" pitchFamily="34" charset="0"/>
              </a:rPr>
              <a:t>Priming</a:t>
            </a:r>
          </a:p>
          <a:p>
            <a:pPr algn="ctr"/>
            <a:endParaRPr lang="en-US" sz="1800" dirty="0">
              <a:latin typeface="Calibri" panose="020F0502020204030204" pitchFamily="34" charset="0"/>
              <a:cs typeface="Calibri" panose="020F0502020204030204" pitchFamily="34" charset="0"/>
            </a:endParaRPr>
          </a:p>
          <a:p>
            <a:pPr algn="ctr"/>
            <a:r>
              <a:rPr lang="en-US" sz="3300" dirty="0">
                <a:latin typeface="Calibri" panose="020F0502020204030204" pitchFamily="34" charset="0"/>
                <a:cs typeface="Calibri" panose="020F0502020204030204" pitchFamily="34" charset="0"/>
              </a:rPr>
              <a:t>Powerful Questions</a:t>
            </a:r>
          </a:p>
        </p:txBody>
      </p:sp>
    </p:spTree>
    <p:extLst>
      <p:ext uri="{BB962C8B-B14F-4D97-AF65-F5344CB8AC3E}">
        <p14:creationId xmlns:p14="http://schemas.microsoft.com/office/powerpoint/2010/main" val="3164704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a so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29544" cy="5143500"/>
          </a:xfrm>
          <a:prstGeom prst="rect">
            <a:avLst/>
          </a:prstGeom>
        </p:spPr>
      </p:pic>
    </p:spTree>
    <p:extLst>
      <p:ext uri="{BB962C8B-B14F-4D97-AF65-F5344CB8AC3E}">
        <p14:creationId xmlns:p14="http://schemas.microsoft.com/office/powerpoint/2010/main" val="67953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28CC-4F7D-A845-8B2B-D7F20DED636A}" type="slidenum">
              <a:rPr lang="en-US" smtClean="0"/>
              <a:t>4</a:t>
            </a:fld>
            <a:endParaRPr lang="en-US" dirty="0"/>
          </a:p>
        </p:txBody>
      </p:sp>
      <p:sp>
        <p:nvSpPr>
          <p:cNvPr id="3" name="TextBox 2"/>
          <p:cNvSpPr txBox="1"/>
          <p:nvPr/>
        </p:nvSpPr>
        <p:spPr>
          <a:xfrm>
            <a:off x="86709" y="-539750"/>
            <a:ext cx="8741981" cy="2708434"/>
          </a:xfrm>
          <a:prstGeom prst="rect">
            <a:avLst/>
          </a:prstGeom>
          <a:noFill/>
        </p:spPr>
        <p:txBody>
          <a:bodyPr wrap="square" rtlCol="0">
            <a:spAutoFit/>
          </a:bodyPr>
          <a:lstStyle/>
          <a:p>
            <a:pPr algn="dist"/>
            <a:r>
              <a:rPr lang="en-US" sz="17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C</a:t>
            </a:r>
            <a:r>
              <a:rPr lang="en-US" sz="17000" b="1" dirty="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L</a:t>
            </a:r>
            <a:r>
              <a:rPr lang="en-US" sz="17000" b="1" dirty="0">
                <a:ln w="18000">
                  <a:solidFill>
                    <a:schemeClr val="accent2">
                      <a:satMod val="140000"/>
                    </a:schemeClr>
                  </a:solidFill>
                  <a:prstDash val="solid"/>
                  <a:miter lim="800000"/>
                </a:ln>
                <a:solidFill>
                  <a:srgbClr val="008000"/>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E</a:t>
            </a:r>
            <a:r>
              <a:rPr lang="en-US" sz="17000" b="1" dirty="0">
                <a:ln w="18000">
                  <a:solidFill>
                    <a:schemeClr val="accent2">
                      <a:satMod val="140000"/>
                    </a:schemeClr>
                  </a:solidFill>
                  <a:prstDash val="solid"/>
                  <a:miter lim="800000"/>
                </a:ln>
                <a:solidFill>
                  <a:schemeClr val="accent1">
                    <a:lumMod val="50000"/>
                  </a:schemeClr>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A</a:t>
            </a:r>
            <a:r>
              <a:rPr lang="en-US" sz="17000" b="1" dirty="0">
                <a:ln w="18000">
                  <a:solidFill>
                    <a:schemeClr val="accent2">
                      <a:satMod val="140000"/>
                    </a:schemeClr>
                  </a:solidFill>
                  <a:prstDash val="solid"/>
                  <a:miter lim="800000"/>
                </a:ln>
                <a:solidFill>
                  <a:srgbClr val="660066"/>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R</a:t>
            </a:r>
            <a:r>
              <a:rPr lang="en-US" sz="17000" b="1" dirty="0">
                <a:latin typeface="Calibri" panose="020F0502020204030204" pitchFamily="34" charset="0"/>
                <a:cs typeface="Calibri" panose="020F0502020204030204" pitchFamily="34" charset="0"/>
              </a:rPr>
              <a:t> </a:t>
            </a:r>
          </a:p>
        </p:txBody>
      </p:sp>
      <p:sp>
        <p:nvSpPr>
          <p:cNvPr id="4" name="Rectangle 3"/>
          <p:cNvSpPr/>
          <p:nvPr/>
        </p:nvSpPr>
        <p:spPr>
          <a:xfrm>
            <a:off x="239748" y="1839901"/>
            <a:ext cx="1485337" cy="2319096"/>
          </a:xfrm>
          <a:prstGeom prst="rect">
            <a:avLst/>
          </a:prstGeom>
        </p:spPr>
        <p:txBody>
          <a:bodyPr wrap="square">
            <a:spAutoFit/>
          </a:bodyPr>
          <a:lstStyle/>
          <a:p>
            <a:r>
              <a:rPr lang="en-US" sz="1800" b="1" dirty="0">
                <a:solidFill>
                  <a:srgbClr val="FF0000"/>
                </a:solidFill>
                <a:latin typeface="Calibri" panose="020F0502020204030204" pitchFamily="34" charset="0"/>
                <a:cs typeface="Calibri" panose="020F0502020204030204" pitchFamily="34" charset="0"/>
              </a:rPr>
              <a:t>Cultural</a:t>
            </a:r>
          </a:p>
          <a:p>
            <a:pPr>
              <a:lnSpc>
                <a:spcPct val="130000"/>
              </a:lnSpc>
            </a:pPr>
            <a:r>
              <a:rPr lang="en-US" b="1" dirty="0">
                <a:solidFill>
                  <a:schemeClr val="tx1"/>
                </a:solidFill>
                <a:latin typeface="Calibri" panose="020F0502020204030204" pitchFamily="34" charset="0"/>
                <a:cs typeface="Calibri" panose="020F0502020204030204" pitchFamily="34" charset="0"/>
              </a:rPr>
              <a:t>emphasizes purpose of</a:t>
            </a:r>
          </a:p>
          <a:p>
            <a:pPr>
              <a:lnSpc>
                <a:spcPct val="130000"/>
              </a:lnSpc>
            </a:pPr>
            <a:r>
              <a:rPr lang="en-US" b="1" dirty="0">
                <a:solidFill>
                  <a:schemeClr val="tx1"/>
                </a:solidFill>
                <a:latin typeface="Calibri" panose="020F0502020204030204" pitchFamily="34" charset="0"/>
                <a:cs typeface="Calibri" panose="020F0502020204030204" pitchFamily="34" charset="0"/>
              </a:rPr>
              <a:t>what is</a:t>
            </a:r>
          </a:p>
          <a:p>
            <a:pPr>
              <a:lnSpc>
                <a:spcPct val="130000"/>
              </a:lnSpc>
            </a:pPr>
            <a:r>
              <a:rPr lang="en-US" b="1" dirty="0">
                <a:solidFill>
                  <a:schemeClr val="tx1"/>
                </a:solidFill>
                <a:latin typeface="Calibri" panose="020F0502020204030204" pitchFamily="34" charset="0"/>
                <a:cs typeface="Calibri" panose="020F0502020204030204" pitchFamily="34" charset="0"/>
              </a:rPr>
              <a:t>being learned</a:t>
            </a:r>
          </a:p>
          <a:p>
            <a:pPr>
              <a:lnSpc>
                <a:spcPct val="130000"/>
              </a:lnSpc>
            </a:pPr>
            <a:r>
              <a:rPr lang="en-US" b="1" dirty="0">
                <a:solidFill>
                  <a:schemeClr val="tx1"/>
                </a:solidFill>
                <a:latin typeface="Calibri" panose="020F0502020204030204" pitchFamily="34" charset="0"/>
                <a:cs typeface="Calibri" panose="020F0502020204030204" pitchFamily="34" charset="0"/>
              </a:rPr>
              <a:t>in relationship</a:t>
            </a:r>
          </a:p>
          <a:p>
            <a:pPr>
              <a:lnSpc>
                <a:spcPct val="130000"/>
              </a:lnSpc>
            </a:pPr>
            <a:r>
              <a:rPr lang="en-US" b="1" dirty="0">
                <a:solidFill>
                  <a:schemeClr val="tx1"/>
                </a:solidFill>
                <a:latin typeface="Calibri" panose="020F0502020204030204" pitchFamily="34" charset="0"/>
                <a:cs typeface="Calibri" panose="020F0502020204030204" pitchFamily="34" charset="0"/>
              </a:rPr>
              <a:t>to one’s </a:t>
            </a:r>
          </a:p>
          <a:p>
            <a:pPr>
              <a:lnSpc>
                <a:spcPct val="130000"/>
              </a:lnSpc>
            </a:pPr>
            <a:r>
              <a:rPr lang="en-US" b="1" dirty="0">
                <a:solidFill>
                  <a:schemeClr val="tx1"/>
                </a:solidFill>
                <a:latin typeface="Calibri" panose="020F0502020204030204" pitchFamily="34" charset="0"/>
                <a:cs typeface="Calibri" panose="020F0502020204030204" pitchFamily="34" charset="0"/>
              </a:rPr>
              <a:t>own culture</a:t>
            </a:r>
          </a:p>
        </p:txBody>
      </p:sp>
      <p:sp>
        <p:nvSpPr>
          <p:cNvPr id="5" name="Rectangle 4"/>
          <p:cNvSpPr/>
          <p:nvPr/>
        </p:nvSpPr>
        <p:spPr>
          <a:xfrm>
            <a:off x="2102416" y="1839901"/>
            <a:ext cx="1485334" cy="2319096"/>
          </a:xfrm>
          <a:prstGeom prst="rect">
            <a:avLst/>
          </a:prstGeom>
        </p:spPr>
        <p:txBody>
          <a:bodyPr wrap="square">
            <a:spAutoFit/>
          </a:bodyPr>
          <a:lstStyle/>
          <a:p>
            <a:r>
              <a:rPr lang="en-US" sz="1800" b="1" dirty="0">
                <a:solidFill>
                  <a:srgbClr val="0000FF"/>
                </a:solidFill>
                <a:latin typeface="Calibri" panose="020F0502020204030204" pitchFamily="34" charset="0"/>
                <a:cs typeface="Calibri" panose="020F0502020204030204" pitchFamily="34" charset="0"/>
              </a:rPr>
              <a:t>Learning</a:t>
            </a:r>
          </a:p>
          <a:p>
            <a:pPr>
              <a:lnSpc>
                <a:spcPct val="130000"/>
              </a:lnSpc>
            </a:pPr>
            <a:r>
              <a:rPr lang="en-US" b="1" dirty="0">
                <a:latin typeface="Calibri" panose="020F0502020204030204" pitchFamily="34" charset="0"/>
                <a:cs typeface="Calibri" panose="020F0502020204030204" pitchFamily="34" charset="0"/>
              </a:rPr>
              <a:t>choices in </a:t>
            </a:r>
          </a:p>
          <a:p>
            <a:pPr>
              <a:lnSpc>
                <a:spcPct val="130000"/>
              </a:lnSpc>
            </a:pPr>
            <a:r>
              <a:rPr lang="en-US" b="1" dirty="0">
                <a:latin typeface="Calibri" panose="020F0502020204030204" pitchFamily="34" charset="0"/>
                <a:cs typeface="Calibri" panose="020F0502020204030204" pitchFamily="34" charset="0"/>
              </a:rPr>
              <a:t>content &amp;</a:t>
            </a:r>
          </a:p>
          <a:p>
            <a:pPr>
              <a:lnSpc>
                <a:spcPct val="130000"/>
              </a:lnSpc>
            </a:pPr>
            <a:r>
              <a:rPr lang="en-US" b="1" dirty="0">
                <a:latin typeface="Calibri" panose="020F0502020204030204" pitchFamily="34" charset="0"/>
                <a:cs typeface="Calibri" panose="020F0502020204030204" pitchFamily="34" charset="0"/>
              </a:rPr>
              <a:t>assessment </a:t>
            </a:r>
          </a:p>
          <a:p>
            <a:pPr>
              <a:lnSpc>
                <a:spcPct val="130000"/>
              </a:lnSpc>
            </a:pPr>
            <a:r>
              <a:rPr lang="en-US" b="1" dirty="0">
                <a:latin typeface="Calibri" panose="020F0502020204030204" pitchFamily="34" charset="0"/>
                <a:cs typeface="Calibri" panose="020F0502020204030204" pitchFamily="34" charset="0"/>
              </a:rPr>
              <a:t>based on own experiences</a:t>
            </a:r>
          </a:p>
          <a:p>
            <a:pPr>
              <a:lnSpc>
                <a:spcPct val="130000"/>
              </a:lnSpc>
            </a:pPr>
            <a:r>
              <a:rPr lang="en-US" b="1" dirty="0">
                <a:latin typeface="Calibri" panose="020F0502020204030204" pitchFamily="34" charset="0"/>
                <a:cs typeface="Calibri" panose="020F0502020204030204" pitchFamily="34" charset="0"/>
              </a:rPr>
              <a:t>values, needs</a:t>
            </a:r>
          </a:p>
          <a:p>
            <a:pPr>
              <a:lnSpc>
                <a:spcPct val="130000"/>
              </a:lnSpc>
            </a:pPr>
            <a:r>
              <a:rPr lang="en-US" b="1" dirty="0">
                <a:latin typeface="Calibri" panose="020F0502020204030204" pitchFamily="34" charset="0"/>
                <a:cs typeface="Calibri" panose="020F0502020204030204" pitchFamily="34" charset="0"/>
              </a:rPr>
              <a:t>and strengths</a:t>
            </a:r>
          </a:p>
        </p:txBody>
      </p:sp>
      <p:sp>
        <p:nvSpPr>
          <p:cNvPr id="6" name="Rectangle 5"/>
          <p:cNvSpPr/>
          <p:nvPr/>
        </p:nvSpPr>
        <p:spPr>
          <a:xfrm>
            <a:off x="3774581" y="1839901"/>
            <a:ext cx="1622920" cy="2879250"/>
          </a:xfrm>
          <a:prstGeom prst="rect">
            <a:avLst/>
          </a:prstGeom>
        </p:spPr>
        <p:txBody>
          <a:bodyPr wrap="square">
            <a:spAutoFit/>
          </a:bodyPr>
          <a:lstStyle/>
          <a:p>
            <a:r>
              <a:rPr lang="en-US" sz="1800" b="1" dirty="0">
                <a:solidFill>
                  <a:srgbClr val="008000"/>
                </a:solidFill>
                <a:latin typeface="Calibri" panose="020F0502020204030204" pitchFamily="34" charset="0"/>
                <a:cs typeface="Calibri" panose="020F0502020204030204" pitchFamily="34" charset="0"/>
              </a:rPr>
              <a:t>Equitable</a:t>
            </a:r>
          </a:p>
          <a:p>
            <a:pPr>
              <a:lnSpc>
                <a:spcPct val="130000"/>
              </a:lnSpc>
            </a:pPr>
            <a:r>
              <a:rPr lang="en-US" b="1" dirty="0">
                <a:latin typeface="Calibri" panose="020F0502020204030204" pitchFamily="34" charset="0"/>
                <a:cs typeface="Calibri" panose="020F0502020204030204" pitchFamily="34" charset="0"/>
              </a:rPr>
              <a:t>with learning </a:t>
            </a:r>
          </a:p>
          <a:p>
            <a:pPr>
              <a:lnSpc>
                <a:spcPct val="130000"/>
              </a:lnSpc>
            </a:pPr>
            <a:r>
              <a:rPr lang="en-US" b="1" dirty="0">
                <a:latin typeface="Calibri" panose="020F0502020204030204" pitchFamily="34" charset="0"/>
                <a:cs typeface="Calibri" panose="020F0502020204030204" pitchFamily="34" charset="0"/>
              </a:rPr>
              <a:t>environments</a:t>
            </a:r>
          </a:p>
          <a:p>
            <a:pPr>
              <a:lnSpc>
                <a:spcPct val="130000"/>
              </a:lnSpc>
            </a:pPr>
            <a:r>
              <a:rPr lang="en-US" b="1" dirty="0">
                <a:latin typeface="Calibri" panose="020F0502020204030204" pitchFamily="34" charset="0"/>
                <a:cs typeface="Calibri" panose="020F0502020204030204" pitchFamily="34" charset="0"/>
              </a:rPr>
              <a:t>where students</a:t>
            </a:r>
          </a:p>
          <a:p>
            <a:pPr>
              <a:lnSpc>
                <a:spcPct val="130000"/>
              </a:lnSpc>
            </a:pPr>
            <a:r>
              <a:rPr lang="en-US" b="1" dirty="0">
                <a:latin typeface="Calibri" panose="020F0502020204030204" pitchFamily="34" charset="0"/>
                <a:cs typeface="Calibri" panose="020F0502020204030204" pitchFamily="34" charset="0"/>
              </a:rPr>
              <a:t>racial &amp; ethnic</a:t>
            </a:r>
          </a:p>
          <a:p>
            <a:pPr>
              <a:lnSpc>
                <a:spcPct val="130000"/>
              </a:lnSpc>
            </a:pPr>
            <a:r>
              <a:rPr lang="en-US" b="1" dirty="0">
                <a:latin typeface="Calibri" panose="020F0502020204030204" pitchFamily="34" charset="0"/>
                <a:cs typeface="Calibri" panose="020F0502020204030204" pitchFamily="34" charset="0"/>
              </a:rPr>
              <a:t>diversity is</a:t>
            </a:r>
          </a:p>
          <a:p>
            <a:pPr>
              <a:lnSpc>
                <a:spcPct val="130000"/>
              </a:lnSpc>
            </a:pPr>
            <a:r>
              <a:rPr lang="en-US" b="1" dirty="0">
                <a:latin typeface="Calibri" panose="020F0502020204030204" pitchFamily="34" charset="0"/>
                <a:cs typeface="Calibri" panose="020F0502020204030204" pitchFamily="34" charset="0"/>
              </a:rPr>
              <a:t>valued which</a:t>
            </a:r>
          </a:p>
          <a:p>
            <a:pPr>
              <a:lnSpc>
                <a:spcPct val="130000"/>
              </a:lnSpc>
            </a:pPr>
            <a:r>
              <a:rPr lang="en-US" b="1" dirty="0">
                <a:latin typeface="Calibri" panose="020F0502020204030204" pitchFamily="34" charset="0"/>
                <a:cs typeface="Calibri" panose="020F0502020204030204" pitchFamily="34" charset="0"/>
              </a:rPr>
              <a:t>contributes to </a:t>
            </a:r>
          </a:p>
          <a:p>
            <a:pPr>
              <a:lnSpc>
                <a:spcPct val="130000"/>
              </a:lnSpc>
            </a:pPr>
            <a:r>
              <a:rPr lang="en-US" b="1" dirty="0">
                <a:latin typeface="Calibri" panose="020F0502020204030204" pitchFamily="34" charset="0"/>
                <a:cs typeface="Calibri" panose="020F0502020204030204" pitchFamily="34" charset="0"/>
              </a:rPr>
              <a:t>successful</a:t>
            </a:r>
          </a:p>
          <a:p>
            <a:pPr>
              <a:lnSpc>
                <a:spcPct val="130000"/>
              </a:lnSpc>
            </a:pPr>
            <a:r>
              <a:rPr lang="en-US" b="1" dirty="0">
                <a:latin typeface="Calibri" panose="020F0502020204030204" pitchFamily="34" charset="0"/>
                <a:cs typeface="Calibri" panose="020F0502020204030204" pitchFamily="34" charset="0"/>
              </a:rPr>
              <a:t>outcomes</a:t>
            </a:r>
          </a:p>
        </p:txBody>
      </p:sp>
      <p:sp>
        <p:nvSpPr>
          <p:cNvPr id="7" name="Rectangle 6"/>
          <p:cNvSpPr/>
          <p:nvPr/>
        </p:nvSpPr>
        <p:spPr>
          <a:xfrm>
            <a:off x="5471584" y="1839901"/>
            <a:ext cx="1735666" cy="2599173"/>
          </a:xfrm>
          <a:prstGeom prst="rect">
            <a:avLst/>
          </a:prstGeom>
        </p:spPr>
        <p:txBody>
          <a:bodyPr wrap="square">
            <a:spAutoFit/>
          </a:bodyPr>
          <a:lstStyle/>
          <a:p>
            <a:r>
              <a:rPr lang="en-US" sz="1800" b="1" dirty="0">
                <a:solidFill>
                  <a:schemeClr val="accent1">
                    <a:lumMod val="50000"/>
                  </a:schemeClr>
                </a:solidFill>
                <a:latin typeface="Calibri" panose="020F0502020204030204" pitchFamily="34" charset="0"/>
                <a:cs typeface="Calibri" panose="020F0502020204030204" pitchFamily="34" charset="0"/>
              </a:rPr>
              <a:t>Achievement</a:t>
            </a:r>
          </a:p>
          <a:p>
            <a:pPr>
              <a:lnSpc>
                <a:spcPct val="130000"/>
              </a:lnSpc>
            </a:pPr>
            <a:r>
              <a:rPr lang="en-US" b="1" dirty="0">
                <a:latin typeface="Calibri" panose="020F0502020204030204" pitchFamily="34" charset="0"/>
                <a:cs typeface="Calibri" panose="020F0502020204030204" pitchFamily="34" charset="0"/>
              </a:rPr>
              <a:t>in multiple ways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to represent knowledge and skills allowing for attainment of outcomes at</a:t>
            </a:r>
          </a:p>
          <a:p>
            <a:pPr>
              <a:lnSpc>
                <a:spcPct val="130000"/>
              </a:lnSpc>
            </a:pPr>
            <a:r>
              <a:rPr lang="en-US" b="1" dirty="0">
                <a:latin typeface="Calibri" panose="020F0502020204030204" pitchFamily="34" charset="0"/>
                <a:cs typeface="Calibri" panose="020F0502020204030204" pitchFamily="34" charset="0"/>
              </a:rPr>
              <a:t>different points of time</a:t>
            </a:r>
          </a:p>
        </p:txBody>
      </p:sp>
      <p:sp>
        <p:nvSpPr>
          <p:cNvPr id="8" name="Rectangle 7"/>
          <p:cNvSpPr/>
          <p:nvPr/>
        </p:nvSpPr>
        <p:spPr>
          <a:xfrm>
            <a:off x="7478752" y="1839901"/>
            <a:ext cx="1739334" cy="2867323"/>
          </a:xfrm>
          <a:prstGeom prst="rect">
            <a:avLst/>
          </a:prstGeom>
        </p:spPr>
        <p:txBody>
          <a:bodyPr wrap="square">
            <a:spAutoFit/>
          </a:bodyPr>
          <a:lstStyle/>
          <a:p>
            <a:r>
              <a:rPr lang="en-US" sz="1800" b="1" dirty="0">
                <a:solidFill>
                  <a:srgbClr val="660066"/>
                </a:solidFill>
                <a:latin typeface="Calibri" panose="020F0502020204030204" pitchFamily="34" charset="0"/>
                <a:cs typeface="Calibri" panose="020F0502020204030204" pitchFamily="34" charset="0"/>
              </a:rPr>
              <a:t>Responsive</a:t>
            </a:r>
          </a:p>
          <a:p>
            <a:pPr>
              <a:lnSpc>
                <a:spcPct val="130000"/>
              </a:lnSpc>
            </a:pPr>
            <a:r>
              <a:rPr lang="en-US" b="1" dirty="0">
                <a:latin typeface="Calibri" panose="020F0502020204030204" pitchFamily="34" charset="0"/>
                <a:cs typeface="Calibri" panose="020F0502020204030204" pitchFamily="34" charset="0"/>
              </a:rPr>
              <a:t>to positive relationships, rigorous learning experiences and higher order thinking to address the world in a relevant action oriented manner</a:t>
            </a:r>
          </a:p>
        </p:txBody>
      </p:sp>
    </p:spTree>
    <p:extLst>
      <p:ext uri="{BB962C8B-B14F-4D97-AF65-F5344CB8AC3E}">
        <p14:creationId xmlns:p14="http://schemas.microsoft.com/office/powerpoint/2010/main" val="4067320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Key…"/>
          <p:cNvSpPr txBox="1"/>
          <p:nvPr/>
        </p:nvSpPr>
        <p:spPr>
          <a:xfrm>
            <a:off x="344544" y="265385"/>
            <a:ext cx="7948393" cy="4062326"/>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57">
              <a:lnSpc>
                <a:spcPct val="60000"/>
              </a:lnSpc>
              <a:defRPr sz="7000" spc="209">
                <a:solidFill>
                  <a:srgbClr val="A9A9A9"/>
                </a:solidFill>
                <a:latin typeface="Arial"/>
                <a:ea typeface="Arial"/>
                <a:cs typeface="Arial"/>
                <a:sym typeface="Arial"/>
              </a:defRPr>
            </a:pPr>
            <a:r>
              <a:rPr sz="6000" b="1" dirty="0">
                <a:latin typeface="Calibri" panose="020F0502020204030204" pitchFamily="34" charset="0"/>
                <a:cs typeface="Calibri" panose="020F0502020204030204" pitchFamily="34" charset="0"/>
              </a:rPr>
              <a:t>Key</a:t>
            </a:r>
          </a:p>
          <a:p>
            <a:pPr defTabSz="321457">
              <a:lnSpc>
                <a:spcPct val="60000"/>
              </a:lnSpc>
              <a:defRPr sz="7000" spc="209">
                <a:solidFill>
                  <a:srgbClr val="A9A9A9"/>
                </a:solidFill>
                <a:latin typeface="Arial"/>
                <a:ea typeface="Arial"/>
                <a:cs typeface="Arial"/>
                <a:sym typeface="Arial"/>
              </a:defRPr>
            </a:pPr>
            <a:r>
              <a:rPr sz="6000" b="1" dirty="0">
                <a:latin typeface="Calibri" panose="020F0502020204030204" pitchFamily="34" charset="0"/>
                <a:cs typeface="Calibri" panose="020F0502020204030204" pitchFamily="34" charset="0"/>
              </a:rPr>
              <a:t> </a:t>
            </a:r>
          </a:p>
          <a:p>
            <a:pPr defTabSz="321457">
              <a:lnSpc>
                <a:spcPct val="60000"/>
              </a:lnSpc>
              <a:defRPr sz="7000" spc="209">
                <a:solidFill>
                  <a:srgbClr val="A9A9A9"/>
                </a:solidFill>
                <a:latin typeface="Arial"/>
                <a:ea typeface="Arial"/>
                <a:cs typeface="Arial"/>
                <a:sym typeface="Arial"/>
              </a:defRPr>
            </a:pPr>
            <a:r>
              <a:rPr sz="6000" b="1" dirty="0">
                <a:latin typeface="Calibri" panose="020F0502020204030204" pitchFamily="34" charset="0"/>
                <a:cs typeface="Calibri" panose="020F0502020204030204" pitchFamily="34" charset="0"/>
              </a:rPr>
              <a:t>Vocabulary</a:t>
            </a:r>
            <a:endParaRPr lang="en-US" sz="6000" b="1" dirty="0">
              <a:latin typeface="Calibri" panose="020F0502020204030204" pitchFamily="34" charset="0"/>
              <a:cs typeface="Calibri" panose="020F0502020204030204" pitchFamily="34" charset="0"/>
            </a:endParaRPr>
          </a:p>
          <a:p>
            <a:pPr defTabSz="321457">
              <a:lnSpc>
                <a:spcPct val="60000"/>
              </a:lnSpc>
              <a:defRPr sz="7000" spc="209">
                <a:solidFill>
                  <a:srgbClr val="A9A9A9"/>
                </a:solidFill>
                <a:latin typeface="Arial"/>
                <a:ea typeface="Arial"/>
                <a:cs typeface="Arial"/>
                <a:sym typeface="Arial"/>
              </a:defRPr>
            </a:pPr>
            <a:endParaRPr lang="en-US" sz="6000" b="1" dirty="0">
              <a:latin typeface="Calibri" panose="020F0502020204030204" pitchFamily="34" charset="0"/>
              <a:cs typeface="Calibri" panose="020F0502020204030204" pitchFamily="34" charset="0"/>
            </a:endParaRPr>
          </a:p>
          <a:p>
            <a:pPr defTabSz="321457">
              <a:lnSpc>
                <a:spcPct val="60000"/>
              </a:lnSpc>
              <a:defRPr sz="7000" spc="209">
                <a:solidFill>
                  <a:srgbClr val="A9A9A9"/>
                </a:solidFill>
                <a:latin typeface="Arial"/>
                <a:ea typeface="Arial"/>
                <a:cs typeface="Arial"/>
                <a:sym typeface="Arial"/>
              </a:defRPr>
            </a:pPr>
            <a:r>
              <a:rPr lang="en-US" sz="6000" b="1" dirty="0">
                <a:latin typeface="Calibri" panose="020F0502020204030204" pitchFamily="34" charset="0"/>
                <a:cs typeface="Calibri" panose="020F0502020204030204" pitchFamily="34" charset="0"/>
              </a:rPr>
              <a:t>Prediction</a:t>
            </a:r>
            <a:endParaRPr sz="6000" b="1" dirty="0">
              <a:latin typeface="Calibri" panose="020F0502020204030204" pitchFamily="34" charset="0"/>
              <a:cs typeface="Calibri" panose="020F0502020204030204" pitchFamily="34" charset="0"/>
            </a:endParaRPr>
          </a:p>
          <a:p>
            <a:pPr defTabSz="321457">
              <a:lnSpc>
                <a:spcPct val="60000"/>
              </a:lnSpc>
              <a:defRPr sz="1200" b="0">
                <a:solidFill>
                  <a:srgbClr val="000000"/>
                </a:solidFill>
                <a:latin typeface="Helvetica"/>
                <a:ea typeface="Helvetica"/>
                <a:cs typeface="Helvetica"/>
                <a:sym typeface="Helvetica"/>
              </a:defRPr>
            </a:pPr>
            <a:endParaRPr sz="4800" dirty="0">
              <a:latin typeface="Calibri" panose="020F0502020204030204" pitchFamily="34" charset="0"/>
              <a:cs typeface="Calibri" panose="020F0502020204030204" pitchFamily="34" charset="0"/>
            </a:endParaRPr>
          </a:p>
          <a:p>
            <a:pPr defTabSz="321457">
              <a:lnSpc>
                <a:spcPct val="60000"/>
              </a:lnSpc>
              <a:spcBef>
                <a:spcPts val="2180"/>
              </a:spcBef>
              <a:defRPr sz="4800">
                <a:solidFill>
                  <a:srgbClr val="000000"/>
                </a:solidFill>
                <a:latin typeface="Arial"/>
                <a:ea typeface="Arial"/>
                <a:cs typeface="Arial"/>
                <a:sym typeface="Arial"/>
              </a:defRPr>
            </a:pPr>
            <a:endParaRPr sz="4800" dirty="0">
              <a:latin typeface="Calibri" panose="020F0502020204030204" pitchFamily="34" charset="0"/>
              <a:cs typeface="Calibri" panose="020F0502020204030204" pitchFamily="34" charset="0"/>
            </a:endParaRPr>
          </a:p>
        </p:txBody>
      </p:sp>
      <p:sp>
        <p:nvSpPr>
          <p:cNvPr id="209" name="Sojourner…"/>
          <p:cNvSpPr txBox="1"/>
          <p:nvPr/>
        </p:nvSpPr>
        <p:spPr>
          <a:xfrm>
            <a:off x="4825260" y="189072"/>
            <a:ext cx="1409036" cy="5359476"/>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defTabSz="321457">
              <a:lnSpc>
                <a:spcPct val="60000"/>
              </a:lnSpc>
              <a:spcBef>
                <a:spcPts val="2180"/>
              </a:spcBef>
              <a:defRPr sz="4800">
                <a:solidFill>
                  <a:srgbClr val="000000"/>
                </a:solidFill>
                <a:latin typeface="Arial"/>
                <a:ea typeface="Arial"/>
                <a:cs typeface="Arial"/>
                <a:sym typeface="Arial"/>
              </a:defRPr>
            </a:pPr>
            <a:r>
              <a:rPr lang="en-US" sz="3600" b="1" dirty="0">
                <a:latin typeface="Calibri" panose="020F0502020204030204" pitchFamily="34" charset="0"/>
                <a:cs typeface="Calibri" panose="020F0502020204030204" pitchFamily="34" charset="0"/>
              </a:rPr>
              <a:t>hate</a:t>
            </a:r>
          </a:p>
          <a:p>
            <a:pPr defTabSz="321457">
              <a:lnSpc>
                <a:spcPct val="60000"/>
              </a:lnSpc>
              <a:spcBef>
                <a:spcPts val="2180"/>
              </a:spcBef>
              <a:defRPr sz="4800">
                <a:solidFill>
                  <a:srgbClr val="000000"/>
                </a:solidFill>
                <a:latin typeface="Arial"/>
                <a:ea typeface="Arial"/>
                <a:cs typeface="Arial"/>
                <a:sym typeface="Arial"/>
              </a:defRPr>
            </a:pPr>
            <a:r>
              <a:rPr lang="en-US" sz="3600" b="1" dirty="0">
                <a:latin typeface="Calibri" panose="020F0502020204030204" pitchFamily="34" charset="0"/>
                <a:cs typeface="Calibri" panose="020F0502020204030204" pitchFamily="34" charset="0"/>
              </a:rPr>
              <a:t>bowls</a:t>
            </a:r>
          </a:p>
          <a:p>
            <a:pPr defTabSz="321457">
              <a:lnSpc>
                <a:spcPct val="60000"/>
              </a:lnSpc>
              <a:spcBef>
                <a:spcPts val="2180"/>
              </a:spcBef>
              <a:defRPr sz="4800">
                <a:solidFill>
                  <a:srgbClr val="000000"/>
                </a:solidFill>
                <a:latin typeface="Arial"/>
                <a:ea typeface="Arial"/>
                <a:cs typeface="Arial"/>
                <a:sym typeface="Arial"/>
              </a:defRPr>
            </a:pPr>
            <a:r>
              <a:rPr lang="en-US" sz="3600" b="1" dirty="0">
                <a:latin typeface="Calibri" panose="020F0502020204030204" pitchFamily="34" charset="0"/>
                <a:cs typeface="Calibri" panose="020F0502020204030204" pitchFamily="34" charset="0"/>
              </a:rPr>
              <a:t>loafers</a:t>
            </a:r>
          </a:p>
          <a:p>
            <a:pPr defTabSz="321457">
              <a:lnSpc>
                <a:spcPct val="60000"/>
              </a:lnSpc>
              <a:spcBef>
                <a:spcPts val="2180"/>
              </a:spcBef>
              <a:defRPr sz="4800">
                <a:solidFill>
                  <a:srgbClr val="000000"/>
                </a:solidFill>
                <a:latin typeface="Arial"/>
                <a:ea typeface="Arial"/>
                <a:cs typeface="Arial"/>
                <a:sym typeface="Arial"/>
              </a:defRPr>
            </a:pPr>
            <a:r>
              <a:rPr lang="en-US" sz="3600" b="1" dirty="0">
                <a:latin typeface="Calibri" panose="020F0502020204030204" pitchFamily="34" charset="0"/>
                <a:cs typeface="Calibri" panose="020F0502020204030204" pitchFamily="34" charset="0"/>
              </a:rPr>
              <a:t>table</a:t>
            </a:r>
          </a:p>
          <a:p>
            <a:pPr defTabSz="321457">
              <a:lnSpc>
                <a:spcPct val="60000"/>
              </a:lnSpc>
              <a:spcBef>
                <a:spcPts val="2180"/>
              </a:spcBef>
              <a:defRPr sz="4800">
                <a:solidFill>
                  <a:srgbClr val="000000"/>
                </a:solidFill>
                <a:latin typeface="Arial"/>
                <a:ea typeface="Arial"/>
                <a:cs typeface="Arial"/>
                <a:sym typeface="Arial"/>
              </a:defRPr>
            </a:pPr>
            <a:r>
              <a:rPr lang="en-US" sz="3600" b="1" dirty="0">
                <a:latin typeface="Calibri" panose="020F0502020204030204" pitchFamily="34" charset="0"/>
                <a:cs typeface="Calibri" panose="020F0502020204030204" pitchFamily="34" charset="0"/>
              </a:rPr>
              <a:t>relief</a:t>
            </a:r>
          </a:p>
          <a:p>
            <a:pPr defTabSz="321457">
              <a:lnSpc>
                <a:spcPct val="60000"/>
              </a:lnSpc>
              <a:spcBef>
                <a:spcPts val="2180"/>
              </a:spcBef>
              <a:defRPr sz="4800">
                <a:solidFill>
                  <a:srgbClr val="000000"/>
                </a:solidFill>
                <a:latin typeface="Arial"/>
                <a:ea typeface="Arial"/>
                <a:cs typeface="Arial"/>
                <a:sym typeface="Arial"/>
              </a:defRPr>
            </a:pPr>
            <a:r>
              <a:rPr lang="en-US" sz="3600" b="1" dirty="0">
                <a:latin typeface="Calibri" panose="020F0502020204030204" pitchFamily="34" charset="0"/>
                <a:cs typeface="Calibri" panose="020F0502020204030204" pitchFamily="34" charset="0"/>
              </a:rPr>
              <a:t>awful</a:t>
            </a:r>
          </a:p>
          <a:p>
            <a:pPr defTabSz="321457">
              <a:lnSpc>
                <a:spcPct val="60000"/>
              </a:lnSpc>
              <a:spcBef>
                <a:spcPts val="2180"/>
              </a:spcBef>
              <a:defRPr sz="4800">
                <a:solidFill>
                  <a:srgbClr val="000000"/>
                </a:solidFill>
                <a:latin typeface="Arial"/>
                <a:ea typeface="Arial"/>
                <a:cs typeface="Arial"/>
                <a:sym typeface="Arial"/>
              </a:defRPr>
            </a:pPr>
            <a:r>
              <a:rPr lang="en-US" sz="3600" b="1" dirty="0">
                <a:latin typeface="Calibri" panose="020F0502020204030204" pitchFamily="34" charset="0"/>
                <a:cs typeface="Calibri" panose="020F0502020204030204" pitchFamily="34" charset="0"/>
              </a:rPr>
              <a:t>friends</a:t>
            </a:r>
          </a:p>
          <a:p>
            <a:pPr defTabSz="321457">
              <a:lnSpc>
                <a:spcPct val="60000"/>
              </a:lnSpc>
              <a:spcBef>
                <a:spcPts val="2180"/>
              </a:spcBef>
              <a:defRPr sz="4800">
                <a:solidFill>
                  <a:srgbClr val="000000"/>
                </a:solidFill>
                <a:latin typeface="Arial"/>
                <a:ea typeface="Arial"/>
                <a:cs typeface="Arial"/>
                <a:sym typeface="Arial"/>
              </a:defRPr>
            </a:pPr>
            <a:r>
              <a:rPr lang="en-US" sz="3600" b="1" dirty="0">
                <a:latin typeface="Calibri" panose="020F0502020204030204" pitchFamily="34" charset="0"/>
                <a:cs typeface="Calibri" panose="020F0502020204030204" pitchFamily="34" charset="0"/>
              </a:rPr>
              <a:t>pots</a:t>
            </a:r>
          </a:p>
          <a:p>
            <a:pPr defTabSz="321457">
              <a:lnSpc>
                <a:spcPct val="60000"/>
              </a:lnSpc>
              <a:spcBef>
                <a:spcPts val="2180"/>
              </a:spcBef>
              <a:defRPr sz="4800">
                <a:solidFill>
                  <a:srgbClr val="000000"/>
                </a:solidFill>
                <a:latin typeface="Arial"/>
                <a:ea typeface="Arial"/>
                <a:cs typeface="Arial"/>
                <a:sym typeface="Arial"/>
              </a:defRPr>
            </a:pPr>
            <a:endParaRPr sz="36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40</a:t>
            </a:fld>
            <a:endParaRPr lang="uk-UA" dirty="0"/>
          </a:p>
        </p:txBody>
      </p:sp>
    </p:spTree>
    <p:extLst>
      <p:ext uri="{BB962C8B-B14F-4D97-AF65-F5344CB8AC3E}">
        <p14:creationId xmlns:p14="http://schemas.microsoft.com/office/powerpoint/2010/main" val="83257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079001"/>
            <a:ext cx="6858000" cy="3906711"/>
          </a:xfrm>
          <a:prstGeom prst="rect">
            <a:avLst/>
          </a:prstGeom>
        </p:spPr>
        <p:txBody>
          <a:bodyPr wrap="square">
            <a:spAutoFit/>
          </a:bodyPr>
          <a:lstStyle/>
          <a:p>
            <a:pPr algn="ctr">
              <a:lnSpc>
                <a:spcPct val="150000"/>
              </a:lnSpc>
            </a:pPr>
            <a:endParaRPr lang="en-US" sz="2400" b="1" dirty="0">
              <a:latin typeface="Calibri" panose="020F0502020204030204" pitchFamily="34" charset="0"/>
              <a:cs typeface="Calibri" panose="020F0502020204030204" pitchFamily="34" charset="0"/>
            </a:endParaRPr>
          </a:p>
          <a:p>
            <a:pPr algn="ctr">
              <a:lnSpc>
                <a:spcPct val="150000"/>
              </a:lnSpc>
            </a:pPr>
            <a:r>
              <a:rPr lang="en-US" sz="2400" b="1" dirty="0">
                <a:latin typeface="Calibri" panose="020F0502020204030204" pitchFamily="34" charset="0"/>
                <a:cs typeface="Calibri" panose="020F0502020204030204" pitchFamily="34" charset="0"/>
              </a:rPr>
              <a:t>George and Martha</a:t>
            </a:r>
          </a:p>
          <a:p>
            <a:pPr algn="ctr">
              <a:lnSpc>
                <a:spcPct val="150000"/>
              </a:lnSpc>
            </a:pPr>
            <a:r>
              <a:rPr lang="en-US" sz="2400" b="1" dirty="0">
                <a:latin typeface="Calibri" panose="020F0502020204030204" pitchFamily="34" charset="0"/>
                <a:cs typeface="Calibri" panose="020F0502020204030204" pitchFamily="34" charset="0"/>
              </a:rPr>
              <a:t>Story Number One: Split Pea Soup</a:t>
            </a:r>
          </a:p>
          <a:p>
            <a:pPr algn="ctr">
              <a:lnSpc>
                <a:spcPct val="150000"/>
              </a:lnSpc>
            </a:pPr>
            <a:endParaRPr lang="en-US" sz="2400" b="1" dirty="0">
              <a:latin typeface="Calibri" panose="020F0502020204030204" pitchFamily="34" charset="0"/>
              <a:cs typeface="Calibri" panose="020F0502020204030204" pitchFamily="34" charset="0"/>
            </a:endParaRPr>
          </a:p>
          <a:p>
            <a:pPr algn="ctr">
              <a:lnSpc>
                <a:spcPct val="150000"/>
              </a:lnSpc>
            </a:pPr>
            <a:endParaRPr lang="en-US" sz="2400" b="1" dirty="0">
              <a:latin typeface="Calibri" panose="020F0502020204030204" pitchFamily="34" charset="0"/>
              <a:cs typeface="Calibri" panose="020F0502020204030204" pitchFamily="34" charset="0"/>
            </a:endParaRPr>
          </a:p>
          <a:p>
            <a:pPr algn="ctr">
              <a:lnSpc>
                <a:spcPct val="150000"/>
              </a:lnSpc>
            </a:pPr>
            <a:endParaRPr lang="en-US" sz="2400" b="1" dirty="0">
              <a:latin typeface="Calibri" panose="020F0502020204030204" pitchFamily="34" charset="0"/>
              <a:cs typeface="Calibri" panose="020F0502020204030204" pitchFamily="34" charset="0"/>
            </a:endParaRPr>
          </a:p>
          <a:p>
            <a:pPr algn="ctr">
              <a:lnSpc>
                <a:spcPct val="150000"/>
              </a:lnSpc>
            </a:pPr>
            <a:r>
              <a:rPr lang="en-US" sz="2400" b="1" dirty="0">
                <a:latin typeface="Calibri" panose="020F0502020204030204" pitchFamily="34" charset="0"/>
                <a:cs typeface="Calibri" panose="020F0502020204030204" pitchFamily="34" charset="0"/>
              </a:rPr>
              <a:t>by James Marshall</a:t>
            </a:r>
          </a:p>
        </p:txBody>
      </p:sp>
      <p:pic>
        <p:nvPicPr>
          <p:cNvPr id="3" name="Picture 2" descr="517PYcqNQ7L._SX336_BO1,204,203,200_.jpg"/>
          <p:cNvPicPr>
            <a:picLocks noChangeAspect="1"/>
          </p:cNvPicPr>
          <p:nvPr/>
        </p:nvPicPr>
        <p:blipFill>
          <a:blip r:embed="rId2">
            <a:alphaModFix amt="21000"/>
            <a:extLst>
              <a:ext uri="{28A0092B-C50C-407E-A947-70E740481C1C}">
                <a14:useLocalDpi xmlns:a14="http://schemas.microsoft.com/office/drawing/2010/main" val="0"/>
              </a:ext>
            </a:extLst>
          </a:blip>
          <a:stretch>
            <a:fillRect/>
          </a:stretch>
        </p:blipFill>
        <p:spPr>
          <a:xfrm>
            <a:off x="2884232" y="-78874"/>
            <a:ext cx="3482465" cy="5141273"/>
          </a:xfrm>
          <a:prstGeom prst="rect">
            <a:avLst/>
          </a:prstGeom>
        </p:spPr>
      </p:pic>
    </p:spTree>
    <p:extLst>
      <p:ext uri="{BB962C8B-B14F-4D97-AF65-F5344CB8AC3E}">
        <p14:creationId xmlns:p14="http://schemas.microsoft.com/office/powerpoint/2010/main" val="3931519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181" y="444244"/>
            <a:ext cx="8633637" cy="4255011"/>
          </a:xfrm>
          <a:prstGeom prst="rect">
            <a:avLst/>
          </a:prstGeom>
          <a:noFill/>
        </p:spPr>
        <p:txBody>
          <a:bodyPr wrap="square" rtlCol="0">
            <a:spAutoFit/>
          </a:bodyPr>
          <a:lstStyle/>
          <a:p>
            <a:r>
              <a:rPr lang="en-US" sz="2000" b="1" dirty="0">
                <a:latin typeface="Garamond"/>
                <a:cs typeface="Garamond"/>
              </a:rPr>
              <a:t>Martha was very fond of making split pea soup. Sometimes she made it all day long.  Pots and pots of split pea soup.  </a:t>
            </a:r>
          </a:p>
          <a:p>
            <a:endParaRPr lang="en-US" sz="2000" b="1" dirty="0">
              <a:latin typeface="Garamond"/>
              <a:cs typeface="Garamond"/>
            </a:endParaRPr>
          </a:p>
          <a:p>
            <a:r>
              <a:rPr lang="en-US" sz="2000" b="1" dirty="0">
                <a:latin typeface="Garamond"/>
                <a:cs typeface="Garamond"/>
              </a:rPr>
              <a:t>If there was one thing George was not fond of, it was split pea soup.  </a:t>
            </a:r>
          </a:p>
          <a:p>
            <a:r>
              <a:rPr lang="en-US" sz="2000" b="1" dirty="0">
                <a:latin typeface="Garamond"/>
                <a:cs typeface="Garamond"/>
              </a:rPr>
              <a:t>As a matter of fact, George hated split pea soup more than anything else in the world.  But it was so hard to tell Martha. </a:t>
            </a:r>
          </a:p>
          <a:p>
            <a:endParaRPr lang="en-US" sz="2000" b="1" dirty="0">
              <a:latin typeface="Garamond"/>
              <a:cs typeface="Garamond"/>
            </a:endParaRPr>
          </a:p>
          <a:p>
            <a:r>
              <a:rPr lang="en-US" sz="2000" b="1" dirty="0">
                <a:latin typeface="Garamond"/>
                <a:cs typeface="Garamond"/>
              </a:rPr>
              <a:t>One day after George had eaten ten bowls of Martha’s soup, he said to himself, </a:t>
            </a:r>
          </a:p>
          <a:p>
            <a:r>
              <a:rPr lang="en-US" sz="2000" b="1" dirty="0">
                <a:latin typeface="Garamond"/>
                <a:cs typeface="Garamond"/>
              </a:rPr>
              <a:t>“I just can’t stand another bowl, not even another spoonful.”</a:t>
            </a:r>
          </a:p>
          <a:p>
            <a:endParaRPr lang="en-US" sz="2000" b="1" dirty="0">
              <a:latin typeface="Garamond"/>
              <a:cs typeface="Garamond"/>
            </a:endParaRPr>
          </a:p>
          <a:p>
            <a:r>
              <a:rPr lang="en-US" sz="2000" b="1" dirty="0">
                <a:latin typeface="Garamond"/>
                <a:cs typeface="Garamond"/>
              </a:rPr>
              <a:t>So while Martha was out in the kitchen, George carefully poured the rest of his soup into his loafers under the table. “Now she will think I have eaten it.”</a:t>
            </a:r>
          </a:p>
          <a:p>
            <a:endParaRPr lang="en-US" sz="1050" b="1" dirty="0">
              <a:latin typeface="Garamond"/>
              <a:cs typeface="Garamond"/>
            </a:endParaRPr>
          </a:p>
        </p:txBody>
      </p:sp>
    </p:spTree>
    <p:extLst>
      <p:ext uri="{BB962C8B-B14F-4D97-AF65-F5344CB8AC3E}">
        <p14:creationId xmlns:p14="http://schemas.microsoft.com/office/powerpoint/2010/main" val="1251866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5554" y="1213189"/>
            <a:ext cx="5761148" cy="3425012"/>
          </a:xfrm>
          <a:prstGeom prst="rect">
            <a:avLst/>
          </a:prstGeom>
        </p:spPr>
      </p:pic>
      <p:sp>
        <p:nvSpPr>
          <p:cNvPr id="3" name="Rectangle 2"/>
          <p:cNvSpPr/>
          <p:nvPr/>
        </p:nvSpPr>
        <p:spPr>
          <a:xfrm>
            <a:off x="2042201" y="587008"/>
            <a:ext cx="724878" cy="369332"/>
          </a:xfrm>
          <a:prstGeom prst="rect">
            <a:avLst/>
          </a:prstGeom>
        </p:spPr>
        <p:txBody>
          <a:bodyPr wrap="none">
            <a:spAutoFit/>
          </a:bodyPr>
          <a:lstStyle/>
          <a:p>
            <a:r>
              <a:rPr lang="en-US" sz="1800" b="1" dirty="0">
                <a:latin typeface="Calibri" panose="020F0502020204030204" pitchFamily="34" charset="0"/>
                <a:cs typeface="Calibri" panose="020F0502020204030204" pitchFamily="34" charset="0"/>
              </a:rPr>
              <a:t>cause</a:t>
            </a:r>
          </a:p>
        </p:txBody>
      </p:sp>
      <p:sp>
        <p:nvSpPr>
          <p:cNvPr id="4" name="Rectangle 3"/>
          <p:cNvSpPr/>
          <p:nvPr/>
        </p:nvSpPr>
        <p:spPr>
          <a:xfrm>
            <a:off x="6223202" y="587008"/>
            <a:ext cx="1164101" cy="646331"/>
          </a:xfrm>
          <a:prstGeom prst="rect">
            <a:avLst/>
          </a:prstGeom>
        </p:spPr>
        <p:txBody>
          <a:bodyPr wrap="none">
            <a:spAutoFit/>
          </a:bodyPr>
          <a:lstStyle/>
          <a:p>
            <a:pPr algn="ctr"/>
            <a:r>
              <a:rPr lang="en-US" sz="1800" b="1" dirty="0">
                <a:latin typeface="Calibri" panose="020F0502020204030204" pitchFamily="34" charset="0"/>
                <a:cs typeface="Calibri" panose="020F0502020204030204" pitchFamily="34" charset="0"/>
              </a:rPr>
              <a:t>effect</a:t>
            </a:r>
          </a:p>
          <a:p>
            <a:pPr algn="ctr"/>
            <a:r>
              <a:rPr lang="en-US" sz="1800" b="1" dirty="0">
                <a:latin typeface="Calibri" panose="020F0502020204030204" pitchFamily="34" charset="0"/>
                <a:cs typeface="Calibri" panose="020F0502020204030204" pitchFamily="34" charset="0"/>
              </a:rPr>
              <a:t>prediction</a:t>
            </a:r>
          </a:p>
        </p:txBody>
      </p:sp>
      <p:sp>
        <p:nvSpPr>
          <p:cNvPr id="5" name="Rectangle 4"/>
          <p:cNvSpPr/>
          <p:nvPr/>
        </p:nvSpPr>
        <p:spPr>
          <a:xfrm>
            <a:off x="4124974" y="2310321"/>
            <a:ext cx="958917" cy="1323439"/>
          </a:xfrm>
          <a:prstGeom prst="rect">
            <a:avLst/>
          </a:prstGeom>
        </p:spPr>
        <p:txBody>
          <a:bodyPr wrap="none">
            <a:spAutoFit/>
          </a:bodyPr>
          <a:lstStyle/>
          <a:p>
            <a:pPr algn="ctr"/>
            <a:r>
              <a:rPr lang="en-US" sz="1600" b="1" dirty="0">
                <a:latin typeface="Calibri" panose="020F0502020204030204" pitchFamily="34" charset="0"/>
                <a:cs typeface="Calibri" panose="020F0502020204030204" pitchFamily="34" charset="0"/>
              </a:rPr>
              <a:t>George </a:t>
            </a:r>
          </a:p>
          <a:p>
            <a:pPr algn="ctr"/>
            <a:r>
              <a:rPr lang="en-US" sz="1600" b="1" dirty="0">
                <a:latin typeface="Calibri" panose="020F0502020204030204" pitchFamily="34" charset="0"/>
                <a:cs typeface="Calibri" panose="020F0502020204030204" pitchFamily="34" charset="0"/>
              </a:rPr>
              <a:t>puts the </a:t>
            </a:r>
          </a:p>
          <a:p>
            <a:pPr algn="ctr"/>
            <a:r>
              <a:rPr lang="en-US" sz="1600" b="1" dirty="0">
                <a:latin typeface="Calibri" panose="020F0502020204030204" pitchFamily="34" charset="0"/>
                <a:cs typeface="Calibri" panose="020F0502020204030204" pitchFamily="34" charset="0"/>
              </a:rPr>
              <a:t>pea soup</a:t>
            </a:r>
          </a:p>
          <a:p>
            <a:pPr algn="ctr"/>
            <a:r>
              <a:rPr lang="en-US" sz="1600" b="1" dirty="0">
                <a:latin typeface="Calibri" panose="020F0502020204030204" pitchFamily="34" charset="0"/>
                <a:cs typeface="Calibri" panose="020F0502020204030204" pitchFamily="34" charset="0"/>
              </a:rPr>
              <a:t>in his </a:t>
            </a:r>
          </a:p>
          <a:p>
            <a:pPr algn="ctr"/>
            <a:r>
              <a:rPr lang="en-US" sz="1600" b="1" dirty="0">
                <a:latin typeface="Calibri" panose="020F0502020204030204" pitchFamily="34" charset="0"/>
                <a:cs typeface="Calibri" panose="020F0502020204030204" pitchFamily="34" charset="0"/>
              </a:rPr>
              <a:t>shoe</a:t>
            </a:r>
          </a:p>
        </p:txBody>
      </p:sp>
      <p:sp>
        <p:nvSpPr>
          <p:cNvPr id="7" name="Rectangle 6">
            <a:extLst>
              <a:ext uri="{FF2B5EF4-FFF2-40B4-BE49-F238E27FC236}">
                <a16:creationId xmlns:a16="http://schemas.microsoft.com/office/drawing/2014/main" id="{6FB8BDE2-1CED-494B-92B6-42747FE441D4}"/>
              </a:ext>
            </a:extLst>
          </p:cNvPr>
          <p:cNvSpPr/>
          <p:nvPr/>
        </p:nvSpPr>
        <p:spPr>
          <a:xfrm>
            <a:off x="4221875" y="597640"/>
            <a:ext cx="740908" cy="338554"/>
          </a:xfrm>
          <a:prstGeom prst="rect">
            <a:avLst/>
          </a:prstGeom>
        </p:spPr>
        <p:txBody>
          <a:bodyPr wrap="none">
            <a:spAutoFit/>
          </a:bodyPr>
          <a:lstStyle/>
          <a:p>
            <a:r>
              <a:rPr lang="en-US" sz="1600" b="1" dirty="0">
                <a:latin typeface="Calibri" panose="020F0502020204030204" pitchFamily="34" charset="0"/>
                <a:cs typeface="Calibri" panose="020F0502020204030204" pitchFamily="34" charset="0"/>
              </a:rPr>
              <a:t>EVENT</a:t>
            </a:r>
          </a:p>
        </p:txBody>
      </p:sp>
    </p:spTree>
    <p:extLst>
      <p:ext uri="{BB962C8B-B14F-4D97-AF65-F5344CB8AC3E}">
        <p14:creationId xmlns:p14="http://schemas.microsoft.com/office/powerpoint/2010/main" val="4285756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4158" y="544036"/>
            <a:ext cx="8187070" cy="4093428"/>
          </a:xfrm>
          <a:prstGeom prst="rect">
            <a:avLst/>
          </a:prstGeom>
          <a:noFill/>
        </p:spPr>
        <p:txBody>
          <a:bodyPr wrap="square" rtlCol="0">
            <a:spAutoFit/>
          </a:bodyPr>
          <a:lstStyle/>
          <a:p>
            <a:r>
              <a:rPr lang="en-US" sz="2000" b="1" dirty="0">
                <a:latin typeface="Garamond"/>
                <a:cs typeface="Garamond"/>
              </a:rPr>
              <a:t>But Martha was watching from the kitchen.</a:t>
            </a:r>
          </a:p>
          <a:p>
            <a:endParaRPr lang="en-US" sz="2000" b="1" dirty="0">
              <a:latin typeface="Garamond"/>
              <a:cs typeface="Garamond"/>
            </a:endParaRPr>
          </a:p>
          <a:p>
            <a:r>
              <a:rPr lang="en-US" sz="2000" b="1" dirty="0">
                <a:latin typeface="Garamond"/>
                <a:cs typeface="Garamond"/>
              </a:rPr>
              <a:t>“How do you expect to walk home with your loafers full of split pea soup?” she asked George.</a:t>
            </a:r>
          </a:p>
          <a:p>
            <a:br>
              <a:rPr lang="en-US" sz="2000" b="1" dirty="0">
                <a:latin typeface="Garamond"/>
                <a:cs typeface="Garamond"/>
              </a:rPr>
            </a:br>
            <a:r>
              <a:rPr lang="en-US" sz="2000" b="1" dirty="0">
                <a:latin typeface="Garamond"/>
                <a:cs typeface="Garamond"/>
              </a:rPr>
              <a:t>“Oh dear,” said George. “You saw me.”</a:t>
            </a:r>
            <a:br>
              <a:rPr lang="en-US" sz="2000" b="1" dirty="0">
                <a:latin typeface="Garamond"/>
                <a:cs typeface="Garamond"/>
              </a:rPr>
            </a:br>
            <a:r>
              <a:rPr lang="en-US" sz="2000" b="1" dirty="0">
                <a:latin typeface="Garamond"/>
                <a:cs typeface="Garamond"/>
              </a:rPr>
              <a:t>“And why didn’t you tell me that you hate my split pea soup?”</a:t>
            </a:r>
            <a:br>
              <a:rPr lang="en-US" sz="2000" b="1" dirty="0">
                <a:latin typeface="Garamond"/>
                <a:cs typeface="Garamond"/>
              </a:rPr>
            </a:br>
            <a:r>
              <a:rPr lang="en-US" sz="2000" b="1" dirty="0">
                <a:latin typeface="Garamond"/>
                <a:cs typeface="Garamond"/>
              </a:rPr>
              <a:t>“I didn’t want to hurt your feelings,” said George.</a:t>
            </a:r>
            <a:br>
              <a:rPr lang="en-US" sz="2000" b="1" dirty="0">
                <a:latin typeface="Garamond"/>
                <a:cs typeface="Garamond"/>
              </a:rPr>
            </a:br>
            <a:r>
              <a:rPr lang="en-US" sz="2000" b="1" dirty="0">
                <a:latin typeface="Garamond"/>
                <a:cs typeface="Garamond"/>
              </a:rPr>
              <a:t>“That’s silly,” said Martha. “Friends should always tell each other the truth. As a matter of fact, I don’t like split pea soup very much myself. I only like to make it. From now on, you’ll never have to eat that awful soup again.”</a:t>
            </a:r>
            <a:br>
              <a:rPr lang="en-US" sz="2000" b="1" dirty="0">
                <a:latin typeface="Garamond"/>
                <a:cs typeface="Garamond"/>
              </a:rPr>
            </a:br>
            <a:r>
              <a:rPr lang="en-US" sz="2000" b="1" dirty="0">
                <a:latin typeface="Garamond"/>
                <a:cs typeface="Garamond"/>
              </a:rPr>
              <a:t>“What a relief!” George sighed.</a:t>
            </a:r>
          </a:p>
        </p:txBody>
      </p:sp>
    </p:spTree>
    <p:extLst>
      <p:ext uri="{BB962C8B-B14F-4D97-AF65-F5344CB8AC3E}">
        <p14:creationId xmlns:p14="http://schemas.microsoft.com/office/powerpoint/2010/main" val="3329153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5554" y="1213189"/>
            <a:ext cx="5761148" cy="3425012"/>
          </a:xfrm>
          <a:prstGeom prst="rect">
            <a:avLst/>
          </a:prstGeom>
        </p:spPr>
      </p:pic>
      <p:sp>
        <p:nvSpPr>
          <p:cNvPr id="3" name="Rectangle 2"/>
          <p:cNvSpPr/>
          <p:nvPr/>
        </p:nvSpPr>
        <p:spPr>
          <a:xfrm>
            <a:off x="2042201" y="587008"/>
            <a:ext cx="500458" cy="253916"/>
          </a:xfrm>
          <a:prstGeom prst="rect">
            <a:avLst/>
          </a:prstGeom>
        </p:spPr>
        <p:txBody>
          <a:bodyPr wrap="none">
            <a:spAutoFit/>
          </a:bodyPr>
          <a:lstStyle/>
          <a:p>
            <a:r>
              <a:rPr lang="en-US" sz="1050" dirty="0">
                <a:latin typeface="Calibri" panose="020F0502020204030204" pitchFamily="34" charset="0"/>
                <a:cs typeface="Calibri" panose="020F0502020204030204" pitchFamily="34" charset="0"/>
              </a:rPr>
              <a:t>cause</a:t>
            </a:r>
          </a:p>
        </p:txBody>
      </p:sp>
      <p:sp>
        <p:nvSpPr>
          <p:cNvPr id="4" name="Rectangle 3"/>
          <p:cNvSpPr/>
          <p:nvPr/>
        </p:nvSpPr>
        <p:spPr>
          <a:xfrm>
            <a:off x="6481126" y="587008"/>
            <a:ext cx="508473" cy="253916"/>
          </a:xfrm>
          <a:prstGeom prst="rect">
            <a:avLst/>
          </a:prstGeom>
        </p:spPr>
        <p:txBody>
          <a:bodyPr wrap="none">
            <a:spAutoFit/>
          </a:bodyPr>
          <a:lstStyle/>
          <a:p>
            <a:r>
              <a:rPr lang="en-US" sz="1050" dirty="0">
                <a:latin typeface="Calibri" panose="020F0502020204030204" pitchFamily="34" charset="0"/>
                <a:cs typeface="Calibri" panose="020F0502020204030204" pitchFamily="34" charset="0"/>
              </a:rPr>
              <a:t>effect</a:t>
            </a:r>
          </a:p>
        </p:txBody>
      </p:sp>
      <p:sp>
        <p:nvSpPr>
          <p:cNvPr id="5" name="Rectangle 4"/>
          <p:cNvSpPr/>
          <p:nvPr/>
        </p:nvSpPr>
        <p:spPr>
          <a:xfrm>
            <a:off x="4035176" y="2187031"/>
            <a:ext cx="1121904" cy="1477328"/>
          </a:xfrm>
          <a:prstGeom prst="rect">
            <a:avLst/>
          </a:prstGeom>
        </p:spPr>
        <p:txBody>
          <a:bodyPr wrap="square">
            <a:spAutoFit/>
          </a:bodyPr>
          <a:lstStyle/>
          <a:p>
            <a:pPr algn="ctr"/>
            <a:r>
              <a:rPr lang="en-US" sz="1800" b="1" dirty="0">
                <a:latin typeface="Calibri" panose="020F0502020204030204" pitchFamily="34" charset="0"/>
                <a:cs typeface="Calibri" panose="020F0502020204030204" pitchFamily="34" charset="0"/>
              </a:rPr>
              <a:t>George </a:t>
            </a:r>
          </a:p>
          <a:p>
            <a:pPr algn="ctr"/>
            <a:r>
              <a:rPr lang="en-US" sz="1800" b="1" dirty="0">
                <a:latin typeface="Calibri" panose="020F0502020204030204" pitchFamily="34" charset="0"/>
                <a:cs typeface="Calibri" panose="020F0502020204030204" pitchFamily="34" charset="0"/>
              </a:rPr>
              <a:t>puts the </a:t>
            </a:r>
          </a:p>
          <a:p>
            <a:pPr algn="ctr"/>
            <a:r>
              <a:rPr lang="en-US" sz="1800" b="1" dirty="0">
                <a:latin typeface="Calibri" panose="020F0502020204030204" pitchFamily="34" charset="0"/>
                <a:cs typeface="Calibri" panose="020F0502020204030204" pitchFamily="34" charset="0"/>
              </a:rPr>
              <a:t>pea soup</a:t>
            </a:r>
          </a:p>
          <a:p>
            <a:pPr algn="ctr"/>
            <a:r>
              <a:rPr lang="en-US" sz="1800" b="1" dirty="0">
                <a:latin typeface="Calibri" panose="020F0502020204030204" pitchFamily="34" charset="0"/>
                <a:cs typeface="Calibri" panose="020F0502020204030204" pitchFamily="34" charset="0"/>
              </a:rPr>
              <a:t>in his </a:t>
            </a:r>
          </a:p>
          <a:p>
            <a:pPr algn="ctr"/>
            <a:r>
              <a:rPr lang="en-US" sz="1800" b="1" dirty="0">
                <a:latin typeface="Calibri" panose="020F0502020204030204" pitchFamily="34" charset="0"/>
                <a:cs typeface="Calibri" panose="020F0502020204030204" pitchFamily="34" charset="0"/>
              </a:rPr>
              <a:t>shoe</a:t>
            </a:r>
          </a:p>
        </p:txBody>
      </p:sp>
    </p:spTree>
    <p:extLst>
      <p:ext uri="{BB962C8B-B14F-4D97-AF65-F5344CB8AC3E}">
        <p14:creationId xmlns:p14="http://schemas.microsoft.com/office/powerpoint/2010/main" val="3704363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181" y="444244"/>
            <a:ext cx="8633637" cy="4255011"/>
          </a:xfrm>
          <a:prstGeom prst="rect">
            <a:avLst/>
          </a:prstGeom>
          <a:noFill/>
        </p:spPr>
        <p:txBody>
          <a:bodyPr wrap="square" rtlCol="0">
            <a:spAutoFit/>
          </a:bodyPr>
          <a:lstStyle/>
          <a:p>
            <a:r>
              <a:rPr lang="en-US" sz="2000" b="1" dirty="0">
                <a:latin typeface="Garamond"/>
                <a:cs typeface="Garamond"/>
              </a:rPr>
              <a:t>Martha was very fond of making split pea soup. Sometimes she made it all day long.  Pots and pots of split pea soup.  </a:t>
            </a:r>
          </a:p>
          <a:p>
            <a:endParaRPr lang="en-US" sz="2000" b="1" dirty="0">
              <a:latin typeface="Garamond"/>
              <a:cs typeface="Garamond"/>
            </a:endParaRPr>
          </a:p>
          <a:p>
            <a:r>
              <a:rPr lang="en-US" sz="2000" b="1" dirty="0">
                <a:latin typeface="Garamond"/>
                <a:cs typeface="Garamond"/>
              </a:rPr>
              <a:t>If there was one thing George was not fond of, it was split pea soup.  </a:t>
            </a:r>
          </a:p>
          <a:p>
            <a:r>
              <a:rPr lang="en-US" sz="2000" b="1" dirty="0">
                <a:latin typeface="Garamond"/>
                <a:cs typeface="Garamond"/>
              </a:rPr>
              <a:t>As a matter of fact, George hated split pea soup more than anything else in the world.  But it was so hard to tell Martha. </a:t>
            </a:r>
          </a:p>
          <a:p>
            <a:endParaRPr lang="en-US" sz="2000" b="1" dirty="0">
              <a:latin typeface="Garamond"/>
              <a:cs typeface="Garamond"/>
            </a:endParaRPr>
          </a:p>
          <a:p>
            <a:r>
              <a:rPr lang="en-US" sz="2000" b="1" dirty="0">
                <a:latin typeface="Garamond"/>
                <a:cs typeface="Garamond"/>
              </a:rPr>
              <a:t>One day after George had eaten ten bowls of Martha’s soup, he said to himself, </a:t>
            </a:r>
          </a:p>
          <a:p>
            <a:r>
              <a:rPr lang="en-US" sz="2000" b="1" dirty="0">
                <a:latin typeface="Garamond"/>
                <a:cs typeface="Garamond"/>
              </a:rPr>
              <a:t>“I just can’t stand another bowl, not even another spoonful.”</a:t>
            </a:r>
          </a:p>
          <a:p>
            <a:endParaRPr lang="en-US" sz="2000" b="1" dirty="0">
              <a:latin typeface="Garamond"/>
              <a:cs typeface="Garamond"/>
            </a:endParaRPr>
          </a:p>
          <a:p>
            <a:r>
              <a:rPr lang="en-US" sz="2000" b="1" dirty="0">
                <a:latin typeface="Garamond"/>
                <a:cs typeface="Garamond"/>
              </a:rPr>
              <a:t>So while Martha was out in the kitchen, George carefully poured the rest of his soup into his loafers under the table. “Now she will think I have eaten it.”</a:t>
            </a:r>
          </a:p>
          <a:p>
            <a:endParaRPr lang="en-US" sz="1050" b="1" dirty="0">
              <a:latin typeface="Garamond"/>
              <a:cs typeface="Garamond"/>
            </a:endParaRPr>
          </a:p>
        </p:txBody>
      </p:sp>
    </p:spTree>
    <p:extLst>
      <p:ext uri="{BB962C8B-B14F-4D97-AF65-F5344CB8AC3E}">
        <p14:creationId xmlns:p14="http://schemas.microsoft.com/office/powerpoint/2010/main" val="4119812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0328CC-4F7D-A845-8B2B-D7F20DED636A}" type="slidenum">
              <a:rPr lang="en-US" smtClean="0"/>
              <a:t>47</a:t>
            </a:fld>
            <a:endParaRPr lang="en-US" dirty="0"/>
          </a:p>
        </p:txBody>
      </p:sp>
      <p:pic>
        <p:nvPicPr>
          <p:cNvPr id="12" name="Picture 11"/>
          <p:cNvPicPr>
            <a:picLocks noChangeAspect="1"/>
          </p:cNvPicPr>
          <p:nvPr/>
        </p:nvPicPr>
        <p:blipFill>
          <a:blip r:embed="rId3"/>
          <a:stretch>
            <a:fillRect/>
          </a:stretch>
        </p:blipFill>
        <p:spPr>
          <a:xfrm>
            <a:off x="-1725004" y="3284192"/>
            <a:ext cx="1000125" cy="647700"/>
          </a:xfrm>
          <a:prstGeom prst="rect">
            <a:avLst/>
          </a:prstGeom>
        </p:spPr>
      </p:pic>
      <p:sp>
        <p:nvSpPr>
          <p:cNvPr id="16" name="TextBox 15"/>
          <p:cNvSpPr txBox="1"/>
          <p:nvPr/>
        </p:nvSpPr>
        <p:spPr>
          <a:xfrm>
            <a:off x="-1611556" y="4452484"/>
            <a:ext cx="1375697" cy="415498"/>
          </a:xfrm>
          <a:prstGeom prst="rect">
            <a:avLst/>
          </a:prstGeom>
          <a:noFill/>
        </p:spPr>
        <p:txBody>
          <a:bodyPr wrap="none" rtlCol="0">
            <a:spAutoFit/>
          </a:bodyPr>
          <a:lstStyle/>
          <a:p>
            <a:pPr algn="ctr"/>
            <a:r>
              <a:rPr lang="en-US" sz="1050" dirty="0">
                <a:latin typeface="Calibri" panose="020F0502020204030204" pitchFamily="34" charset="0"/>
                <a:cs typeface="Calibri" panose="020F0502020204030204" pitchFamily="34" charset="0"/>
              </a:rPr>
              <a:t>Describing in Context</a:t>
            </a:r>
          </a:p>
          <a:p>
            <a:pPr algn="ctr"/>
            <a:r>
              <a:rPr lang="en-US" sz="1050" dirty="0">
                <a:latin typeface="Calibri" panose="020F0502020204030204" pitchFamily="34" charset="0"/>
                <a:cs typeface="Calibri" panose="020F0502020204030204" pitchFamily="34" charset="0"/>
              </a:rPr>
              <a:t>Brainstorming</a:t>
            </a:r>
          </a:p>
        </p:txBody>
      </p:sp>
      <p:sp>
        <p:nvSpPr>
          <p:cNvPr id="20" name="TextBox 19"/>
          <p:cNvSpPr txBox="1"/>
          <p:nvPr/>
        </p:nvSpPr>
        <p:spPr>
          <a:xfrm>
            <a:off x="-1893845" y="2895335"/>
            <a:ext cx="1335368" cy="415498"/>
          </a:xfrm>
          <a:prstGeom prst="rect">
            <a:avLst/>
          </a:prstGeom>
          <a:noFill/>
        </p:spPr>
        <p:txBody>
          <a:bodyPr wrap="square" rtlCol="0">
            <a:spAutoFit/>
          </a:bodyPr>
          <a:lstStyle/>
          <a:p>
            <a:pPr algn="ctr"/>
            <a:r>
              <a:rPr lang="en-US" sz="1050" dirty="0">
                <a:latin typeface="Calibri" panose="020F0502020204030204" pitchFamily="34" charset="0"/>
                <a:cs typeface="Calibri" panose="020F0502020204030204" pitchFamily="34" charset="0"/>
              </a:rPr>
              <a:t>Analogies</a:t>
            </a:r>
          </a:p>
          <a:p>
            <a:pPr algn="ctr"/>
            <a:r>
              <a:rPr lang="en-US" sz="1050" dirty="0">
                <a:latin typeface="Calibri" panose="020F0502020204030204" pitchFamily="34" charset="0"/>
                <a:cs typeface="Calibri" panose="020F0502020204030204" pitchFamily="34" charset="0"/>
              </a:rPr>
              <a:t>Relationships</a:t>
            </a:r>
          </a:p>
        </p:txBody>
      </p:sp>
      <p:sp>
        <p:nvSpPr>
          <p:cNvPr id="24" name="TextBox 23"/>
          <p:cNvSpPr txBox="1"/>
          <p:nvPr/>
        </p:nvSpPr>
        <p:spPr>
          <a:xfrm>
            <a:off x="1298338" y="585778"/>
            <a:ext cx="2050561" cy="2523768"/>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Circle Map</a:t>
            </a:r>
          </a:p>
          <a:p>
            <a:r>
              <a:rPr lang="en-US" b="1" dirty="0">
                <a:latin typeface="Calibri" panose="020F0502020204030204" pitchFamily="34" charset="0"/>
                <a:cs typeface="Calibri" panose="020F0502020204030204" pitchFamily="34" charset="0"/>
              </a:rPr>
              <a:t>Describing in Context</a:t>
            </a:r>
          </a:p>
          <a:p>
            <a:r>
              <a:rPr lang="en-US" b="1" dirty="0">
                <a:latin typeface="Calibri" panose="020F0502020204030204" pitchFamily="34" charset="0"/>
                <a:cs typeface="Calibri" panose="020F0502020204030204" pitchFamily="34" charset="0"/>
              </a:rPr>
              <a:t>Brainstorming</a:t>
            </a:r>
          </a:p>
          <a:p>
            <a:r>
              <a:rPr lang="en-US" b="1" dirty="0">
                <a:latin typeface="Calibri" panose="020F0502020204030204" pitchFamily="34" charset="0"/>
                <a:cs typeface="Calibri" panose="020F0502020204030204" pitchFamily="34" charset="0"/>
              </a:rPr>
              <a:t>key events</a:t>
            </a:r>
          </a:p>
          <a:p>
            <a:r>
              <a:rPr lang="en-US" b="1" dirty="0">
                <a:latin typeface="Calibri" panose="020F0502020204030204" pitchFamily="34" charset="0"/>
                <a:cs typeface="Calibri" panose="020F0502020204030204" pitchFamily="34" charset="0"/>
              </a:rPr>
              <a:t>Frame: examples and/or </a:t>
            </a:r>
          </a:p>
          <a:p>
            <a:r>
              <a:rPr lang="en-US" b="1" dirty="0">
                <a:latin typeface="Calibri" panose="020F0502020204030204" pitchFamily="34" charset="0"/>
                <a:cs typeface="Calibri" panose="020F0502020204030204" pitchFamily="34" charset="0"/>
              </a:rPr>
              <a:t>why</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George and Martha</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Split Pea Soup.</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Pictures and/or words</a:t>
            </a:r>
          </a:p>
        </p:txBody>
      </p:sp>
      <p:sp>
        <p:nvSpPr>
          <p:cNvPr id="4" name="Rectangle 3"/>
          <p:cNvSpPr/>
          <p:nvPr/>
        </p:nvSpPr>
        <p:spPr>
          <a:xfrm>
            <a:off x="5227066" y="2161924"/>
            <a:ext cx="745717" cy="738664"/>
          </a:xfrm>
          <a:prstGeom prst="rect">
            <a:avLst/>
          </a:prstGeom>
        </p:spPr>
        <p:txBody>
          <a:bodyPr wrap="none">
            <a:spAutoFit/>
          </a:bodyPr>
          <a:lstStyle/>
          <a:p>
            <a:pPr algn="ctr"/>
            <a:r>
              <a:rPr lang="en-US" sz="1050" dirty="0">
                <a:latin typeface="Calibri" panose="020F0502020204030204" pitchFamily="34" charset="0"/>
                <a:cs typeface="Calibri" panose="020F0502020204030204" pitchFamily="34" charset="0"/>
              </a:rPr>
              <a:t>George &amp; </a:t>
            </a:r>
          </a:p>
          <a:p>
            <a:pPr algn="ctr"/>
            <a:r>
              <a:rPr lang="en-US" sz="1050" dirty="0">
                <a:latin typeface="Calibri" panose="020F0502020204030204" pitchFamily="34" charset="0"/>
                <a:cs typeface="Calibri" panose="020F0502020204030204" pitchFamily="34" charset="0"/>
              </a:rPr>
              <a:t>Martha</a:t>
            </a:r>
          </a:p>
          <a:p>
            <a:pPr algn="ctr"/>
            <a:r>
              <a:rPr lang="en-US" sz="1050" dirty="0">
                <a:latin typeface="Calibri" panose="020F0502020204030204" pitchFamily="34" charset="0"/>
                <a:cs typeface="Calibri" panose="020F0502020204030204" pitchFamily="34" charset="0"/>
              </a:rPr>
              <a:t>Split Pea</a:t>
            </a:r>
          </a:p>
          <a:p>
            <a:pPr algn="ctr"/>
            <a:r>
              <a:rPr lang="en-US" sz="1050" dirty="0">
                <a:latin typeface="Calibri" panose="020F0502020204030204" pitchFamily="34" charset="0"/>
                <a:cs typeface="Calibri" panose="020F0502020204030204" pitchFamily="34" charset="0"/>
              </a:rPr>
              <a:t>Soup</a:t>
            </a:r>
          </a:p>
        </p:txBody>
      </p:sp>
      <p:sp>
        <p:nvSpPr>
          <p:cNvPr id="25" name="TextBox 24"/>
          <p:cNvSpPr txBox="1"/>
          <p:nvPr/>
        </p:nvSpPr>
        <p:spPr>
          <a:xfrm>
            <a:off x="4629150" y="1371600"/>
            <a:ext cx="596638" cy="415498"/>
          </a:xfrm>
          <a:prstGeom prst="rect">
            <a:avLst/>
          </a:prstGeom>
          <a:noFill/>
        </p:spPr>
        <p:txBody>
          <a:bodyPr wrap="none" rtlCol="0">
            <a:spAutoFit/>
          </a:bodyPr>
          <a:lstStyle/>
          <a:p>
            <a:r>
              <a:rPr lang="en-US" sz="1050" dirty="0">
                <a:latin typeface="Garamond"/>
                <a:cs typeface="Garamond"/>
              </a:rPr>
              <a:t>hurting </a:t>
            </a:r>
          </a:p>
          <a:p>
            <a:r>
              <a:rPr lang="en-US" sz="1050" dirty="0">
                <a:latin typeface="Garamond"/>
                <a:cs typeface="Garamond"/>
              </a:rPr>
              <a:t>feelings</a:t>
            </a:r>
          </a:p>
        </p:txBody>
      </p:sp>
      <p:sp>
        <p:nvSpPr>
          <p:cNvPr id="27" name="TextBox 26"/>
          <p:cNvSpPr txBox="1"/>
          <p:nvPr/>
        </p:nvSpPr>
        <p:spPr>
          <a:xfrm>
            <a:off x="5555502" y="3427259"/>
            <a:ext cx="843501" cy="415498"/>
          </a:xfrm>
          <a:prstGeom prst="rect">
            <a:avLst/>
          </a:prstGeom>
          <a:noFill/>
        </p:spPr>
        <p:txBody>
          <a:bodyPr wrap="none" rtlCol="0">
            <a:spAutoFit/>
          </a:bodyPr>
          <a:lstStyle/>
          <a:p>
            <a:r>
              <a:rPr lang="en-US" sz="1050" dirty="0">
                <a:latin typeface="Garamond"/>
                <a:cs typeface="Garamond"/>
              </a:rPr>
              <a:t>poured soup</a:t>
            </a:r>
          </a:p>
          <a:p>
            <a:r>
              <a:rPr lang="en-US" sz="1050" dirty="0">
                <a:latin typeface="Garamond"/>
                <a:cs typeface="Garamond"/>
              </a:rPr>
              <a:t>in shoe</a:t>
            </a:r>
          </a:p>
        </p:txBody>
      </p:sp>
      <p:sp>
        <p:nvSpPr>
          <p:cNvPr id="28" name="Oval 27"/>
          <p:cNvSpPr/>
          <p:nvPr/>
        </p:nvSpPr>
        <p:spPr>
          <a:xfrm>
            <a:off x="4982978" y="1977712"/>
            <a:ext cx="1246726" cy="1222958"/>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29" name="Oval 28"/>
          <p:cNvSpPr/>
          <p:nvPr/>
        </p:nvSpPr>
        <p:spPr>
          <a:xfrm>
            <a:off x="3824826" y="795902"/>
            <a:ext cx="3563028" cy="3586579"/>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8" name="Rectangle 7"/>
          <p:cNvSpPr/>
          <p:nvPr/>
        </p:nvSpPr>
        <p:spPr>
          <a:xfrm>
            <a:off x="1298338" y="72769"/>
            <a:ext cx="4124847" cy="415498"/>
          </a:xfrm>
          <a:prstGeom prst="rect">
            <a:avLst/>
          </a:prstGeom>
        </p:spPr>
        <p:txBody>
          <a:bodyPr wrap="none">
            <a:spAutoFit/>
          </a:bodyPr>
          <a:lstStyle/>
          <a:p>
            <a:r>
              <a:rPr lang="en-US" sz="2100" dirty="0">
                <a:latin typeface="Calibri" panose="020F0502020204030204" pitchFamily="34" charset="0"/>
                <a:cs typeface="Calibri" panose="020F0502020204030204" pitchFamily="34" charset="0"/>
              </a:rPr>
              <a:t>Defining in Context - Brainstorming</a:t>
            </a:r>
          </a:p>
        </p:txBody>
      </p:sp>
      <p:sp>
        <p:nvSpPr>
          <p:cNvPr id="31" name="TextBox 30"/>
          <p:cNvSpPr txBox="1"/>
          <p:nvPr/>
        </p:nvSpPr>
        <p:spPr>
          <a:xfrm>
            <a:off x="6199231" y="1700713"/>
            <a:ext cx="833882" cy="253916"/>
          </a:xfrm>
          <a:prstGeom prst="rect">
            <a:avLst/>
          </a:prstGeom>
          <a:noFill/>
        </p:spPr>
        <p:txBody>
          <a:bodyPr wrap="none" rtlCol="0">
            <a:spAutoFit/>
          </a:bodyPr>
          <a:lstStyle/>
          <a:p>
            <a:pPr algn="ctr"/>
            <a:r>
              <a:rPr lang="en-US" sz="1050" dirty="0">
                <a:latin typeface="Garamond"/>
                <a:cs typeface="Garamond"/>
              </a:rPr>
              <a:t>ate pea soup</a:t>
            </a:r>
          </a:p>
        </p:txBody>
      </p:sp>
      <p:pic>
        <p:nvPicPr>
          <p:cNvPr id="32" name="Picture 31" descr="comp book.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6978" y="3762099"/>
            <a:ext cx="1671763" cy="1022561"/>
          </a:xfrm>
          <a:prstGeom prst="rect">
            <a:avLst/>
          </a:prstGeom>
        </p:spPr>
      </p:pic>
      <p:sp>
        <p:nvSpPr>
          <p:cNvPr id="17" name="TextBox 16"/>
          <p:cNvSpPr txBox="1"/>
          <p:nvPr/>
        </p:nvSpPr>
        <p:spPr>
          <a:xfrm>
            <a:off x="4075037" y="2895335"/>
            <a:ext cx="718466" cy="415498"/>
          </a:xfrm>
          <a:prstGeom prst="rect">
            <a:avLst/>
          </a:prstGeom>
          <a:noFill/>
        </p:spPr>
        <p:txBody>
          <a:bodyPr wrap="none" rtlCol="0">
            <a:spAutoFit/>
          </a:bodyPr>
          <a:lstStyle/>
          <a:p>
            <a:r>
              <a:rPr lang="en-US" sz="1050" dirty="0">
                <a:latin typeface="Garamond"/>
                <a:cs typeface="Garamond"/>
              </a:rPr>
              <a:t>made split</a:t>
            </a:r>
          </a:p>
          <a:p>
            <a:r>
              <a:rPr lang="en-US" sz="1050" dirty="0">
                <a:latin typeface="Garamond"/>
                <a:cs typeface="Garamond"/>
              </a:rPr>
              <a:t>pea soup</a:t>
            </a:r>
          </a:p>
        </p:txBody>
      </p:sp>
      <p:sp>
        <p:nvSpPr>
          <p:cNvPr id="18" name="Rectangle 17"/>
          <p:cNvSpPr/>
          <p:nvPr/>
        </p:nvSpPr>
        <p:spPr>
          <a:xfrm>
            <a:off x="3303196" y="499358"/>
            <a:ext cx="4537853" cy="434395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3" name="Rectangle 2"/>
          <p:cNvSpPr/>
          <p:nvPr/>
        </p:nvSpPr>
        <p:spPr>
          <a:xfrm>
            <a:off x="3466071" y="4507661"/>
            <a:ext cx="3429000" cy="253916"/>
          </a:xfrm>
          <a:prstGeom prst="rect">
            <a:avLst/>
          </a:prstGeom>
        </p:spPr>
        <p:txBody>
          <a:bodyPr>
            <a:spAutoFit/>
          </a:bodyPr>
          <a:lstStyle/>
          <a:p>
            <a:r>
              <a:rPr lang="en-US" sz="1050" dirty="0">
                <a:solidFill>
                  <a:srgbClr val="FF0000"/>
                </a:solidFill>
                <a:latin typeface="Calibri" panose="020F0502020204030204" pitchFamily="34" charset="0"/>
                <a:cs typeface="Calibri" panose="020F0502020204030204" pitchFamily="34" charset="0"/>
              </a:rPr>
              <a:t>evidences, examples and/or why</a:t>
            </a:r>
          </a:p>
        </p:txBody>
      </p:sp>
    </p:spTree>
    <p:extLst>
      <p:ext uri="{BB962C8B-B14F-4D97-AF65-F5344CB8AC3E}">
        <p14:creationId xmlns:p14="http://schemas.microsoft.com/office/powerpoint/2010/main" val="2275229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079" y="678924"/>
            <a:ext cx="8569842" cy="3785652"/>
          </a:xfrm>
          <a:prstGeom prst="rect">
            <a:avLst/>
          </a:prstGeom>
          <a:noFill/>
        </p:spPr>
        <p:txBody>
          <a:bodyPr wrap="square" rtlCol="0">
            <a:spAutoFit/>
          </a:bodyPr>
          <a:lstStyle/>
          <a:p>
            <a:r>
              <a:rPr lang="en-US" sz="2000" b="1" dirty="0">
                <a:latin typeface="Garamond"/>
                <a:cs typeface="Garamond"/>
              </a:rPr>
              <a:t>But Martha was watching from the kitchen.</a:t>
            </a:r>
          </a:p>
          <a:p>
            <a:endParaRPr lang="en-US" sz="2000" b="1" dirty="0">
              <a:latin typeface="Garamond"/>
              <a:cs typeface="Garamond"/>
            </a:endParaRPr>
          </a:p>
          <a:p>
            <a:r>
              <a:rPr lang="en-US" sz="2000" b="1" dirty="0">
                <a:latin typeface="Garamond"/>
                <a:cs typeface="Garamond"/>
              </a:rPr>
              <a:t>“How do you expect to walk home with your loafers full of split pea soup?” she asked George.</a:t>
            </a:r>
          </a:p>
          <a:p>
            <a:br>
              <a:rPr lang="en-US" sz="2000" b="1" dirty="0">
                <a:latin typeface="Garamond"/>
                <a:cs typeface="Garamond"/>
              </a:rPr>
            </a:br>
            <a:r>
              <a:rPr lang="en-US" sz="2000" b="1" dirty="0">
                <a:latin typeface="Garamond"/>
                <a:cs typeface="Garamond"/>
              </a:rPr>
              <a:t>“Oh dear,” said George. “You saw me.”</a:t>
            </a:r>
            <a:br>
              <a:rPr lang="en-US" sz="2000" b="1" dirty="0">
                <a:latin typeface="Garamond"/>
                <a:cs typeface="Garamond"/>
              </a:rPr>
            </a:br>
            <a:r>
              <a:rPr lang="en-US" sz="2000" b="1" dirty="0">
                <a:latin typeface="Garamond"/>
                <a:cs typeface="Garamond"/>
              </a:rPr>
              <a:t>“And why didn’t you tell me that you hate my split pea soup?”</a:t>
            </a:r>
            <a:br>
              <a:rPr lang="en-US" sz="2000" b="1" dirty="0">
                <a:latin typeface="Garamond"/>
                <a:cs typeface="Garamond"/>
              </a:rPr>
            </a:br>
            <a:r>
              <a:rPr lang="en-US" sz="2000" b="1" dirty="0">
                <a:latin typeface="Garamond"/>
                <a:cs typeface="Garamond"/>
              </a:rPr>
              <a:t>“I didn’t want to hurt your feelings,” said George.</a:t>
            </a:r>
            <a:br>
              <a:rPr lang="en-US" sz="2000" b="1" dirty="0">
                <a:latin typeface="Garamond"/>
                <a:cs typeface="Garamond"/>
              </a:rPr>
            </a:br>
            <a:r>
              <a:rPr lang="en-US" sz="2000" b="1" dirty="0">
                <a:latin typeface="Garamond"/>
                <a:cs typeface="Garamond"/>
              </a:rPr>
              <a:t>“That’s silly,” said Martha. “Friends should always tell each other the truth. As a matter of fact, I don’t like split pea soup very much myself. I only like to make it. From now on, you’ll never have to eat that awful soup again.”</a:t>
            </a:r>
            <a:br>
              <a:rPr lang="en-US" sz="2000" b="1" dirty="0">
                <a:latin typeface="Garamond"/>
                <a:cs typeface="Garamond"/>
              </a:rPr>
            </a:br>
            <a:r>
              <a:rPr lang="en-US" sz="2000" b="1" dirty="0">
                <a:latin typeface="Garamond"/>
                <a:cs typeface="Garamond"/>
              </a:rPr>
              <a:t>“What a relief!” George sighed.</a:t>
            </a:r>
          </a:p>
        </p:txBody>
      </p:sp>
    </p:spTree>
    <p:extLst>
      <p:ext uri="{BB962C8B-B14F-4D97-AF65-F5344CB8AC3E}">
        <p14:creationId xmlns:p14="http://schemas.microsoft.com/office/powerpoint/2010/main" val="496599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761" y="-341742"/>
            <a:ext cx="9423726" cy="6282484"/>
          </a:xfrm>
          <a:prstGeom prst="rect">
            <a:avLst/>
          </a:prstGeom>
        </p:spPr>
      </p:pic>
      <p:sp>
        <p:nvSpPr>
          <p:cNvPr id="14" name="TextBox 13"/>
          <p:cNvSpPr txBox="1"/>
          <p:nvPr/>
        </p:nvSpPr>
        <p:spPr>
          <a:xfrm>
            <a:off x="4996331" y="963931"/>
            <a:ext cx="2020105" cy="1277273"/>
          </a:xfrm>
          <a:prstGeom prst="rect">
            <a:avLst/>
          </a:prstGeom>
          <a:noFill/>
        </p:spPr>
        <p:txBody>
          <a:bodyPr wrap="none" rtlCol="0">
            <a:spAutoFit/>
          </a:bodyPr>
          <a:lstStyle/>
          <a:p>
            <a:pPr>
              <a:spcAft>
                <a:spcPts val="1350"/>
              </a:spcAft>
            </a:pPr>
            <a:r>
              <a:rPr lang="en-US" sz="1050" dirty="0">
                <a:latin typeface="Calibri" panose="020F0502020204030204" pitchFamily="34" charset="0"/>
                <a:cs typeface="Calibri" panose="020F0502020204030204" pitchFamily="34" charset="0"/>
              </a:rPr>
              <a:t>Write everything you remember </a:t>
            </a:r>
          </a:p>
          <a:p>
            <a:pPr>
              <a:spcAft>
                <a:spcPts val="1350"/>
              </a:spcAft>
            </a:pPr>
            <a:r>
              <a:rPr lang="en-US" sz="1050" dirty="0">
                <a:latin typeface="Calibri" panose="020F0502020204030204" pitchFamily="34" charset="0"/>
                <a:cs typeface="Calibri" panose="020F0502020204030204" pitchFamily="34" charset="0"/>
              </a:rPr>
              <a:t>about the story——</a:t>
            </a:r>
          </a:p>
          <a:p>
            <a:pPr>
              <a:spcAft>
                <a:spcPts val="1350"/>
              </a:spcAft>
            </a:pPr>
            <a:endParaRPr lang="en-US" sz="1050" dirty="0">
              <a:latin typeface="Calibri" panose="020F0502020204030204" pitchFamily="34" charset="0"/>
              <a:cs typeface="Calibri" panose="020F0502020204030204" pitchFamily="34" charset="0"/>
            </a:endParaRPr>
          </a:p>
          <a:p>
            <a:endParaRPr lang="en-US" sz="1050" dirty="0">
              <a:latin typeface="Calibri" panose="020F0502020204030204" pitchFamily="34" charset="0"/>
              <a:cs typeface="Calibri" panose="020F0502020204030204" pitchFamily="34" charset="0"/>
            </a:endParaRPr>
          </a:p>
        </p:txBody>
      </p:sp>
      <p:pic>
        <p:nvPicPr>
          <p:cNvPr id="4" name="Picture 3" descr="circle map 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484" y="1096219"/>
            <a:ext cx="2878414" cy="2759960"/>
          </a:xfrm>
          <a:prstGeom prst="rect">
            <a:avLst/>
          </a:prstGeom>
        </p:spPr>
      </p:pic>
    </p:spTree>
    <p:extLst>
      <p:ext uri="{BB962C8B-B14F-4D97-AF65-F5344CB8AC3E}">
        <p14:creationId xmlns:p14="http://schemas.microsoft.com/office/powerpoint/2010/main" val="2866819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E066726F-B981-1047-A3D7-1E67FC9AECA2}"/>
              </a:ext>
            </a:extLst>
          </p:cNvPr>
          <p:cNvSpPr/>
          <p:nvPr/>
        </p:nvSpPr>
        <p:spPr>
          <a:xfrm>
            <a:off x="-1146" y="-9969"/>
            <a:ext cx="9145146" cy="25717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anose="020F0502020204030204" pitchFamily="34" charset="0"/>
            </a:endParaRPr>
          </a:p>
        </p:txBody>
      </p:sp>
      <p:sp>
        <p:nvSpPr>
          <p:cNvPr id="3" name="TextBox 2"/>
          <p:cNvSpPr txBox="1"/>
          <p:nvPr/>
        </p:nvSpPr>
        <p:spPr>
          <a:xfrm>
            <a:off x="1558088" y="47697"/>
            <a:ext cx="3118161" cy="507831"/>
          </a:xfrm>
          <a:prstGeom prst="rect">
            <a:avLst/>
          </a:prstGeom>
          <a:noFill/>
        </p:spPr>
        <p:txBody>
          <a:bodyPr wrap="none" rtlCol="0">
            <a:spAutoFit/>
          </a:bodyPr>
          <a:lstStyle/>
          <a:p>
            <a:r>
              <a:rPr lang="en-US" sz="2700" b="1" dirty="0">
                <a:latin typeface="Calibri" panose="020F0502020204030204" pitchFamily="34" charset="0"/>
                <a:cs typeface="Calibri" panose="020F0502020204030204" pitchFamily="34" charset="0"/>
              </a:rPr>
              <a:t>3 Phases of Learning</a:t>
            </a:r>
          </a:p>
        </p:txBody>
      </p:sp>
      <p:sp>
        <p:nvSpPr>
          <p:cNvPr id="4" name="TextBox 3"/>
          <p:cNvSpPr txBox="1"/>
          <p:nvPr/>
        </p:nvSpPr>
        <p:spPr>
          <a:xfrm>
            <a:off x="1561657" y="1445277"/>
            <a:ext cx="1698293" cy="1035855"/>
          </a:xfrm>
          <a:prstGeom prst="rect">
            <a:avLst/>
          </a:prstGeom>
          <a:noFill/>
        </p:spPr>
        <p:txBody>
          <a:bodyPr wrap="square" lIns="68573" tIns="34287" rIns="68573" bIns="34287" rtlCol="0">
            <a:spAutoFit/>
          </a:bodyPr>
          <a:lstStyle/>
          <a:p>
            <a:pPr algn="ctr">
              <a:lnSpc>
                <a:spcPct val="120000"/>
              </a:lnSpc>
            </a:pPr>
            <a:r>
              <a:rPr lang="en-US" sz="1800" b="1" dirty="0">
                <a:latin typeface="Calibri" panose="020F0502020204030204" pitchFamily="34" charset="0"/>
                <a:cs typeface="Calibri" panose="020F0502020204030204" pitchFamily="34" charset="0"/>
              </a:rPr>
              <a:t>Getting </a:t>
            </a:r>
          </a:p>
          <a:p>
            <a:pPr algn="ctr">
              <a:lnSpc>
                <a:spcPct val="120000"/>
              </a:lnSpc>
            </a:pPr>
            <a:r>
              <a:rPr lang="en-US" sz="1800" b="1" dirty="0">
                <a:latin typeface="Calibri" panose="020F0502020204030204" pitchFamily="34" charset="0"/>
                <a:cs typeface="Calibri" panose="020F0502020204030204" pitchFamily="34" charset="0"/>
              </a:rPr>
              <a:t>Ready </a:t>
            </a:r>
          </a:p>
          <a:p>
            <a:pPr algn="ctr">
              <a:lnSpc>
                <a:spcPct val="120000"/>
              </a:lnSpc>
            </a:pPr>
            <a:r>
              <a:rPr lang="en-US" sz="1800" b="1" dirty="0">
                <a:latin typeface="Calibri" panose="020F0502020204030204" pitchFamily="34" charset="0"/>
                <a:cs typeface="Calibri" panose="020F0502020204030204" pitchFamily="34" charset="0"/>
              </a:rPr>
              <a:t>to Learn</a:t>
            </a:r>
          </a:p>
        </p:txBody>
      </p:sp>
      <p:sp>
        <p:nvSpPr>
          <p:cNvPr id="5" name="Rectangle 4"/>
          <p:cNvSpPr/>
          <p:nvPr/>
        </p:nvSpPr>
        <p:spPr>
          <a:xfrm>
            <a:off x="1558087" y="720823"/>
            <a:ext cx="1698294" cy="658811"/>
          </a:xfrm>
          <a:prstGeom prst="rect">
            <a:avLst/>
          </a:prstGeom>
          <a:solidFill>
            <a:srgbClr val="660066"/>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b="1" dirty="0">
              <a:solidFill>
                <a:schemeClr val="accent1">
                  <a:lumMod val="50000"/>
                </a:schemeClr>
              </a:solidFill>
              <a:latin typeface="Calibri" panose="020F0502020204030204" pitchFamily="34" charset="0"/>
            </a:endParaRPr>
          </a:p>
        </p:txBody>
      </p:sp>
      <p:cxnSp>
        <p:nvCxnSpPr>
          <p:cNvPr id="6" name="Straight Arrow Connector 5"/>
          <p:cNvCxnSpPr/>
          <p:nvPr/>
        </p:nvCxnSpPr>
        <p:spPr>
          <a:xfrm>
            <a:off x="3259949" y="1050228"/>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1475146" y="877106"/>
            <a:ext cx="1864180" cy="346243"/>
          </a:xfrm>
          <a:prstGeom prst="rect">
            <a:avLst/>
          </a:prstGeom>
          <a:noFill/>
        </p:spPr>
        <p:txBody>
          <a:bodyPr wrap="square" lIns="68573" tIns="34287" rIns="68573" bIns="34287" rtlCol="0">
            <a:spAutoFit/>
          </a:bodyPr>
          <a:lstStyle/>
          <a:p>
            <a:pPr algn="ctr"/>
            <a:r>
              <a:rPr lang="en-US" sz="1800" b="1" dirty="0">
                <a:solidFill>
                  <a:schemeClr val="bg1"/>
                </a:solidFill>
                <a:latin typeface="Calibri" panose="020F0502020204030204" pitchFamily="34" charset="0"/>
                <a:cs typeface="Calibri" panose="020F0502020204030204" pitchFamily="34" charset="0"/>
              </a:rPr>
              <a:t>Priming</a:t>
            </a:r>
          </a:p>
        </p:txBody>
      </p:sp>
      <p:sp>
        <p:nvSpPr>
          <p:cNvPr id="8" name="Rectangle 7"/>
          <p:cNvSpPr/>
          <p:nvPr/>
        </p:nvSpPr>
        <p:spPr>
          <a:xfrm>
            <a:off x="3748838" y="720823"/>
            <a:ext cx="1698294" cy="658811"/>
          </a:xfrm>
          <a:prstGeom prst="rect">
            <a:avLst/>
          </a:prstGeom>
          <a:solidFill>
            <a:srgbClr val="800000"/>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b="1" dirty="0">
              <a:solidFill>
                <a:schemeClr val="bg1">
                  <a:lumMod val="50000"/>
                </a:schemeClr>
              </a:solidFill>
              <a:latin typeface="Calibri" panose="020F0502020204030204" pitchFamily="34" charset="0"/>
            </a:endParaRPr>
          </a:p>
        </p:txBody>
      </p:sp>
      <p:cxnSp>
        <p:nvCxnSpPr>
          <p:cNvPr id="9" name="Straight Arrow Connector 8"/>
          <p:cNvCxnSpPr/>
          <p:nvPr/>
        </p:nvCxnSpPr>
        <p:spPr>
          <a:xfrm>
            <a:off x="5450700" y="1050228"/>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3665896" y="877106"/>
            <a:ext cx="1864180" cy="346243"/>
          </a:xfrm>
          <a:prstGeom prst="rect">
            <a:avLst/>
          </a:prstGeom>
          <a:noFill/>
        </p:spPr>
        <p:txBody>
          <a:bodyPr wrap="square" lIns="68573" tIns="34287" rIns="68573" bIns="34287" rtlCol="0">
            <a:spAutoFit/>
          </a:bodyPr>
          <a:lstStyle/>
          <a:p>
            <a:pPr algn="ctr"/>
            <a:r>
              <a:rPr lang="en-US" sz="1800" b="1" dirty="0">
                <a:solidFill>
                  <a:schemeClr val="bg1"/>
                </a:solidFill>
                <a:latin typeface="Calibri" panose="020F0502020204030204" pitchFamily="34" charset="0"/>
                <a:cs typeface="Calibri" panose="020F0502020204030204" pitchFamily="34" charset="0"/>
              </a:rPr>
              <a:t>Processing</a:t>
            </a:r>
          </a:p>
        </p:txBody>
      </p:sp>
      <p:sp>
        <p:nvSpPr>
          <p:cNvPr id="11" name="Rectangle 10"/>
          <p:cNvSpPr/>
          <p:nvPr/>
        </p:nvSpPr>
        <p:spPr>
          <a:xfrm>
            <a:off x="5893954" y="720823"/>
            <a:ext cx="1698294" cy="658811"/>
          </a:xfrm>
          <a:prstGeom prst="rect">
            <a:avLst/>
          </a:prstGeom>
          <a:solidFill>
            <a:srgbClr val="0000FF"/>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b="1" dirty="0">
              <a:solidFill>
                <a:schemeClr val="bg1">
                  <a:lumMod val="50000"/>
                </a:schemeClr>
              </a:solidFill>
              <a:latin typeface="Calibri" panose="020F0502020204030204" pitchFamily="34" charset="0"/>
            </a:endParaRPr>
          </a:p>
        </p:txBody>
      </p:sp>
      <p:cxnSp>
        <p:nvCxnSpPr>
          <p:cNvPr id="12" name="Straight Arrow Connector 11"/>
          <p:cNvCxnSpPr/>
          <p:nvPr/>
        </p:nvCxnSpPr>
        <p:spPr>
          <a:xfrm>
            <a:off x="7595815" y="1050228"/>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5811012" y="718354"/>
            <a:ext cx="1864180" cy="623241"/>
          </a:xfrm>
          <a:prstGeom prst="rect">
            <a:avLst/>
          </a:prstGeom>
          <a:noFill/>
        </p:spPr>
        <p:txBody>
          <a:bodyPr wrap="square" lIns="68573" tIns="34287" rIns="68573" bIns="34287" rtlCol="0">
            <a:spAutoFit/>
          </a:bodyPr>
          <a:lstStyle/>
          <a:p>
            <a:pPr algn="ctr"/>
            <a:r>
              <a:rPr lang="en-US" sz="1800" b="1" dirty="0">
                <a:solidFill>
                  <a:schemeClr val="bg1"/>
                </a:solidFill>
                <a:latin typeface="Calibri" panose="020F0502020204030204" pitchFamily="34" charset="0"/>
                <a:cs typeface="Calibri" panose="020F0502020204030204" pitchFamily="34" charset="0"/>
              </a:rPr>
              <a:t>Retaining for</a:t>
            </a:r>
          </a:p>
          <a:p>
            <a:pPr algn="ctr"/>
            <a:r>
              <a:rPr lang="en-US" sz="1800" b="1" dirty="0">
                <a:solidFill>
                  <a:schemeClr val="bg1"/>
                </a:solidFill>
                <a:latin typeface="Calibri" panose="020F0502020204030204" pitchFamily="34" charset="0"/>
                <a:cs typeface="Calibri" panose="020F0502020204030204" pitchFamily="34" charset="0"/>
              </a:rPr>
              <a:t>Understanding</a:t>
            </a:r>
          </a:p>
        </p:txBody>
      </p:sp>
      <p:sp>
        <p:nvSpPr>
          <p:cNvPr id="14" name="TextBox 13"/>
          <p:cNvSpPr txBox="1"/>
          <p:nvPr/>
        </p:nvSpPr>
        <p:spPr>
          <a:xfrm>
            <a:off x="3752408" y="1445277"/>
            <a:ext cx="1698293" cy="711855"/>
          </a:xfrm>
          <a:prstGeom prst="rect">
            <a:avLst/>
          </a:prstGeom>
          <a:noFill/>
        </p:spPr>
        <p:txBody>
          <a:bodyPr wrap="square" lIns="68573" tIns="34287" rIns="68573" bIns="34287" rtlCol="0">
            <a:spAutoFit/>
          </a:bodyPr>
          <a:lstStyle/>
          <a:p>
            <a:pPr algn="ctr">
              <a:lnSpc>
                <a:spcPct val="120000"/>
              </a:lnSpc>
            </a:pPr>
            <a:r>
              <a:rPr lang="en-US" sz="1800" b="1" dirty="0">
                <a:latin typeface="Calibri" panose="020F0502020204030204" pitchFamily="34" charset="0"/>
                <a:cs typeface="Calibri" panose="020F0502020204030204" pitchFamily="34" charset="0"/>
              </a:rPr>
              <a:t>Unpacking</a:t>
            </a:r>
          </a:p>
          <a:p>
            <a:pPr algn="ctr">
              <a:lnSpc>
                <a:spcPct val="120000"/>
              </a:lnSpc>
            </a:pPr>
            <a:r>
              <a:rPr lang="en-US" sz="1800" b="1" dirty="0">
                <a:latin typeface="Calibri" panose="020F0502020204030204" pitchFamily="34" charset="0"/>
                <a:cs typeface="Calibri" panose="020F0502020204030204" pitchFamily="34" charset="0"/>
              </a:rPr>
              <a:t>Meaning</a:t>
            </a:r>
          </a:p>
        </p:txBody>
      </p:sp>
      <p:sp>
        <p:nvSpPr>
          <p:cNvPr id="15" name="TextBox 14"/>
          <p:cNvSpPr txBox="1"/>
          <p:nvPr/>
        </p:nvSpPr>
        <p:spPr>
          <a:xfrm>
            <a:off x="5848598" y="1445277"/>
            <a:ext cx="1781237" cy="711855"/>
          </a:xfrm>
          <a:prstGeom prst="rect">
            <a:avLst/>
          </a:prstGeom>
          <a:noFill/>
        </p:spPr>
        <p:txBody>
          <a:bodyPr wrap="square" lIns="68573" tIns="34287" rIns="68573" bIns="34287" rtlCol="0">
            <a:spAutoFit/>
          </a:bodyPr>
          <a:lstStyle/>
          <a:p>
            <a:pPr algn="ctr">
              <a:lnSpc>
                <a:spcPct val="120000"/>
              </a:lnSpc>
            </a:pPr>
            <a:r>
              <a:rPr lang="en-US" sz="1800" b="1" dirty="0">
                <a:latin typeface="Calibri" panose="020F0502020204030204" pitchFamily="34" charset="0"/>
                <a:cs typeface="Calibri" panose="020F0502020204030204" pitchFamily="34" charset="0"/>
              </a:rPr>
              <a:t>Holding on</a:t>
            </a:r>
          </a:p>
          <a:p>
            <a:pPr algn="ctr">
              <a:lnSpc>
                <a:spcPct val="120000"/>
              </a:lnSpc>
            </a:pPr>
            <a:r>
              <a:rPr lang="en-US" sz="1800" b="1" dirty="0">
                <a:latin typeface="Calibri" panose="020F0502020204030204" pitchFamily="34" charset="0"/>
                <a:cs typeface="Calibri" panose="020F0502020204030204" pitchFamily="34" charset="0"/>
              </a:rPr>
              <a:t>to Learning</a:t>
            </a:r>
          </a:p>
        </p:txBody>
      </p:sp>
    </p:spTree>
    <p:extLst>
      <p:ext uri="{BB962C8B-B14F-4D97-AF65-F5344CB8AC3E}">
        <p14:creationId xmlns:p14="http://schemas.microsoft.com/office/powerpoint/2010/main" val="1198146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338" y="72769"/>
            <a:ext cx="3445174" cy="415498"/>
          </a:xfrm>
          <a:prstGeom prst="rect">
            <a:avLst/>
          </a:prstGeom>
        </p:spPr>
        <p:txBody>
          <a:bodyPr wrap="none">
            <a:spAutoFit/>
          </a:bodyPr>
          <a:lstStyle/>
          <a:p>
            <a:r>
              <a:rPr lang="en-US" sz="2100" dirty="0">
                <a:latin typeface="Calibri" panose="020F0502020204030204" pitchFamily="34" charset="0"/>
                <a:cs typeface="Calibri" panose="020F0502020204030204" pitchFamily="34" charset="0"/>
              </a:rPr>
              <a:t>Three key events of the story</a:t>
            </a:r>
          </a:p>
        </p:txBody>
      </p:sp>
      <p:sp>
        <p:nvSpPr>
          <p:cNvPr id="3" name="Rectangle 2"/>
          <p:cNvSpPr/>
          <p:nvPr/>
        </p:nvSpPr>
        <p:spPr>
          <a:xfrm>
            <a:off x="2160529" y="1704313"/>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1" name="Rectangle 10"/>
          <p:cNvSpPr/>
          <p:nvPr/>
        </p:nvSpPr>
        <p:spPr>
          <a:xfrm>
            <a:off x="4024794" y="2207005"/>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2" name="Rectangle 11"/>
          <p:cNvSpPr/>
          <p:nvPr/>
        </p:nvSpPr>
        <p:spPr>
          <a:xfrm>
            <a:off x="5789283" y="1636514"/>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Tree>
    <p:extLst>
      <p:ext uri="{BB962C8B-B14F-4D97-AF65-F5344CB8AC3E}">
        <p14:creationId xmlns:p14="http://schemas.microsoft.com/office/powerpoint/2010/main" val="188464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338" y="72769"/>
            <a:ext cx="3445174" cy="415498"/>
          </a:xfrm>
          <a:prstGeom prst="rect">
            <a:avLst/>
          </a:prstGeom>
        </p:spPr>
        <p:txBody>
          <a:bodyPr wrap="none">
            <a:spAutoFit/>
          </a:bodyPr>
          <a:lstStyle/>
          <a:p>
            <a:r>
              <a:rPr lang="en-US" sz="2100" dirty="0">
                <a:latin typeface="Calibri" panose="020F0502020204030204" pitchFamily="34" charset="0"/>
                <a:cs typeface="Calibri" panose="020F0502020204030204" pitchFamily="34" charset="0"/>
              </a:rPr>
              <a:t>Three key events of the story</a:t>
            </a:r>
          </a:p>
        </p:txBody>
      </p:sp>
      <p:sp>
        <p:nvSpPr>
          <p:cNvPr id="3" name="Rectangle 2"/>
          <p:cNvSpPr/>
          <p:nvPr/>
        </p:nvSpPr>
        <p:spPr>
          <a:xfrm>
            <a:off x="2160529" y="1704313"/>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1" name="Rectangle 10"/>
          <p:cNvSpPr/>
          <p:nvPr/>
        </p:nvSpPr>
        <p:spPr>
          <a:xfrm>
            <a:off x="4024794" y="2207005"/>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2" name="Rectangle 11"/>
          <p:cNvSpPr/>
          <p:nvPr/>
        </p:nvSpPr>
        <p:spPr>
          <a:xfrm>
            <a:off x="5789283" y="1636514"/>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6" name="TextBox 5"/>
          <p:cNvSpPr txBox="1"/>
          <p:nvPr/>
        </p:nvSpPr>
        <p:spPr>
          <a:xfrm>
            <a:off x="3998334" y="2282983"/>
            <a:ext cx="1035954" cy="415498"/>
          </a:xfrm>
          <a:prstGeom prst="rect">
            <a:avLst/>
          </a:prstGeom>
          <a:noFill/>
        </p:spPr>
        <p:txBody>
          <a:bodyPr wrap="square" rtlCol="0">
            <a:spAutoFit/>
          </a:bodyPr>
          <a:lstStyle/>
          <a:p>
            <a:pPr algn="ctr"/>
            <a:r>
              <a:rPr lang="en-US" sz="1050" dirty="0">
                <a:latin typeface="Garamond"/>
                <a:cs typeface="Garamond"/>
              </a:rPr>
              <a:t>Martha made pea soup</a:t>
            </a:r>
          </a:p>
        </p:txBody>
      </p:sp>
      <p:sp>
        <p:nvSpPr>
          <p:cNvPr id="7" name="TextBox 6"/>
          <p:cNvSpPr txBox="1"/>
          <p:nvPr/>
        </p:nvSpPr>
        <p:spPr>
          <a:xfrm>
            <a:off x="2160529" y="1798234"/>
            <a:ext cx="989090" cy="577081"/>
          </a:xfrm>
          <a:prstGeom prst="rect">
            <a:avLst/>
          </a:prstGeom>
          <a:noFill/>
        </p:spPr>
        <p:txBody>
          <a:bodyPr wrap="square" rtlCol="0">
            <a:spAutoFit/>
          </a:bodyPr>
          <a:lstStyle/>
          <a:p>
            <a:pPr algn="ctr"/>
            <a:r>
              <a:rPr lang="en-US" sz="1050" dirty="0">
                <a:latin typeface="Garamond"/>
                <a:cs typeface="Garamond"/>
              </a:rPr>
              <a:t>George put pea soup in his shoe</a:t>
            </a:r>
          </a:p>
        </p:txBody>
      </p:sp>
      <p:sp>
        <p:nvSpPr>
          <p:cNvPr id="8" name="TextBox 7"/>
          <p:cNvSpPr txBox="1"/>
          <p:nvPr/>
        </p:nvSpPr>
        <p:spPr>
          <a:xfrm>
            <a:off x="5789283" y="1798234"/>
            <a:ext cx="989091" cy="415498"/>
          </a:xfrm>
          <a:prstGeom prst="rect">
            <a:avLst/>
          </a:prstGeom>
          <a:noFill/>
        </p:spPr>
        <p:txBody>
          <a:bodyPr wrap="square" rtlCol="0">
            <a:spAutoFit/>
          </a:bodyPr>
          <a:lstStyle/>
          <a:p>
            <a:pPr algn="ctr"/>
            <a:r>
              <a:rPr lang="en-US" sz="1050" dirty="0">
                <a:latin typeface="Garamond"/>
                <a:cs typeface="Garamond"/>
              </a:rPr>
              <a:t>George ate pea soup</a:t>
            </a:r>
          </a:p>
        </p:txBody>
      </p:sp>
    </p:spTree>
    <p:extLst>
      <p:ext uri="{BB962C8B-B14F-4D97-AF65-F5344CB8AC3E}">
        <p14:creationId xmlns:p14="http://schemas.microsoft.com/office/powerpoint/2010/main" val="2581860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338" y="72769"/>
            <a:ext cx="1467068" cy="415498"/>
          </a:xfrm>
          <a:prstGeom prst="rect">
            <a:avLst/>
          </a:prstGeom>
        </p:spPr>
        <p:txBody>
          <a:bodyPr wrap="none">
            <a:spAutoFit/>
          </a:bodyPr>
          <a:lstStyle/>
          <a:p>
            <a:r>
              <a:rPr lang="en-US" sz="2100" dirty="0">
                <a:latin typeface="Calibri" panose="020F0502020204030204" pitchFamily="34" charset="0"/>
                <a:cs typeface="Calibri" panose="020F0502020204030204" pitchFamily="34" charset="0"/>
              </a:rPr>
              <a:t>Sequencing</a:t>
            </a:r>
          </a:p>
        </p:txBody>
      </p:sp>
      <p:sp>
        <p:nvSpPr>
          <p:cNvPr id="3" name="Rectangle 2"/>
          <p:cNvSpPr/>
          <p:nvPr/>
        </p:nvSpPr>
        <p:spPr>
          <a:xfrm>
            <a:off x="2742640" y="2207005"/>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6" name="TextBox 5"/>
          <p:cNvSpPr txBox="1"/>
          <p:nvPr/>
        </p:nvSpPr>
        <p:spPr>
          <a:xfrm>
            <a:off x="2695777" y="2293045"/>
            <a:ext cx="1035954" cy="415498"/>
          </a:xfrm>
          <a:prstGeom prst="rect">
            <a:avLst/>
          </a:prstGeom>
          <a:noFill/>
        </p:spPr>
        <p:txBody>
          <a:bodyPr wrap="square" rtlCol="0">
            <a:spAutoFit/>
          </a:bodyPr>
          <a:lstStyle/>
          <a:p>
            <a:pPr algn="ctr"/>
            <a:r>
              <a:rPr lang="en-US" sz="1050" dirty="0">
                <a:latin typeface="Garamond"/>
                <a:cs typeface="Garamond"/>
              </a:rPr>
              <a:t>Martha made pea soup</a:t>
            </a:r>
          </a:p>
        </p:txBody>
      </p:sp>
      <p:sp>
        <p:nvSpPr>
          <p:cNvPr id="11" name="Rectangle 10"/>
          <p:cNvSpPr/>
          <p:nvPr/>
        </p:nvSpPr>
        <p:spPr>
          <a:xfrm>
            <a:off x="4024794" y="2207005"/>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2" name="Rectangle 11"/>
          <p:cNvSpPr/>
          <p:nvPr/>
        </p:nvSpPr>
        <p:spPr>
          <a:xfrm>
            <a:off x="5294738" y="2211964"/>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3" name="TextBox 12"/>
          <p:cNvSpPr txBox="1"/>
          <p:nvPr/>
        </p:nvSpPr>
        <p:spPr>
          <a:xfrm>
            <a:off x="5294739" y="2295967"/>
            <a:ext cx="989090" cy="577081"/>
          </a:xfrm>
          <a:prstGeom prst="rect">
            <a:avLst/>
          </a:prstGeom>
          <a:noFill/>
        </p:spPr>
        <p:txBody>
          <a:bodyPr wrap="square" rtlCol="0">
            <a:spAutoFit/>
          </a:bodyPr>
          <a:lstStyle/>
          <a:p>
            <a:pPr algn="ctr"/>
            <a:r>
              <a:rPr lang="en-US" sz="1050" dirty="0">
                <a:latin typeface="Garamond"/>
                <a:cs typeface="Garamond"/>
              </a:rPr>
              <a:t>George put pea soup in his shoe</a:t>
            </a:r>
          </a:p>
        </p:txBody>
      </p:sp>
      <p:sp>
        <p:nvSpPr>
          <p:cNvPr id="7" name="TextBox 6"/>
          <p:cNvSpPr txBox="1"/>
          <p:nvPr/>
        </p:nvSpPr>
        <p:spPr>
          <a:xfrm>
            <a:off x="4024794" y="2396920"/>
            <a:ext cx="989091" cy="415498"/>
          </a:xfrm>
          <a:prstGeom prst="rect">
            <a:avLst/>
          </a:prstGeom>
          <a:noFill/>
        </p:spPr>
        <p:txBody>
          <a:bodyPr wrap="square" rtlCol="0">
            <a:spAutoFit/>
          </a:bodyPr>
          <a:lstStyle/>
          <a:p>
            <a:pPr algn="ctr"/>
            <a:r>
              <a:rPr lang="en-US" sz="1050" dirty="0">
                <a:latin typeface="Garamond"/>
                <a:cs typeface="Garamond"/>
              </a:rPr>
              <a:t>George ate pea soup</a:t>
            </a:r>
          </a:p>
        </p:txBody>
      </p:sp>
      <p:cxnSp>
        <p:nvCxnSpPr>
          <p:cNvPr id="15" name="Straight Arrow Connector 14"/>
          <p:cNvCxnSpPr/>
          <p:nvPr/>
        </p:nvCxnSpPr>
        <p:spPr>
          <a:xfrm>
            <a:off x="3776221" y="2639294"/>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046165" y="2639381"/>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06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a:off x="4287000" y="3374012"/>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663374" y="3382733"/>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298338" y="72769"/>
            <a:ext cx="1467068" cy="415498"/>
          </a:xfrm>
          <a:prstGeom prst="rect">
            <a:avLst/>
          </a:prstGeom>
        </p:spPr>
        <p:txBody>
          <a:bodyPr wrap="none">
            <a:spAutoFit/>
          </a:bodyPr>
          <a:lstStyle/>
          <a:p>
            <a:r>
              <a:rPr lang="en-US" sz="2100" dirty="0">
                <a:latin typeface="Calibri" panose="020F0502020204030204" pitchFamily="34" charset="0"/>
                <a:cs typeface="Calibri" panose="020F0502020204030204" pitchFamily="34" charset="0"/>
              </a:rPr>
              <a:t>Sequencing</a:t>
            </a:r>
          </a:p>
        </p:txBody>
      </p:sp>
      <p:sp>
        <p:nvSpPr>
          <p:cNvPr id="3" name="Rectangle 2"/>
          <p:cNvSpPr/>
          <p:nvPr/>
        </p:nvSpPr>
        <p:spPr>
          <a:xfrm>
            <a:off x="2742640" y="2207005"/>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6" name="TextBox 5"/>
          <p:cNvSpPr txBox="1"/>
          <p:nvPr/>
        </p:nvSpPr>
        <p:spPr>
          <a:xfrm>
            <a:off x="2695777" y="2293045"/>
            <a:ext cx="1035954" cy="415498"/>
          </a:xfrm>
          <a:prstGeom prst="rect">
            <a:avLst/>
          </a:prstGeom>
          <a:noFill/>
        </p:spPr>
        <p:txBody>
          <a:bodyPr wrap="square" rtlCol="0">
            <a:spAutoFit/>
          </a:bodyPr>
          <a:lstStyle/>
          <a:p>
            <a:pPr algn="ctr"/>
            <a:r>
              <a:rPr lang="en-US" sz="1050" dirty="0">
                <a:latin typeface="Garamond"/>
                <a:cs typeface="Garamond"/>
              </a:rPr>
              <a:t>Martha made pea soup</a:t>
            </a:r>
          </a:p>
        </p:txBody>
      </p:sp>
      <p:sp>
        <p:nvSpPr>
          <p:cNvPr id="11" name="Rectangle 10"/>
          <p:cNvSpPr/>
          <p:nvPr/>
        </p:nvSpPr>
        <p:spPr>
          <a:xfrm>
            <a:off x="4024794" y="2207005"/>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2" name="Rectangle 11"/>
          <p:cNvSpPr/>
          <p:nvPr/>
        </p:nvSpPr>
        <p:spPr>
          <a:xfrm>
            <a:off x="5294738" y="2211964"/>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3" name="TextBox 12"/>
          <p:cNvSpPr txBox="1"/>
          <p:nvPr/>
        </p:nvSpPr>
        <p:spPr>
          <a:xfrm>
            <a:off x="5294739" y="2295967"/>
            <a:ext cx="989090" cy="577081"/>
          </a:xfrm>
          <a:prstGeom prst="rect">
            <a:avLst/>
          </a:prstGeom>
          <a:noFill/>
        </p:spPr>
        <p:txBody>
          <a:bodyPr wrap="square" rtlCol="0">
            <a:spAutoFit/>
          </a:bodyPr>
          <a:lstStyle/>
          <a:p>
            <a:pPr algn="ctr"/>
            <a:r>
              <a:rPr lang="en-US" sz="1050" dirty="0">
                <a:latin typeface="Garamond"/>
                <a:cs typeface="Garamond"/>
              </a:rPr>
              <a:t>George put pea soup in his shoe</a:t>
            </a:r>
          </a:p>
        </p:txBody>
      </p:sp>
      <p:sp>
        <p:nvSpPr>
          <p:cNvPr id="7" name="TextBox 6"/>
          <p:cNvSpPr txBox="1"/>
          <p:nvPr/>
        </p:nvSpPr>
        <p:spPr>
          <a:xfrm>
            <a:off x="4024794" y="2396920"/>
            <a:ext cx="989091" cy="415498"/>
          </a:xfrm>
          <a:prstGeom prst="rect">
            <a:avLst/>
          </a:prstGeom>
          <a:noFill/>
        </p:spPr>
        <p:txBody>
          <a:bodyPr wrap="square" rtlCol="0">
            <a:spAutoFit/>
          </a:bodyPr>
          <a:lstStyle/>
          <a:p>
            <a:pPr algn="ctr"/>
            <a:r>
              <a:rPr lang="en-US" sz="1050" dirty="0">
                <a:latin typeface="Garamond"/>
                <a:cs typeface="Garamond"/>
              </a:rPr>
              <a:t>George ate pea soup</a:t>
            </a:r>
          </a:p>
        </p:txBody>
      </p:sp>
      <p:cxnSp>
        <p:nvCxnSpPr>
          <p:cNvPr id="15" name="Straight Arrow Connector 14"/>
          <p:cNvCxnSpPr/>
          <p:nvPr/>
        </p:nvCxnSpPr>
        <p:spPr>
          <a:xfrm>
            <a:off x="3776221" y="2639294"/>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046165" y="2639381"/>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2742640" y="3247849"/>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28" name="Rectangle 27"/>
          <p:cNvSpPr/>
          <p:nvPr/>
        </p:nvSpPr>
        <p:spPr>
          <a:xfrm>
            <a:off x="3289355" y="3247849"/>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29" name="Straight Connector 28"/>
          <p:cNvCxnSpPr>
            <a:stCxn id="27" idx="3"/>
            <a:endCxn id="28" idx="1"/>
          </p:cNvCxnSpPr>
          <p:nvPr/>
        </p:nvCxnSpPr>
        <p:spPr>
          <a:xfrm>
            <a:off x="3185015" y="3382733"/>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4024794" y="3235234"/>
            <a:ext cx="272034"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33" name="Rectangle 32"/>
          <p:cNvSpPr/>
          <p:nvPr/>
        </p:nvSpPr>
        <p:spPr>
          <a:xfrm>
            <a:off x="4391340" y="3235232"/>
            <a:ext cx="272034"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34" name="Rectangle 33"/>
          <p:cNvSpPr/>
          <p:nvPr/>
        </p:nvSpPr>
        <p:spPr>
          <a:xfrm>
            <a:off x="4741851" y="3235232"/>
            <a:ext cx="272034"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36" name="Rectangle 35"/>
          <p:cNvSpPr/>
          <p:nvPr/>
        </p:nvSpPr>
        <p:spPr>
          <a:xfrm>
            <a:off x="5294737" y="3249331"/>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37" name="Rectangle 36"/>
          <p:cNvSpPr/>
          <p:nvPr/>
        </p:nvSpPr>
        <p:spPr>
          <a:xfrm>
            <a:off x="5841453" y="3249331"/>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38" name="Straight Connector 37"/>
          <p:cNvCxnSpPr>
            <a:stCxn id="36" idx="3"/>
            <a:endCxn id="37" idx="1"/>
          </p:cNvCxnSpPr>
          <p:nvPr/>
        </p:nvCxnSpPr>
        <p:spPr>
          <a:xfrm>
            <a:off x="5737113" y="3384215"/>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8648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761" y="-341742"/>
            <a:ext cx="9423726" cy="6282484"/>
          </a:xfrm>
          <a:prstGeom prst="rect">
            <a:avLst/>
          </a:prstGeom>
        </p:spPr>
      </p:pic>
      <p:sp>
        <p:nvSpPr>
          <p:cNvPr id="11" name="Rectangle 10"/>
          <p:cNvSpPr/>
          <p:nvPr/>
        </p:nvSpPr>
        <p:spPr>
          <a:xfrm>
            <a:off x="1526664" y="1874788"/>
            <a:ext cx="842397"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3" name="Rectangle 12"/>
          <p:cNvSpPr/>
          <p:nvPr/>
        </p:nvSpPr>
        <p:spPr>
          <a:xfrm>
            <a:off x="2662124" y="1874788"/>
            <a:ext cx="756402"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5" name="Rectangle 14"/>
          <p:cNvSpPr/>
          <p:nvPr/>
        </p:nvSpPr>
        <p:spPr>
          <a:xfrm>
            <a:off x="3667099" y="1889080"/>
            <a:ext cx="882203"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6" name="TextBox 15"/>
          <p:cNvSpPr txBox="1"/>
          <p:nvPr/>
        </p:nvSpPr>
        <p:spPr>
          <a:xfrm>
            <a:off x="3667099" y="1839139"/>
            <a:ext cx="882203" cy="577081"/>
          </a:xfrm>
          <a:prstGeom prst="rect">
            <a:avLst/>
          </a:prstGeom>
          <a:noFill/>
        </p:spPr>
        <p:txBody>
          <a:bodyPr wrap="square" rtlCol="0">
            <a:spAutoFit/>
          </a:bodyPr>
          <a:lstStyle/>
          <a:p>
            <a:pPr algn="ctr"/>
            <a:r>
              <a:rPr lang="en-US" sz="1050" dirty="0">
                <a:latin typeface="Garamond"/>
                <a:cs typeface="Garamond"/>
              </a:rPr>
              <a:t>George put pea soup in his shoe</a:t>
            </a:r>
          </a:p>
        </p:txBody>
      </p:sp>
      <p:sp>
        <p:nvSpPr>
          <p:cNvPr id="17" name="TextBox 16"/>
          <p:cNvSpPr txBox="1"/>
          <p:nvPr/>
        </p:nvSpPr>
        <p:spPr>
          <a:xfrm>
            <a:off x="2662125" y="1960828"/>
            <a:ext cx="802706" cy="415498"/>
          </a:xfrm>
          <a:prstGeom prst="rect">
            <a:avLst/>
          </a:prstGeom>
          <a:noFill/>
        </p:spPr>
        <p:txBody>
          <a:bodyPr wrap="square" rtlCol="0">
            <a:spAutoFit/>
          </a:bodyPr>
          <a:lstStyle/>
          <a:p>
            <a:pPr algn="ctr"/>
            <a:r>
              <a:rPr lang="en-US" sz="1050" dirty="0">
                <a:latin typeface="Garamond"/>
                <a:cs typeface="Garamond"/>
              </a:rPr>
              <a:t>George ate pea soup</a:t>
            </a:r>
          </a:p>
        </p:txBody>
      </p:sp>
      <p:cxnSp>
        <p:nvCxnSpPr>
          <p:cNvPr id="18" name="Straight Arrow Connector 17"/>
          <p:cNvCxnSpPr/>
          <p:nvPr/>
        </p:nvCxnSpPr>
        <p:spPr>
          <a:xfrm>
            <a:off x="2413552" y="2307077"/>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418526" y="2307251"/>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6664" y="1961089"/>
            <a:ext cx="875472" cy="415498"/>
          </a:xfrm>
          <a:prstGeom prst="rect">
            <a:avLst/>
          </a:prstGeom>
          <a:noFill/>
        </p:spPr>
        <p:txBody>
          <a:bodyPr wrap="square" rtlCol="0">
            <a:spAutoFit/>
          </a:bodyPr>
          <a:lstStyle/>
          <a:p>
            <a:pPr algn="ctr"/>
            <a:r>
              <a:rPr lang="en-US" sz="1050" dirty="0">
                <a:latin typeface="Garamond"/>
                <a:cs typeface="Garamond"/>
              </a:rPr>
              <a:t>Martha made pea soup</a:t>
            </a:r>
          </a:p>
        </p:txBody>
      </p:sp>
      <p:sp>
        <p:nvSpPr>
          <p:cNvPr id="26" name="Rectangle 25"/>
          <p:cNvSpPr/>
          <p:nvPr/>
        </p:nvSpPr>
        <p:spPr>
          <a:xfrm>
            <a:off x="1718496" y="2847163"/>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28" name="Straight Connector 27"/>
          <p:cNvCxnSpPr>
            <a:stCxn id="26" idx="3"/>
          </p:cNvCxnSpPr>
          <p:nvPr/>
        </p:nvCxnSpPr>
        <p:spPr>
          <a:xfrm>
            <a:off x="1969039" y="2982047"/>
            <a:ext cx="93433"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062472" y="2848726"/>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4" name="Rectangle 43"/>
          <p:cNvSpPr/>
          <p:nvPr/>
        </p:nvSpPr>
        <p:spPr>
          <a:xfrm>
            <a:off x="2740318" y="2835497"/>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45" name="Straight Connector 44"/>
          <p:cNvCxnSpPr>
            <a:stCxn id="44" idx="3"/>
          </p:cNvCxnSpPr>
          <p:nvPr/>
        </p:nvCxnSpPr>
        <p:spPr>
          <a:xfrm>
            <a:off x="2990861" y="2970382"/>
            <a:ext cx="93433"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3084294" y="2837060"/>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7" name="Rectangle 46"/>
          <p:cNvSpPr/>
          <p:nvPr/>
        </p:nvSpPr>
        <p:spPr>
          <a:xfrm>
            <a:off x="3827581" y="2830446"/>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48" name="Straight Connector 47"/>
          <p:cNvCxnSpPr>
            <a:stCxn id="47" idx="3"/>
          </p:cNvCxnSpPr>
          <p:nvPr/>
        </p:nvCxnSpPr>
        <p:spPr>
          <a:xfrm>
            <a:off x="4078124" y="2965331"/>
            <a:ext cx="93433"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4171557" y="2832009"/>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0" name="TextBox 49"/>
          <p:cNvSpPr txBox="1"/>
          <p:nvPr/>
        </p:nvSpPr>
        <p:spPr>
          <a:xfrm>
            <a:off x="5164356" y="963931"/>
            <a:ext cx="1972015" cy="3665106"/>
          </a:xfrm>
          <a:prstGeom prst="rect">
            <a:avLst/>
          </a:prstGeom>
          <a:noFill/>
        </p:spPr>
        <p:txBody>
          <a:bodyPr wrap="none" rtlCol="0">
            <a:spAutoFit/>
          </a:bodyPr>
          <a:lstStyle/>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Martha made pea soup</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George ate pea soup</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George put pea soup in his shoe</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endParaRPr lang="en-US" sz="1050" dirty="0">
              <a:latin typeface="Calibri" panose="020F0502020204030204" pitchFamily="34" charset="0"/>
              <a:cs typeface="Calibri" panose="020F0502020204030204" pitchFamily="34" charset="0"/>
            </a:endParaRPr>
          </a:p>
          <a:p>
            <a:endParaRPr lang="en-US"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45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338" y="72769"/>
            <a:ext cx="1467068" cy="415498"/>
          </a:xfrm>
          <a:prstGeom prst="rect">
            <a:avLst/>
          </a:prstGeom>
        </p:spPr>
        <p:txBody>
          <a:bodyPr wrap="none">
            <a:spAutoFit/>
          </a:bodyPr>
          <a:lstStyle/>
          <a:p>
            <a:r>
              <a:rPr lang="en-US" sz="2100" dirty="0">
                <a:latin typeface="Calibri" panose="020F0502020204030204" pitchFamily="34" charset="0"/>
                <a:cs typeface="Calibri" panose="020F0502020204030204" pitchFamily="34" charset="0"/>
              </a:rPr>
              <a:t>Sequencing</a:t>
            </a:r>
          </a:p>
        </p:txBody>
      </p:sp>
      <p:sp>
        <p:nvSpPr>
          <p:cNvPr id="9" name="Rectangle 8"/>
          <p:cNvSpPr/>
          <p:nvPr/>
        </p:nvSpPr>
        <p:spPr>
          <a:xfrm>
            <a:off x="1458114" y="758458"/>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0" name="Rectangle 9"/>
          <p:cNvSpPr/>
          <p:nvPr/>
        </p:nvSpPr>
        <p:spPr>
          <a:xfrm>
            <a:off x="6782464" y="3652576"/>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 name="TextBox 3"/>
          <p:cNvSpPr txBox="1"/>
          <p:nvPr/>
        </p:nvSpPr>
        <p:spPr>
          <a:xfrm>
            <a:off x="1458114" y="1042591"/>
            <a:ext cx="989091" cy="288541"/>
          </a:xfrm>
          <a:prstGeom prst="rect">
            <a:avLst/>
          </a:prstGeom>
          <a:noFill/>
        </p:spPr>
        <p:txBody>
          <a:bodyPr wrap="square" rtlCol="0">
            <a:spAutoFit/>
          </a:bodyPr>
          <a:lstStyle/>
          <a:p>
            <a:pPr algn="ctr"/>
            <a:r>
              <a:rPr lang="en-US" sz="1275" dirty="0">
                <a:latin typeface="Garamond"/>
                <a:cs typeface="Garamond"/>
              </a:rPr>
              <a:t>introduction</a:t>
            </a:r>
          </a:p>
        </p:txBody>
      </p:sp>
      <p:sp>
        <p:nvSpPr>
          <p:cNvPr id="5" name="TextBox 4"/>
          <p:cNvSpPr txBox="1"/>
          <p:nvPr/>
        </p:nvSpPr>
        <p:spPr>
          <a:xfrm>
            <a:off x="6782464" y="3932335"/>
            <a:ext cx="989091" cy="253916"/>
          </a:xfrm>
          <a:prstGeom prst="rect">
            <a:avLst/>
          </a:prstGeom>
          <a:noFill/>
        </p:spPr>
        <p:txBody>
          <a:bodyPr wrap="square" rtlCol="0">
            <a:spAutoFit/>
          </a:bodyPr>
          <a:lstStyle/>
          <a:p>
            <a:r>
              <a:rPr lang="en-US" sz="1050" dirty="0">
                <a:latin typeface="Garamond"/>
                <a:cs typeface="Garamond"/>
              </a:rPr>
              <a:t>Conclusion</a:t>
            </a:r>
          </a:p>
        </p:txBody>
      </p:sp>
      <p:cxnSp>
        <p:nvCxnSpPr>
          <p:cNvPr id="14" name="Straight Arrow Connector 13"/>
          <p:cNvCxnSpPr/>
          <p:nvPr/>
        </p:nvCxnSpPr>
        <p:spPr>
          <a:xfrm>
            <a:off x="2447205" y="1198205"/>
            <a:ext cx="295435" cy="10088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322214" y="2639469"/>
            <a:ext cx="460250" cy="1013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458114" y="1799302"/>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9" name="Rectangle 18"/>
          <p:cNvSpPr/>
          <p:nvPr/>
        </p:nvSpPr>
        <p:spPr>
          <a:xfrm>
            <a:off x="2004829" y="1799302"/>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21" name="Straight Connector 20"/>
          <p:cNvCxnSpPr>
            <a:stCxn id="18" idx="3"/>
            <a:endCxn id="19" idx="1"/>
          </p:cNvCxnSpPr>
          <p:nvPr/>
        </p:nvCxnSpPr>
        <p:spPr>
          <a:xfrm>
            <a:off x="1900490" y="1934186"/>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782464" y="4691263"/>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0" name="Rectangle 39"/>
          <p:cNvSpPr/>
          <p:nvPr/>
        </p:nvSpPr>
        <p:spPr>
          <a:xfrm>
            <a:off x="7329179" y="4691263"/>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41" name="Straight Connector 40"/>
          <p:cNvCxnSpPr>
            <a:stCxn id="39" idx="3"/>
            <a:endCxn id="40" idx="1"/>
          </p:cNvCxnSpPr>
          <p:nvPr/>
        </p:nvCxnSpPr>
        <p:spPr>
          <a:xfrm>
            <a:off x="7224839" y="4826147"/>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287000" y="3374012"/>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663374" y="3382733"/>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2742640" y="2207005"/>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5" name="TextBox 44"/>
          <p:cNvSpPr txBox="1"/>
          <p:nvPr/>
        </p:nvSpPr>
        <p:spPr>
          <a:xfrm>
            <a:off x="2695777" y="2293045"/>
            <a:ext cx="1035954" cy="415498"/>
          </a:xfrm>
          <a:prstGeom prst="rect">
            <a:avLst/>
          </a:prstGeom>
          <a:noFill/>
        </p:spPr>
        <p:txBody>
          <a:bodyPr wrap="square" rtlCol="0">
            <a:spAutoFit/>
          </a:bodyPr>
          <a:lstStyle/>
          <a:p>
            <a:pPr algn="ctr"/>
            <a:r>
              <a:rPr lang="en-US" sz="1050" dirty="0">
                <a:latin typeface="Garamond"/>
                <a:cs typeface="Garamond"/>
              </a:rPr>
              <a:t>Martha made pea soup</a:t>
            </a:r>
          </a:p>
        </p:txBody>
      </p:sp>
      <p:sp>
        <p:nvSpPr>
          <p:cNvPr id="46" name="Rectangle 45"/>
          <p:cNvSpPr/>
          <p:nvPr/>
        </p:nvSpPr>
        <p:spPr>
          <a:xfrm>
            <a:off x="4024794" y="2207005"/>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7" name="Rectangle 46"/>
          <p:cNvSpPr/>
          <p:nvPr/>
        </p:nvSpPr>
        <p:spPr>
          <a:xfrm>
            <a:off x="5294738" y="2211964"/>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8" name="TextBox 47"/>
          <p:cNvSpPr txBox="1"/>
          <p:nvPr/>
        </p:nvSpPr>
        <p:spPr>
          <a:xfrm>
            <a:off x="5294739" y="2295967"/>
            <a:ext cx="989090" cy="577081"/>
          </a:xfrm>
          <a:prstGeom prst="rect">
            <a:avLst/>
          </a:prstGeom>
          <a:noFill/>
        </p:spPr>
        <p:txBody>
          <a:bodyPr wrap="square" rtlCol="0">
            <a:spAutoFit/>
          </a:bodyPr>
          <a:lstStyle/>
          <a:p>
            <a:pPr algn="ctr"/>
            <a:r>
              <a:rPr lang="en-US" sz="1050" dirty="0">
                <a:latin typeface="Garamond"/>
                <a:cs typeface="Garamond"/>
              </a:rPr>
              <a:t>George put pea soup in his shoe</a:t>
            </a:r>
          </a:p>
        </p:txBody>
      </p:sp>
      <p:sp>
        <p:nvSpPr>
          <p:cNvPr id="49" name="TextBox 48"/>
          <p:cNvSpPr txBox="1"/>
          <p:nvPr/>
        </p:nvSpPr>
        <p:spPr>
          <a:xfrm>
            <a:off x="4024794" y="2396920"/>
            <a:ext cx="989091" cy="415498"/>
          </a:xfrm>
          <a:prstGeom prst="rect">
            <a:avLst/>
          </a:prstGeom>
          <a:noFill/>
        </p:spPr>
        <p:txBody>
          <a:bodyPr wrap="square" rtlCol="0">
            <a:spAutoFit/>
          </a:bodyPr>
          <a:lstStyle/>
          <a:p>
            <a:pPr algn="ctr"/>
            <a:r>
              <a:rPr lang="en-US" sz="1050" dirty="0">
                <a:latin typeface="Garamond"/>
                <a:cs typeface="Garamond"/>
              </a:rPr>
              <a:t>George ate pea soup</a:t>
            </a:r>
          </a:p>
        </p:txBody>
      </p:sp>
      <p:cxnSp>
        <p:nvCxnSpPr>
          <p:cNvPr id="50" name="Straight Arrow Connector 49"/>
          <p:cNvCxnSpPr/>
          <p:nvPr/>
        </p:nvCxnSpPr>
        <p:spPr>
          <a:xfrm>
            <a:off x="3776221" y="2639294"/>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5046165" y="2639381"/>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2742640" y="3247849"/>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3" name="Rectangle 52"/>
          <p:cNvSpPr/>
          <p:nvPr/>
        </p:nvSpPr>
        <p:spPr>
          <a:xfrm>
            <a:off x="3289355" y="3247849"/>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54" name="Straight Connector 53"/>
          <p:cNvCxnSpPr>
            <a:stCxn id="52" idx="3"/>
            <a:endCxn id="53" idx="1"/>
          </p:cNvCxnSpPr>
          <p:nvPr/>
        </p:nvCxnSpPr>
        <p:spPr>
          <a:xfrm>
            <a:off x="3185015" y="3382733"/>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024794" y="3235234"/>
            <a:ext cx="272034"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6" name="Rectangle 55"/>
          <p:cNvSpPr/>
          <p:nvPr/>
        </p:nvSpPr>
        <p:spPr>
          <a:xfrm>
            <a:off x="4391340" y="3235232"/>
            <a:ext cx="272034"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7" name="Rectangle 56"/>
          <p:cNvSpPr/>
          <p:nvPr/>
        </p:nvSpPr>
        <p:spPr>
          <a:xfrm>
            <a:off x="4741851" y="3235232"/>
            <a:ext cx="272034"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8" name="Rectangle 57"/>
          <p:cNvSpPr/>
          <p:nvPr/>
        </p:nvSpPr>
        <p:spPr>
          <a:xfrm>
            <a:off x="5294737" y="3249331"/>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9" name="Rectangle 58"/>
          <p:cNvSpPr/>
          <p:nvPr/>
        </p:nvSpPr>
        <p:spPr>
          <a:xfrm>
            <a:off x="5841453" y="3249331"/>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60" name="Straight Connector 59"/>
          <p:cNvCxnSpPr>
            <a:stCxn id="58" idx="3"/>
            <a:endCxn id="59" idx="1"/>
          </p:cNvCxnSpPr>
          <p:nvPr/>
        </p:nvCxnSpPr>
        <p:spPr>
          <a:xfrm>
            <a:off x="5737113" y="3384215"/>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6914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338" y="72769"/>
            <a:ext cx="1467068" cy="415498"/>
          </a:xfrm>
          <a:prstGeom prst="rect">
            <a:avLst/>
          </a:prstGeom>
        </p:spPr>
        <p:txBody>
          <a:bodyPr wrap="none">
            <a:spAutoFit/>
          </a:bodyPr>
          <a:lstStyle/>
          <a:p>
            <a:r>
              <a:rPr lang="en-US" sz="2100" dirty="0">
                <a:latin typeface="Calibri" panose="020F0502020204030204" pitchFamily="34" charset="0"/>
                <a:cs typeface="Calibri" panose="020F0502020204030204" pitchFamily="34" charset="0"/>
              </a:rPr>
              <a:t>Sequencing</a:t>
            </a:r>
          </a:p>
        </p:txBody>
      </p:sp>
      <p:sp>
        <p:nvSpPr>
          <p:cNvPr id="9" name="Rectangle 8"/>
          <p:cNvSpPr/>
          <p:nvPr/>
        </p:nvSpPr>
        <p:spPr>
          <a:xfrm>
            <a:off x="1458114" y="758458"/>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0" name="Rectangle 9"/>
          <p:cNvSpPr/>
          <p:nvPr/>
        </p:nvSpPr>
        <p:spPr>
          <a:xfrm>
            <a:off x="6782464" y="3652576"/>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 name="TextBox 3"/>
          <p:cNvSpPr txBox="1"/>
          <p:nvPr/>
        </p:nvSpPr>
        <p:spPr>
          <a:xfrm>
            <a:off x="1458114" y="1042591"/>
            <a:ext cx="989091" cy="288541"/>
          </a:xfrm>
          <a:prstGeom prst="rect">
            <a:avLst/>
          </a:prstGeom>
          <a:noFill/>
        </p:spPr>
        <p:txBody>
          <a:bodyPr wrap="square" rtlCol="0">
            <a:spAutoFit/>
          </a:bodyPr>
          <a:lstStyle/>
          <a:p>
            <a:pPr algn="ctr"/>
            <a:r>
              <a:rPr lang="en-US" sz="1275" dirty="0">
                <a:latin typeface="Garamond"/>
                <a:cs typeface="Garamond"/>
              </a:rPr>
              <a:t>introduction</a:t>
            </a:r>
          </a:p>
        </p:txBody>
      </p:sp>
      <p:sp>
        <p:nvSpPr>
          <p:cNvPr id="5" name="TextBox 4"/>
          <p:cNvSpPr txBox="1"/>
          <p:nvPr/>
        </p:nvSpPr>
        <p:spPr>
          <a:xfrm>
            <a:off x="6782464" y="3932335"/>
            <a:ext cx="989091" cy="253916"/>
          </a:xfrm>
          <a:prstGeom prst="rect">
            <a:avLst/>
          </a:prstGeom>
          <a:noFill/>
        </p:spPr>
        <p:txBody>
          <a:bodyPr wrap="square" rtlCol="0">
            <a:spAutoFit/>
          </a:bodyPr>
          <a:lstStyle/>
          <a:p>
            <a:r>
              <a:rPr lang="en-US" sz="1050" dirty="0">
                <a:latin typeface="Garamond"/>
                <a:cs typeface="Garamond"/>
              </a:rPr>
              <a:t>Conclusion</a:t>
            </a:r>
          </a:p>
        </p:txBody>
      </p:sp>
      <p:cxnSp>
        <p:nvCxnSpPr>
          <p:cNvPr id="14" name="Straight Arrow Connector 13"/>
          <p:cNvCxnSpPr/>
          <p:nvPr/>
        </p:nvCxnSpPr>
        <p:spPr>
          <a:xfrm>
            <a:off x="2447205" y="1198205"/>
            <a:ext cx="295435" cy="10088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322214" y="2639469"/>
            <a:ext cx="460250" cy="10131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458114" y="1799302"/>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9" name="Rectangle 18"/>
          <p:cNvSpPr/>
          <p:nvPr/>
        </p:nvSpPr>
        <p:spPr>
          <a:xfrm>
            <a:off x="2004829" y="1799302"/>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21" name="Straight Connector 20"/>
          <p:cNvCxnSpPr>
            <a:stCxn id="18" idx="3"/>
            <a:endCxn id="19" idx="1"/>
          </p:cNvCxnSpPr>
          <p:nvPr/>
        </p:nvCxnSpPr>
        <p:spPr>
          <a:xfrm>
            <a:off x="1900490" y="1934186"/>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782464" y="4691263"/>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0" name="Rectangle 39"/>
          <p:cNvSpPr/>
          <p:nvPr/>
        </p:nvSpPr>
        <p:spPr>
          <a:xfrm>
            <a:off x="7329179" y="4691263"/>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41" name="Straight Connector 40"/>
          <p:cNvCxnSpPr>
            <a:stCxn id="39" idx="3"/>
            <a:endCxn id="40" idx="1"/>
          </p:cNvCxnSpPr>
          <p:nvPr/>
        </p:nvCxnSpPr>
        <p:spPr>
          <a:xfrm>
            <a:off x="7224839" y="4826147"/>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287000" y="3374012"/>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663374" y="3382733"/>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2742640" y="2207005"/>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5" name="TextBox 44"/>
          <p:cNvSpPr txBox="1"/>
          <p:nvPr/>
        </p:nvSpPr>
        <p:spPr>
          <a:xfrm>
            <a:off x="2695777" y="2293045"/>
            <a:ext cx="1035954" cy="415498"/>
          </a:xfrm>
          <a:prstGeom prst="rect">
            <a:avLst/>
          </a:prstGeom>
          <a:noFill/>
        </p:spPr>
        <p:txBody>
          <a:bodyPr wrap="square" rtlCol="0">
            <a:spAutoFit/>
          </a:bodyPr>
          <a:lstStyle/>
          <a:p>
            <a:pPr algn="ctr"/>
            <a:r>
              <a:rPr lang="en-US" sz="1050" dirty="0">
                <a:latin typeface="Garamond"/>
                <a:cs typeface="Garamond"/>
              </a:rPr>
              <a:t>Martha made pea soup</a:t>
            </a:r>
          </a:p>
        </p:txBody>
      </p:sp>
      <p:sp>
        <p:nvSpPr>
          <p:cNvPr id="46" name="Rectangle 45"/>
          <p:cNvSpPr/>
          <p:nvPr/>
        </p:nvSpPr>
        <p:spPr>
          <a:xfrm>
            <a:off x="4024794" y="2207005"/>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7" name="Rectangle 46"/>
          <p:cNvSpPr/>
          <p:nvPr/>
        </p:nvSpPr>
        <p:spPr>
          <a:xfrm>
            <a:off x="5294738" y="2211964"/>
            <a:ext cx="989091"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8" name="TextBox 47"/>
          <p:cNvSpPr txBox="1"/>
          <p:nvPr/>
        </p:nvSpPr>
        <p:spPr>
          <a:xfrm>
            <a:off x="5294739" y="2295967"/>
            <a:ext cx="989090" cy="577081"/>
          </a:xfrm>
          <a:prstGeom prst="rect">
            <a:avLst/>
          </a:prstGeom>
          <a:noFill/>
        </p:spPr>
        <p:txBody>
          <a:bodyPr wrap="square" rtlCol="0">
            <a:spAutoFit/>
          </a:bodyPr>
          <a:lstStyle/>
          <a:p>
            <a:pPr algn="ctr"/>
            <a:r>
              <a:rPr lang="en-US" sz="1050" dirty="0">
                <a:latin typeface="Garamond"/>
                <a:cs typeface="Garamond"/>
              </a:rPr>
              <a:t>George put pea soup in his shoe</a:t>
            </a:r>
          </a:p>
        </p:txBody>
      </p:sp>
      <p:sp>
        <p:nvSpPr>
          <p:cNvPr id="49" name="TextBox 48"/>
          <p:cNvSpPr txBox="1"/>
          <p:nvPr/>
        </p:nvSpPr>
        <p:spPr>
          <a:xfrm>
            <a:off x="4024794" y="2396920"/>
            <a:ext cx="989091" cy="415498"/>
          </a:xfrm>
          <a:prstGeom prst="rect">
            <a:avLst/>
          </a:prstGeom>
          <a:noFill/>
        </p:spPr>
        <p:txBody>
          <a:bodyPr wrap="square" rtlCol="0">
            <a:spAutoFit/>
          </a:bodyPr>
          <a:lstStyle/>
          <a:p>
            <a:pPr algn="ctr"/>
            <a:r>
              <a:rPr lang="en-US" sz="1050" dirty="0">
                <a:latin typeface="Garamond"/>
                <a:cs typeface="Garamond"/>
              </a:rPr>
              <a:t>George ate pea soup</a:t>
            </a:r>
          </a:p>
        </p:txBody>
      </p:sp>
      <p:cxnSp>
        <p:nvCxnSpPr>
          <p:cNvPr id="50" name="Straight Arrow Connector 49"/>
          <p:cNvCxnSpPr/>
          <p:nvPr/>
        </p:nvCxnSpPr>
        <p:spPr>
          <a:xfrm>
            <a:off x="3776221" y="2639294"/>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5046165" y="2639381"/>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2742640" y="3247849"/>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3" name="Rectangle 52"/>
          <p:cNvSpPr/>
          <p:nvPr/>
        </p:nvSpPr>
        <p:spPr>
          <a:xfrm>
            <a:off x="3289355" y="3247849"/>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54" name="Straight Connector 53"/>
          <p:cNvCxnSpPr>
            <a:stCxn id="52" idx="3"/>
            <a:endCxn id="53" idx="1"/>
          </p:cNvCxnSpPr>
          <p:nvPr/>
        </p:nvCxnSpPr>
        <p:spPr>
          <a:xfrm>
            <a:off x="3185015" y="3382733"/>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024794" y="3235234"/>
            <a:ext cx="272034"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6" name="Rectangle 55"/>
          <p:cNvSpPr/>
          <p:nvPr/>
        </p:nvSpPr>
        <p:spPr>
          <a:xfrm>
            <a:off x="4391340" y="3235232"/>
            <a:ext cx="272034"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7" name="Rectangle 56"/>
          <p:cNvSpPr/>
          <p:nvPr/>
        </p:nvSpPr>
        <p:spPr>
          <a:xfrm>
            <a:off x="4741851" y="3235232"/>
            <a:ext cx="272034"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8" name="Rectangle 57"/>
          <p:cNvSpPr/>
          <p:nvPr/>
        </p:nvSpPr>
        <p:spPr>
          <a:xfrm>
            <a:off x="5294737" y="3249331"/>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9" name="Rectangle 58"/>
          <p:cNvSpPr/>
          <p:nvPr/>
        </p:nvSpPr>
        <p:spPr>
          <a:xfrm>
            <a:off x="5841453" y="3249331"/>
            <a:ext cx="442376" cy="26976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60" name="Straight Connector 59"/>
          <p:cNvCxnSpPr>
            <a:stCxn id="58" idx="3"/>
            <a:endCxn id="59" idx="1"/>
          </p:cNvCxnSpPr>
          <p:nvPr/>
        </p:nvCxnSpPr>
        <p:spPr>
          <a:xfrm>
            <a:off x="5737113" y="3384215"/>
            <a:ext cx="104340" cy="0"/>
          </a:xfrm>
          <a:prstGeom prst="line">
            <a:avLst/>
          </a:prstGeom>
          <a:ln w="38100" cmpd="sng"/>
        </p:spPr>
        <p:style>
          <a:lnRef idx="2">
            <a:schemeClr val="accent1"/>
          </a:lnRef>
          <a:fillRef idx="0">
            <a:schemeClr val="accent1"/>
          </a:fillRef>
          <a:effectRef idx="1">
            <a:schemeClr val="accent1"/>
          </a:effectRef>
          <a:fontRef idx="minor">
            <a:schemeClr val="tx1"/>
          </a:fontRef>
        </p:style>
      </p:cxnSp>
      <p:pic>
        <p:nvPicPr>
          <p:cNvPr id="34" name="Picture 33" descr="comp book.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5070" y="465184"/>
            <a:ext cx="2401640" cy="1469003"/>
          </a:xfrm>
          <a:prstGeom prst="rect">
            <a:avLst/>
          </a:prstGeom>
        </p:spPr>
      </p:pic>
      <p:pic>
        <p:nvPicPr>
          <p:cNvPr id="3" name="Picture 2"/>
          <p:cNvPicPr>
            <a:picLocks noChangeAspect="1"/>
          </p:cNvPicPr>
          <p:nvPr/>
        </p:nvPicPr>
        <p:blipFill>
          <a:blip r:embed="rId3">
            <a:alphaModFix amt="46000"/>
          </a:blip>
          <a:stretch>
            <a:fillRect/>
          </a:stretch>
        </p:blipFill>
        <p:spPr>
          <a:xfrm>
            <a:off x="1477070" y="824254"/>
            <a:ext cx="913693" cy="747902"/>
          </a:xfrm>
          <a:prstGeom prst="rect">
            <a:avLst/>
          </a:prstGeom>
        </p:spPr>
      </p:pic>
      <p:pic>
        <p:nvPicPr>
          <p:cNvPr id="36" name="Picture 35"/>
          <p:cNvPicPr>
            <a:picLocks noChangeAspect="1"/>
          </p:cNvPicPr>
          <p:nvPr/>
        </p:nvPicPr>
        <p:blipFill>
          <a:blip r:embed="rId3"/>
          <a:stretch>
            <a:fillRect/>
          </a:stretch>
        </p:blipFill>
        <p:spPr>
          <a:xfrm>
            <a:off x="2695777" y="758458"/>
            <a:ext cx="913693" cy="747902"/>
          </a:xfrm>
          <a:prstGeom prst="rect">
            <a:avLst/>
          </a:prstGeom>
        </p:spPr>
      </p:pic>
      <p:pic>
        <p:nvPicPr>
          <p:cNvPr id="37" name="Picture 36"/>
          <p:cNvPicPr>
            <a:picLocks noChangeAspect="1"/>
          </p:cNvPicPr>
          <p:nvPr/>
        </p:nvPicPr>
        <p:blipFill>
          <a:blip r:embed="rId3">
            <a:alphaModFix amt="47000"/>
          </a:blip>
          <a:stretch>
            <a:fillRect/>
          </a:stretch>
        </p:blipFill>
        <p:spPr>
          <a:xfrm>
            <a:off x="6843018" y="3732511"/>
            <a:ext cx="913693" cy="747902"/>
          </a:xfrm>
          <a:prstGeom prst="rect">
            <a:avLst/>
          </a:prstGeom>
        </p:spPr>
      </p:pic>
    </p:spTree>
    <p:extLst>
      <p:ext uri="{BB962C8B-B14F-4D97-AF65-F5344CB8AC3E}">
        <p14:creationId xmlns:p14="http://schemas.microsoft.com/office/powerpoint/2010/main" val="2655794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761" y="-341742"/>
            <a:ext cx="9423726" cy="6282484"/>
          </a:xfrm>
          <a:prstGeom prst="rect">
            <a:avLst/>
          </a:prstGeom>
        </p:spPr>
      </p:pic>
      <p:sp>
        <p:nvSpPr>
          <p:cNvPr id="11" name="Rectangle 10"/>
          <p:cNvSpPr/>
          <p:nvPr/>
        </p:nvSpPr>
        <p:spPr>
          <a:xfrm>
            <a:off x="1526664" y="1874788"/>
            <a:ext cx="842397"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3" name="Rectangle 12"/>
          <p:cNvSpPr/>
          <p:nvPr/>
        </p:nvSpPr>
        <p:spPr>
          <a:xfrm>
            <a:off x="2662124" y="1874788"/>
            <a:ext cx="756402"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5" name="Rectangle 14"/>
          <p:cNvSpPr/>
          <p:nvPr/>
        </p:nvSpPr>
        <p:spPr>
          <a:xfrm>
            <a:off x="3667099" y="1889080"/>
            <a:ext cx="882203"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6" name="TextBox 15"/>
          <p:cNvSpPr txBox="1"/>
          <p:nvPr/>
        </p:nvSpPr>
        <p:spPr>
          <a:xfrm>
            <a:off x="3667099" y="1839139"/>
            <a:ext cx="882203" cy="577081"/>
          </a:xfrm>
          <a:prstGeom prst="rect">
            <a:avLst/>
          </a:prstGeom>
          <a:noFill/>
        </p:spPr>
        <p:txBody>
          <a:bodyPr wrap="square" rtlCol="0">
            <a:spAutoFit/>
          </a:bodyPr>
          <a:lstStyle/>
          <a:p>
            <a:pPr algn="ctr"/>
            <a:r>
              <a:rPr lang="en-US" sz="1050" dirty="0">
                <a:latin typeface="Garamond"/>
                <a:cs typeface="Garamond"/>
              </a:rPr>
              <a:t>George put pea soup in his shoe</a:t>
            </a:r>
          </a:p>
        </p:txBody>
      </p:sp>
      <p:sp>
        <p:nvSpPr>
          <p:cNvPr id="17" name="TextBox 16"/>
          <p:cNvSpPr txBox="1"/>
          <p:nvPr/>
        </p:nvSpPr>
        <p:spPr>
          <a:xfrm>
            <a:off x="2662125" y="1960828"/>
            <a:ext cx="802706" cy="415498"/>
          </a:xfrm>
          <a:prstGeom prst="rect">
            <a:avLst/>
          </a:prstGeom>
          <a:noFill/>
        </p:spPr>
        <p:txBody>
          <a:bodyPr wrap="square" rtlCol="0">
            <a:spAutoFit/>
          </a:bodyPr>
          <a:lstStyle/>
          <a:p>
            <a:pPr algn="ctr"/>
            <a:r>
              <a:rPr lang="en-US" sz="1050" dirty="0">
                <a:latin typeface="Garamond"/>
                <a:cs typeface="Garamond"/>
              </a:rPr>
              <a:t>George ate pea soup</a:t>
            </a:r>
          </a:p>
        </p:txBody>
      </p:sp>
      <p:cxnSp>
        <p:nvCxnSpPr>
          <p:cNvPr id="18" name="Straight Arrow Connector 17"/>
          <p:cNvCxnSpPr/>
          <p:nvPr/>
        </p:nvCxnSpPr>
        <p:spPr>
          <a:xfrm>
            <a:off x="2413552" y="2307077"/>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418526" y="2307251"/>
            <a:ext cx="248573" cy="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526664" y="823102"/>
            <a:ext cx="842397"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21" name="Rectangle 20"/>
          <p:cNvSpPr/>
          <p:nvPr/>
        </p:nvSpPr>
        <p:spPr>
          <a:xfrm>
            <a:off x="3715049" y="3270420"/>
            <a:ext cx="842397" cy="83651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2" name="TextBox 11"/>
          <p:cNvSpPr txBox="1"/>
          <p:nvPr/>
        </p:nvSpPr>
        <p:spPr>
          <a:xfrm>
            <a:off x="1511790" y="931279"/>
            <a:ext cx="890347" cy="415498"/>
          </a:xfrm>
          <a:prstGeom prst="rect">
            <a:avLst/>
          </a:prstGeom>
          <a:noFill/>
        </p:spPr>
        <p:txBody>
          <a:bodyPr wrap="square" rtlCol="0">
            <a:spAutoFit/>
          </a:bodyPr>
          <a:lstStyle/>
          <a:p>
            <a:pPr algn="ctr"/>
            <a:endParaRPr lang="en-US" sz="1050" dirty="0">
              <a:latin typeface="Garamond"/>
              <a:cs typeface="Garamond"/>
            </a:endParaRPr>
          </a:p>
          <a:p>
            <a:pPr algn="ctr"/>
            <a:r>
              <a:rPr lang="en-US" sz="1050" dirty="0">
                <a:latin typeface="Garamond"/>
                <a:cs typeface="Garamond"/>
              </a:rPr>
              <a:t>Introduction</a:t>
            </a:r>
          </a:p>
        </p:txBody>
      </p:sp>
      <p:sp>
        <p:nvSpPr>
          <p:cNvPr id="22" name="TextBox 21"/>
          <p:cNvSpPr txBox="1"/>
          <p:nvPr/>
        </p:nvSpPr>
        <p:spPr>
          <a:xfrm>
            <a:off x="3668744" y="3408944"/>
            <a:ext cx="890347" cy="415498"/>
          </a:xfrm>
          <a:prstGeom prst="rect">
            <a:avLst/>
          </a:prstGeom>
          <a:noFill/>
        </p:spPr>
        <p:txBody>
          <a:bodyPr wrap="square" rtlCol="0">
            <a:spAutoFit/>
          </a:bodyPr>
          <a:lstStyle/>
          <a:p>
            <a:pPr algn="ctr"/>
            <a:endParaRPr lang="en-US" sz="1050" dirty="0">
              <a:latin typeface="Garamond"/>
              <a:cs typeface="Garamond"/>
            </a:endParaRPr>
          </a:p>
          <a:p>
            <a:pPr algn="ctr"/>
            <a:r>
              <a:rPr lang="en-US" sz="1050" dirty="0">
                <a:latin typeface="Garamond"/>
                <a:cs typeface="Garamond"/>
              </a:rPr>
              <a:t>Conclusion</a:t>
            </a:r>
          </a:p>
        </p:txBody>
      </p:sp>
      <p:sp>
        <p:nvSpPr>
          <p:cNvPr id="23" name="TextBox 22"/>
          <p:cNvSpPr txBox="1"/>
          <p:nvPr/>
        </p:nvSpPr>
        <p:spPr>
          <a:xfrm>
            <a:off x="1526664" y="1961089"/>
            <a:ext cx="875472" cy="415498"/>
          </a:xfrm>
          <a:prstGeom prst="rect">
            <a:avLst/>
          </a:prstGeom>
          <a:noFill/>
        </p:spPr>
        <p:txBody>
          <a:bodyPr wrap="square" rtlCol="0">
            <a:spAutoFit/>
          </a:bodyPr>
          <a:lstStyle/>
          <a:p>
            <a:pPr algn="ctr"/>
            <a:r>
              <a:rPr lang="en-US" sz="1050" dirty="0">
                <a:latin typeface="Garamond"/>
                <a:cs typeface="Garamond"/>
              </a:rPr>
              <a:t>Martha made pea soup</a:t>
            </a:r>
          </a:p>
        </p:txBody>
      </p:sp>
      <p:sp>
        <p:nvSpPr>
          <p:cNvPr id="26" name="Rectangle 25"/>
          <p:cNvSpPr/>
          <p:nvPr/>
        </p:nvSpPr>
        <p:spPr>
          <a:xfrm>
            <a:off x="1718496" y="2847163"/>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28" name="Straight Connector 27"/>
          <p:cNvCxnSpPr>
            <a:stCxn id="26" idx="3"/>
          </p:cNvCxnSpPr>
          <p:nvPr/>
        </p:nvCxnSpPr>
        <p:spPr>
          <a:xfrm>
            <a:off x="1969039" y="2982047"/>
            <a:ext cx="93433"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062472" y="2848726"/>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4" name="Rectangle 43"/>
          <p:cNvSpPr/>
          <p:nvPr/>
        </p:nvSpPr>
        <p:spPr>
          <a:xfrm>
            <a:off x="2740318" y="2835497"/>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45" name="Straight Connector 44"/>
          <p:cNvCxnSpPr>
            <a:stCxn id="44" idx="3"/>
          </p:cNvCxnSpPr>
          <p:nvPr/>
        </p:nvCxnSpPr>
        <p:spPr>
          <a:xfrm>
            <a:off x="2990861" y="2970382"/>
            <a:ext cx="93433"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3084294" y="2837060"/>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7" name="Rectangle 46"/>
          <p:cNvSpPr/>
          <p:nvPr/>
        </p:nvSpPr>
        <p:spPr>
          <a:xfrm>
            <a:off x="3827581" y="2830446"/>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cxnSp>
        <p:nvCxnSpPr>
          <p:cNvPr id="48" name="Straight Connector 47"/>
          <p:cNvCxnSpPr>
            <a:stCxn id="47" idx="3"/>
          </p:cNvCxnSpPr>
          <p:nvPr/>
        </p:nvCxnSpPr>
        <p:spPr>
          <a:xfrm>
            <a:off x="4078124" y="2965331"/>
            <a:ext cx="93433"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4171557" y="2832009"/>
            <a:ext cx="250543" cy="26976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50" name="TextBox 49"/>
          <p:cNvSpPr txBox="1"/>
          <p:nvPr/>
        </p:nvSpPr>
        <p:spPr>
          <a:xfrm>
            <a:off x="5164356" y="963931"/>
            <a:ext cx="1972015" cy="3665106"/>
          </a:xfrm>
          <a:prstGeom prst="rect">
            <a:avLst/>
          </a:prstGeom>
          <a:noFill/>
        </p:spPr>
        <p:txBody>
          <a:bodyPr wrap="none" rtlCol="0">
            <a:spAutoFit/>
          </a:bodyPr>
          <a:lstStyle/>
          <a:p>
            <a:pPr>
              <a:spcAft>
                <a:spcPts val="1350"/>
              </a:spcAft>
            </a:pPr>
            <a:r>
              <a:rPr lang="en-US" sz="1050" dirty="0">
                <a:latin typeface="Calibri" panose="020F0502020204030204" pitchFamily="34" charset="0"/>
                <a:cs typeface="Calibri" panose="020F0502020204030204" pitchFamily="34" charset="0"/>
              </a:rPr>
              <a:t>Introduction</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Martha made pea soup</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George ate pea soup</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George put pea soup in his shoe</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Conclusion</a:t>
            </a:r>
          </a:p>
          <a:p>
            <a:pPr>
              <a:spcAft>
                <a:spcPts val="1350"/>
              </a:spcAft>
            </a:pPr>
            <a:endParaRPr lang="en-US" sz="1050" dirty="0">
              <a:latin typeface="Calibri" panose="020F0502020204030204" pitchFamily="34" charset="0"/>
              <a:cs typeface="Calibri" panose="020F0502020204030204" pitchFamily="34" charset="0"/>
            </a:endParaRPr>
          </a:p>
          <a:p>
            <a:endParaRPr lang="en-US" sz="1050" dirty="0">
              <a:latin typeface="Calibri" panose="020F0502020204030204" pitchFamily="34" charset="0"/>
              <a:cs typeface="Calibri" panose="020F0502020204030204" pitchFamily="34" charset="0"/>
            </a:endParaRPr>
          </a:p>
        </p:txBody>
      </p:sp>
      <p:pic>
        <p:nvPicPr>
          <p:cNvPr id="51" name="Picture 50"/>
          <p:cNvPicPr>
            <a:picLocks noChangeAspect="1"/>
          </p:cNvPicPr>
          <p:nvPr/>
        </p:nvPicPr>
        <p:blipFill>
          <a:blip r:embed="rId3">
            <a:alphaModFix amt="44000"/>
          </a:blip>
          <a:stretch>
            <a:fillRect/>
          </a:stretch>
        </p:blipFill>
        <p:spPr>
          <a:xfrm>
            <a:off x="1588958" y="956839"/>
            <a:ext cx="760161" cy="622229"/>
          </a:xfrm>
          <a:prstGeom prst="rect">
            <a:avLst/>
          </a:prstGeom>
        </p:spPr>
      </p:pic>
      <p:pic>
        <p:nvPicPr>
          <p:cNvPr id="52" name="Picture 51"/>
          <p:cNvPicPr>
            <a:picLocks noChangeAspect="1"/>
          </p:cNvPicPr>
          <p:nvPr/>
        </p:nvPicPr>
        <p:blipFill>
          <a:blip r:embed="rId3">
            <a:alphaModFix amt="44000"/>
          </a:blip>
          <a:stretch>
            <a:fillRect/>
          </a:stretch>
        </p:blipFill>
        <p:spPr>
          <a:xfrm>
            <a:off x="3789141" y="3408944"/>
            <a:ext cx="760161" cy="622229"/>
          </a:xfrm>
          <a:prstGeom prst="rect">
            <a:avLst/>
          </a:prstGeom>
        </p:spPr>
      </p:pic>
    </p:spTree>
    <p:extLst>
      <p:ext uri="{BB962C8B-B14F-4D97-AF65-F5344CB8AC3E}">
        <p14:creationId xmlns:p14="http://schemas.microsoft.com/office/powerpoint/2010/main" val="2293107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5554" y="1213189"/>
            <a:ext cx="5761148" cy="3425012"/>
          </a:xfrm>
          <a:prstGeom prst="rect">
            <a:avLst/>
          </a:prstGeom>
        </p:spPr>
      </p:pic>
      <p:sp>
        <p:nvSpPr>
          <p:cNvPr id="3" name="Rectangle 2"/>
          <p:cNvSpPr/>
          <p:nvPr/>
        </p:nvSpPr>
        <p:spPr>
          <a:xfrm>
            <a:off x="2042201" y="587008"/>
            <a:ext cx="500458" cy="253916"/>
          </a:xfrm>
          <a:prstGeom prst="rect">
            <a:avLst/>
          </a:prstGeom>
        </p:spPr>
        <p:txBody>
          <a:bodyPr wrap="none">
            <a:spAutoFit/>
          </a:bodyPr>
          <a:lstStyle/>
          <a:p>
            <a:r>
              <a:rPr lang="en-US" sz="1050" dirty="0">
                <a:latin typeface="Calibri" panose="020F0502020204030204" pitchFamily="34" charset="0"/>
                <a:cs typeface="Calibri" panose="020F0502020204030204" pitchFamily="34" charset="0"/>
              </a:rPr>
              <a:t>cause</a:t>
            </a:r>
          </a:p>
        </p:txBody>
      </p:sp>
      <p:sp>
        <p:nvSpPr>
          <p:cNvPr id="4" name="Rectangle 3"/>
          <p:cNvSpPr/>
          <p:nvPr/>
        </p:nvSpPr>
        <p:spPr>
          <a:xfrm>
            <a:off x="6481126" y="587008"/>
            <a:ext cx="508473" cy="253916"/>
          </a:xfrm>
          <a:prstGeom prst="rect">
            <a:avLst/>
          </a:prstGeom>
        </p:spPr>
        <p:txBody>
          <a:bodyPr wrap="none">
            <a:spAutoFit/>
          </a:bodyPr>
          <a:lstStyle/>
          <a:p>
            <a:r>
              <a:rPr lang="en-US" sz="1050" dirty="0">
                <a:latin typeface="Calibri" panose="020F0502020204030204" pitchFamily="34" charset="0"/>
                <a:cs typeface="Calibri" panose="020F0502020204030204" pitchFamily="34" charset="0"/>
              </a:rPr>
              <a:t>effect</a:t>
            </a:r>
          </a:p>
        </p:txBody>
      </p:sp>
      <p:sp>
        <p:nvSpPr>
          <p:cNvPr id="5" name="Rectangle 4"/>
          <p:cNvSpPr/>
          <p:nvPr/>
        </p:nvSpPr>
        <p:spPr>
          <a:xfrm>
            <a:off x="4258825" y="2310321"/>
            <a:ext cx="691215" cy="900246"/>
          </a:xfrm>
          <a:prstGeom prst="rect">
            <a:avLst/>
          </a:prstGeom>
        </p:spPr>
        <p:txBody>
          <a:bodyPr wrap="none">
            <a:spAutoFit/>
          </a:bodyPr>
          <a:lstStyle/>
          <a:p>
            <a:pPr algn="ctr"/>
            <a:r>
              <a:rPr lang="en-US" sz="1050" dirty="0">
                <a:latin typeface="Calibri" panose="020F0502020204030204" pitchFamily="34" charset="0"/>
                <a:cs typeface="Calibri" panose="020F0502020204030204" pitchFamily="34" charset="0"/>
              </a:rPr>
              <a:t>George </a:t>
            </a:r>
          </a:p>
          <a:p>
            <a:pPr algn="ctr"/>
            <a:r>
              <a:rPr lang="en-US" sz="1050" dirty="0">
                <a:latin typeface="Calibri" panose="020F0502020204030204" pitchFamily="34" charset="0"/>
                <a:cs typeface="Calibri" panose="020F0502020204030204" pitchFamily="34" charset="0"/>
              </a:rPr>
              <a:t>puts the </a:t>
            </a:r>
          </a:p>
          <a:p>
            <a:pPr algn="ctr"/>
            <a:r>
              <a:rPr lang="en-US" sz="1050" dirty="0">
                <a:latin typeface="Calibri" panose="020F0502020204030204" pitchFamily="34" charset="0"/>
                <a:cs typeface="Calibri" panose="020F0502020204030204" pitchFamily="34" charset="0"/>
              </a:rPr>
              <a:t>pea soup</a:t>
            </a:r>
          </a:p>
          <a:p>
            <a:pPr algn="ctr"/>
            <a:r>
              <a:rPr lang="en-US" sz="1050" dirty="0">
                <a:latin typeface="Calibri" panose="020F0502020204030204" pitchFamily="34" charset="0"/>
                <a:cs typeface="Calibri" panose="020F0502020204030204" pitchFamily="34" charset="0"/>
              </a:rPr>
              <a:t>in his </a:t>
            </a:r>
          </a:p>
          <a:p>
            <a:pPr algn="ctr"/>
            <a:r>
              <a:rPr lang="en-US" sz="1050" dirty="0">
                <a:latin typeface="Calibri" panose="020F0502020204030204" pitchFamily="34" charset="0"/>
                <a:cs typeface="Calibri" panose="020F0502020204030204" pitchFamily="34" charset="0"/>
              </a:rPr>
              <a:t>shoe</a:t>
            </a:r>
          </a:p>
        </p:txBody>
      </p:sp>
      <p:sp>
        <p:nvSpPr>
          <p:cNvPr id="6" name="Rectangle 5"/>
          <p:cNvSpPr/>
          <p:nvPr/>
        </p:nvSpPr>
        <p:spPr>
          <a:xfrm>
            <a:off x="1298338" y="72769"/>
            <a:ext cx="2105063" cy="253916"/>
          </a:xfrm>
          <a:prstGeom prst="rect">
            <a:avLst/>
          </a:prstGeom>
        </p:spPr>
        <p:txBody>
          <a:bodyPr wrap="none">
            <a:spAutoFit/>
          </a:bodyPr>
          <a:lstStyle/>
          <a:p>
            <a:r>
              <a:rPr lang="en-US" sz="1050" dirty="0">
                <a:latin typeface="Calibri" panose="020F0502020204030204" pitchFamily="34" charset="0"/>
                <a:cs typeface="Calibri" panose="020F0502020204030204" pitchFamily="34" charset="0"/>
              </a:rPr>
              <a:t>Multi-Flow Map:  Cause and Effect</a:t>
            </a:r>
          </a:p>
        </p:txBody>
      </p:sp>
    </p:spTree>
    <p:extLst>
      <p:ext uri="{BB962C8B-B14F-4D97-AF65-F5344CB8AC3E}">
        <p14:creationId xmlns:p14="http://schemas.microsoft.com/office/powerpoint/2010/main" val="2634248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761" y="-341742"/>
            <a:ext cx="9423726" cy="6282484"/>
          </a:xfrm>
          <a:prstGeom prst="rect">
            <a:avLst/>
          </a:prstGeom>
        </p:spPr>
      </p:pic>
      <p:sp>
        <p:nvSpPr>
          <p:cNvPr id="14" name="TextBox 13"/>
          <p:cNvSpPr txBox="1"/>
          <p:nvPr/>
        </p:nvSpPr>
        <p:spPr>
          <a:xfrm>
            <a:off x="5073576" y="963931"/>
            <a:ext cx="1936749" cy="2982868"/>
          </a:xfrm>
          <a:prstGeom prst="rect">
            <a:avLst/>
          </a:prstGeom>
          <a:noFill/>
        </p:spPr>
        <p:txBody>
          <a:bodyPr wrap="none" rtlCol="0">
            <a:spAutoFit/>
          </a:bodyPr>
          <a:lstStyle/>
          <a:p>
            <a:pPr>
              <a:spcAft>
                <a:spcPts val="1350"/>
              </a:spcAft>
            </a:pPr>
            <a:r>
              <a:rPr lang="en-US" sz="1050" dirty="0">
                <a:latin typeface="Calibri" panose="020F0502020204030204" pitchFamily="34" charset="0"/>
                <a:cs typeface="Calibri" panose="020F0502020204030204" pitchFamily="34" charset="0"/>
              </a:rPr>
              <a:t>George put pea soup in his shoe</a:t>
            </a:r>
          </a:p>
          <a:p>
            <a:pPr>
              <a:spcAft>
                <a:spcPts val="1350"/>
              </a:spcAft>
            </a:pPr>
            <a:r>
              <a:rPr lang="en-US" sz="1050" dirty="0">
                <a:latin typeface="Calibri" panose="020F0502020204030204" pitchFamily="34" charset="0"/>
                <a:cs typeface="Calibri" panose="020F0502020204030204" pitchFamily="34" charset="0"/>
              </a:rPr>
              <a:t>because __________________.</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Causes</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Effects</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Conclusion with outcomes</a:t>
            </a:r>
          </a:p>
          <a:p>
            <a:endParaRPr lang="en-US" sz="1050" dirty="0">
              <a:latin typeface="Calibri" panose="020F0502020204030204" pitchFamily="34" charset="0"/>
              <a:cs typeface="Calibri" panose="020F0502020204030204" pitchFamily="34" charset="0"/>
            </a:endParaRPr>
          </a:p>
        </p:txBody>
      </p:sp>
      <p:pic>
        <p:nvPicPr>
          <p:cNvPr id="3" name="Picture 2" descr="cause effect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897" y="1609567"/>
            <a:ext cx="2970101" cy="2091344"/>
          </a:xfrm>
          <a:prstGeom prst="rect">
            <a:avLst/>
          </a:prstGeom>
        </p:spPr>
      </p:pic>
    </p:spTree>
    <p:extLst>
      <p:ext uri="{BB962C8B-B14F-4D97-AF65-F5344CB8AC3E}">
        <p14:creationId xmlns:p14="http://schemas.microsoft.com/office/powerpoint/2010/main" val="1683244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0E826C14-9DF7-B044-B027-5B24CC8F025D}"/>
              </a:ext>
            </a:extLst>
          </p:cNvPr>
          <p:cNvSpPr/>
          <p:nvPr/>
        </p:nvSpPr>
        <p:spPr>
          <a:xfrm>
            <a:off x="3977" y="2561781"/>
            <a:ext cx="9140023" cy="2581716"/>
          </a:xfrm>
          <a:prstGeom prst="rect">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E066726F-B981-1047-A3D7-1E67FC9AECA2}"/>
              </a:ext>
            </a:extLst>
          </p:cNvPr>
          <p:cNvSpPr/>
          <p:nvPr/>
        </p:nvSpPr>
        <p:spPr>
          <a:xfrm>
            <a:off x="-1146" y="-9969"/>
            <a:ext cx="9145146" cy="2571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558088" y="47697"/>
            <a:ext cx="3118161" cy="507831"/>
          </a:xfrm>
          <a:prstGeom prst="rect">
            <a:avLst/>
          </a:prstGeom>
          <a:noFill/>
        </p:spPr>
        <p:txBody>
          <a:bodyPr wrap="none" rtlCol="0">
            <a:spAutoFit/>
          </a:bodyPr>
          <a:lstStyle/>
          <a:p>
            <a:r>
              <a:rPr lang="en-US" sz="2700" b="1" dirty="0">
                <a:latin typeface="Calibri" panose="020F0502020204030204" pitchFamily="34" charset="0"/>
                <a:cs typeface="Calibri" panose="020F0502020204030204" pitchFamily="34" charset="0"/>
              </a:rPr>
              <a:t>3 Phases of Learning</a:t>
            </a:r>
          </a:p>
        </p:txBody>
      </p:sp>
      <p:sp>
        <p:nvSpPr>
          <p:cNvPr id="4" name="TextBox 3"/>
          <p:cNvSpPr txBox="1"/>
          <p:nvPr/>
        </p:nvSpPr>
        <p:spPr>
          <a:xfrm>
            <a:off x="1561657" y="1445277"/>
            <a:ext cx="1698293" cy="1035855"/>
          </a:xfrm>
          <a:prstGeom prst="rect">
            <a:avLst/>
          </a:prstGeom>
          <a:noFill/>
        </p:spPr>
        <p:txBody>
          <a:bodyPr wrap="square" lIns="68573" tIns="34287" rIns="68573" bIns="34287" rtlCol="0">
            <a:spAutoFit/>
          </a:bodyPr>
          <a:lstStyle/>
          <a:p>
            <a:pPr algn="ctr">
              <a:lnSpc>
                <a:spcPct val="120000"/>
              </a:lnSpc>
            </a:pPr>
            <a:r>
              <a:rPr lang="en-US" sz="1800" b="1" dirty="0"/>
              <a:t>Getting </a:t>
            </a:r>
          </a:p>
          <a:p>
            <a:pPr algn="ctr">
              <a:lnSpc>
                <a:spcPct val="120000"/>
              </a:lnSpc>
            </a:pPr>
            <a:r>
              <a:rPr lang="en-US" sz="1800" b="1" dirty="0"/>
              <a:t>Ready </a:t>
            </a:r>
          </a:p>
          <a:p>
            <a:pPr algn="ctr">
              <a:lnSpc>
                <a:spcPct val="120000"/>
              </a:lnSpc>
            </a:pPr>
            <a:r>
              <a:rPr lang="en-US" sz="1800" b="1" dirty="0"/>
              <a:t>to Learn</a:t>
            </a:r>
          </a:p>
        </p:txBody>
      </p:sp>
      <p:sp>
        <p:nvSpPr>
          <p:cNvPr id="5" name="Rectangle 4"/>
          <p:cNvSpPr/>
          <p:nvPr/>
        </p:nvSpPr>
        <p:spPr>
          <a:xfrm>
            <a:off x="1558087" y="720823"/>
            <a:ext cx="1698294" cy="658811"/>
          </a:xfrm>
          <a:prstGeom prst="rect">
            <a:avLst/>
          </a:prstGeom>
          <a:solidFill>
            <a:srgbClr val="660066"/>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dirty="0">
              <a:solidFill>
                <a:schemeClr val="accent1">
                  <a:lumMod val="50000"/>
                </a:schemeClr>
              </a:solidFill>
            </a:endParaRPr>
          </a:p>
        </p:txBody>
      </p:sp>
      <p:cxnSp>
        <p:nvCxnSpPr>
          <p:cNvPr id="6" name="Straight Arrow Connector 5"/>
          <p:cNvCxnSpPr/>
          <p:nvPr/>
        </p:nvCxnSpPr>
        <p:spPr>
          <a:xfrm>
            <a:off x="3259949" y="1050228"/>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1475146" y="877106"/>
            <a:ext cx="1864180" cy="346243"/>
          </a:xfrm>
          <a:prstGeom prst="rect">
            <a:avLst/>
          </a:prstGeom>
          <a:noFill/>
        </p:spPr>
        <p:txBody>
          <a:bodyPr wrap="square" lIns="68573" tIns="34287" rIns="68573" bIns="34287" rtlCol="0">
            <a:spAutoFit/>
          </a:bodyPr>
          <a:lstStyle/>
          <a:p>
            <a:pPr algn="ctr"/>
            <a:r>
              <a:rPr lang="en-US" sz="1800" b="1" dirty="0">
                <a:solidFill>
                  <a:schemeClr val="bg1"/>
                </a:solidFill>
              </a:rPr>
              <a:t>Priming</a:t>
            </a:r>
          </a:p>
        </p:txBody>
      </p:sp>
      <p:sp>
        <p:nvSpPr>
          <p:cNvPr id="8" name="Rectangle 7"/>
          <p:cNvSpPr/>
          <p:nvPr/>
        </p:nvSpPr>
        <p:spPr>
          <a:xfrm>
            <a:off x="3748838" y="720823"/>
            <a:ext cx="1698294" cy="658811"/>
          </a:xfrm>
          <a:prstGeom prst="rect">
            <a:avLst/>
          </a:prstGeom>
          <a:solidFill>
            <a:srgbClr val="800000"/>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dirty="0">
              <a:solidFill>
                <a:schemeClr val="bg1">
                  <a:lumMod val="50000"/>
                </a:schemeClr>
              </a:solidFill>
            </a:endParaRPr>
          </a:p>
        </p:txBody>
      </p:sp>
      <p:cxnSp>
        <p:nvCxnSpPr>
          <p:cNvPr id="9" name="Straight Arrow Connector 8"/>
          <p:cNvCxnSpPr/>
          <p:nvPr/>
        </p:nvCxnSpPr>
        <p:spPr>
          <a:xfrm>
            <a:off x="5450700" y="1050228"/>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3665896" y="877106"/>
            <a:ext cx="1864180" cy="346243"/>
          </a:xfrm>
          <a:prstGeom prst="rect">
            <a:avLst/>
          </a:prstGeom>
          <a:noFill/>
        </p:spPr>
        <p:txBody>
          <a:bodyPr wrap="square" lIns="68573" tIns="34287" rIns="68573" bIns="34287" rtlCol="0">
            <a:spAutoFit/>
          </a:bodyPr>
          <a:lstStyle/>
          <a:p>
            <a:pPr algn="ctr"/>
            <a:r>
              <a:rPr lang="en-US" sz="1800" b="1" dirty="0">
                <a:solidFill>
                  <a:schemeClr val="bg1"/>
                </a:solidFill>
              </a:rPr>
              <a:t>Processing</a:t>
            </a:r>
          </a:p>
        </p:txBody>
      </p:sp>
      <p:sp>
        <p:nvSpPr>
          <p:cNvPr id="11" name="Rectangle 10"/>
          <p:cNvSpPr/>
          <p:nvPr/>
        </p:nvSpPr>
        <p:spPr>
          <a:xfrm>
            <a:off x="5893954" y="720823"/>
            <a:ext cx="1698294" cy="658811"/>
          </a:xfrm>
          <a:prstGeom prst="rect">
            <a:avLst/>
          </a:prstGeom>
          <a:solidFill>
            <a:srgbClr val="0000FF"/>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dirty="0">
              <a:solidFill>
                <a:schemeClr val="bg1">
                  <a:lumMod val="50000"/>
                </a:schemeClr>
              </a:solidFill>
            </a:endParaRPr>
          </a:p>
        </p:txBody>
      </p:sp>
      <p:cxnSp>
        <p:nvCxnSpPr>
          <p:cNvPr id="12" name="Straight Arrow Connector 11"/>
          <p:cNvCxnSpPr/>
          <p:nvPr/>
        </p:nvCxnSpPr>
        <p:spPr>
          <a:xfrm>
            <a:off x="7595815" y="1050228"/>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5811012" y="718354"/>
            <a:ext cx="1864180" cy="623241"/>
          </a:xfrm>
          <a:prstGeom prst="rect">
            <a:avLst/>
          </a:prstGeom>
          <a:noFill/>
        </p:spPr>
        <p:txBody>
          <a:bodyPr wrap="square" lIns="68573" tIns="34287" rIns="68573" bIns="34287" rtlCol="0">
            <a:spAutoFit/>
          </a:bodyPr>
          <a:lstStyle/>
          <a:p>
            <a:pPr algn="ctr"/>
            <a:r>
              <a:rPr lang="en-US" sz="1800" b="1" dirty="0">
                <a:solidFill>
                  <a:schemeClr val="bg1"/>
                </a:solidFill>
              </a:rPr>
              <a:t>Retaining for</a:t>
            </a:r>
          </a:p>
          <a:p>
            <a:pPr algn="ctr"/>
            <a:r>
              <a:rPr lang="en-US" sz="1800" b="1" dirty="0">
                <a:solidFill>
                  <a:schemeClr val="bg1"/>
                </a:solidFill>
              </a:rPr>
              <a:t>Understanding</a:t>
            </a:r>
          </a:p>
        </p:txBody>
      </p:sp>
      <p:sp>
        <p:nvSpPr>
          <p:cNvPr id="14" name="TextBox 13"/>
          <p:cNvSpPr txBox="1"/>
          <p:nvPr/>
        </p:nvSpPr>
        <p:spPr>
          <a:xfrm>
            <a:off x="3752408" y="1445277"/>
            <a:ext cx="1698293" cy="703456"/>
          </a:xfrm>
          <a:prstGeom prst="rect">
            <a:avLst/>
          </a:prstGeom>
          <a:noFill/>
        </p:spPr>
        <p:txBody>
          <a:bodyPr wrap="square" lIns="68573" tIns="34287" rIns="68573" bIns="34287" rtlCol="0">
            <a:spAutoFit/>
          </a:bodyPr>
          <a:lstStyle/>
          <a:p>
            <a:pPr algn="ctr">
              <a:lnSpc>
                <a:spcPct val="120000"/>
              </a:lnSpc>
            </a:pPr>
            <a:r>
              <a:rPr lang="en-US" sz="1800" b="1" dirty="0"/>
              <a:t>Unpacking</a:t>
            </a:r>
          </a:p>
          <a:p>
            <a:pPr algn="ctr">
              <a:lnSpc>
                <a:spcPct val="120000"/>
              </a:lnSpc>
            </a:pPr>
            <a:r>
              <a:rPr lang="en-US" sz="1800" b="1" dirty="0"/>
              <a:t>Meaning</a:t>
            </a:r>
          </a:p>
        </p:txBody>
      </p:sp>
      <p:sp>
        <p:nvSpPr>
          <p:cNvPr id="15" name="TextBox 14"/>
          <p:cNvSpPr txBox="1"/>
          <p:nvPr/>
        </p:nvSpPr>
        <p:spPr>
          <a:xfrm>
            <a:off x="5848598" y="1445277"/>
            <a:ext cx="1781237" cy="703456"/>
          </a:xfrm>
          <a:prstGeom prst="rect">
            <a:avLst/>
          </a:prstGeom>
          <a:noFill/>
        </p:spPr>
        <p:txBody>
          <a:bodyPr wrap="square" lIns="68573" tIns="34287" rIns="68573" bIns="34287" rtlCol="0">
            <a:spAutoFit/>
          </a:bodyPr>
          <a:lstStyle/>
          <a:p>
            <a:pPr algn="ctr">
              <a:lnSpc>
                <a:spcPct val="120000"/>
              </a:lnSpc>
            </a:pPr>
            <a:r>
              <a:rPr lang="en-US" sz="1800" b="1" dirty="0"/>
              <a:t>Holding on</a:t>
            </a:r>
          </a:p>
          <a:p>
            <a:pPr algn="ctr">
              <a:lnSpc>
                <a:spcPct val="120000"/>
              </a:lnSpc>
            </a:pPr>
            <a:r>
              <a:rPr lang="en-US" sz="1800" b="1" dirty="0"/>
              <a:t>to Learning</a:t>
            </a:r>
          </a:p>
        </p:txBody>
      </p:sp>
      <p:sp>
        <p:nvSpPr>
          <p:cNvPr id="33" name="TextBox 32">
            <a:extLst>
              <a:ext uri="{FF2B5EF4-FFF2-40B4-BE49-F238E27FC236}">
                <a16:creationId xmlns:a16="http://schemas.microsoft.com/office/drawing/2014/main" id="{4D0298AD-D16C-5E42-90C8-B0EC33A4037B}"/>
              </a:ext>
            </a:extLst>
          </p:cNvPr>
          <p:cNvSpPr txBox="1"/>
          <p:nvPr/>
        </p:nvSpPr>
        <p:spPr>
          <a:xfrm>
            <a:off x="1558088" y="2728011"/>
            <a:ext cx="5684569" cy="507831"/>
          </a:xfrm>
          <a:prstGeom prst="rect">
            <a:avLst/>
          </a:prstGeom>
          <a:noFill/>
        </p:spPr>
        <p:txBody>
          <a:bodyPr wrap="none" rtlCol="0">
            <a:spAutoFit/>
          </a:bodyPr>
          <a:lstStyle/>
          <a:p>
            <a:r>
              <a:rPr lang="en-US" sz="2700" b="1" dirty="0">
                <a:latin typeface="Calibri" panose="020F0502020204030204" pitchFamily="34" charset="0"/>
                <a:cs typeface="Calibri" panose="020F0502020204030204" pitchFamily="34" charset="0"/>
              </a:rPr>
              <a:t>Steps of Collaboratively Implementing</a:t>
            </a:r>
          </a:p>
        </p:txBody>
      </p:sp>
      <p:sp>
        <p:nvSpPr>
          <p:cNvPr id="34" name="TextBox 33">
            <a:extLst>
              <a:ext uri="{FF2B5EF4-FFF2-40B4-BE49-F238E27FC236}">
                <a16:creationId xmlns:a16="http://schemas.microsoft.com/office/drawing/2014/main" id="{8869E3B7-5D98-6F4A-8874-0BBCCE3A5DCC}"/>
              </a:ext>
            </a:extLst>
          </p:cNvPr>
          <p:cNvSpPr txBox="1"/>
          <p:nvPr/>
        </p:nvSpPr>
        <p:spPr>
          <a:xfrm>
            <a:off x="1561657" y="4216209"/>
            <a:ext cx="1698293" cy="640426"/>
          </a:xfrm>
          <a:prstGeom prst="rect">
            <a:avLst/>
          </a:prstGeom>
          <a:noFill/>
        </p:spPr>
        <p:txBody>
          <a:bodyPr wrap="square" lIns="68573" tIns="34287" rIns="68573" bIns="34287" rtlCol="0">
            <a:spAutoFit/>
          </a:bodyPr>
          <a:lstStyle/>
          <a:p>
            <a:pPr algn="ctr">
              <a:lnSpc>
                <a:spcPct val="120000"/>
              </a:lnSpc>
            </a:pPr>
            <a:r>
              <a:rPr lang="en-US" sz="1600" b="1" dirty="0">
                <a:latin typeface="Calibri" panose="020F0502020204030204" pitchFamily="34" charset="0"/>
                <a:cs typeface="Calibri" panose="020F0502020204030204" pitchFamily="34" charset="0"/>
              </a:rPr>
              <a:t>The Why</a:t>
            </a:r>
          </a:p>
          <a:p>
            <a:pPr algn="ctr">
              <a:lnSpc>
                <a:spcPct val="120000"/>
              </a:lnSpc>
            </a:pPr>
            <a:r>
              <a:rPr lang="en-US" sz="1600" b="1" dirty="0">
                <a:latin typeface="Calibri" panose="020F0502020204030204" pitchFamily="34" charset="0"/>
                <a:cs typeface="Calibri" panose="020F0502020204030204" pitchFamily="34" charset="0"/>
              </a:rPr>
              <a:t>The How</a:t>
            </a:r>
          </a:p>
        </p:txBody>
      </p:sp>
      <p:sp>
        <p:nvSpPr>
          <p:cNvPr id="35" name="Rectangle 34">
            <a:extLst>
              <a:ext uri="{FF2B5EF4-FFF2-40B4-BE49-F238E27FC236}">
                <a16:creationId xmlns:a16="http://schemas.microsoft.com/office/drawing/2014/main" id="{023B6201-E1D1-404F-A333-1ABD81CC66DB}"/>
              </a:ext>
            </a:extLst>
          </p:cNvPr>
          <p:cNvSpPr/>
          <p:nvPr/>
        </p:nvSpPr>
        <p:spPr>
          <a:xfrm>
            <a:off x="1558087" y="3401137"/>
            <a:ext cx="1698294" cy="658811"/>
          </a:xfrm>
          <a:prstGeom prst="rect">
            <a:avLst/>
          </a:prstGeom>
          <a:solidFill>
            <a:srgbClr val="C00000"/>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dirty="0">
              <a:solidFill>
                <a:schemeClr val="bg1">
                  <a:lumMod val="50000"/>
                </a:schemeClr>
              </a:solidFill>
            </a:endParaRPr>
          </a:p>
        </p:txBody>
      </p:sp>
      <p:cxnSp>
        <p:nvCxnSpPr>
          <p:cNvPr id="36" name="Straight Arrow Connector 35">
            <a:extLst>
              <a:ext uri="{FF2B5EF4-FFF2-40B4-BE49-F238E27FC236}">
                <a16:creationId xmlns:a16="http://schemas.microsoft.com/office/drawing/2014/main" id="{2120B33A-2743-BF43-AA77-CAE561A0C33E}"/>
              </a:ext>
            </a:extLst>
          </p:cNvPr>
          <p:cNvCxnSpPr/>
          <p:nvPr/>
        </p:nvCxnSpPr>
        <p:spPr>
          <a:xfrm>
            <a:off x="3259949" y="3730542"/>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D2C5897D-69C7-3F48-94D0-08ACF63BBEF6}"/>
              </a:ext>
            </a:extLst>
          </p:cNvPr>
          <p:cNvSpPr txBox="1"/>
          <p:nvPr/>
        </p:nvSpPr>
        <p:spPr>
          <a:xfrm>
            <a:off x="1475146" y="3557420"/>
            <a:ext cx="1864180" cy="438576"/>
          </a:xfrm>
          <a:prstGeom prst="rect">
            <a:avLst/>
          </a:prstGeom>
          <a:noFill/>
        </p:spPr>
        <p:txBody>
          <a:bodyPr wrap="square" lIns="68573" tIns="34287" rIns="68573" bIns="34287" rtlCol="0">
            <a:spAutoFit/>
          </a:bodyPr>
          <a:lstStyle/>
          <a:p>
            <a:pPr algn="ctr"/>
            <a:r>
              <a:rPr lang="en-US" sz="2400" b="1" dirty="0">
                <a:solidFill>
                  <a:schemeClr val="bg1"/>
                </a:solidFill>
              </a:rPr>
              <a:t>Priming</a:t>
            </a:r>
          </a:p>
        </p:txBody>
      </p:sp>
      <p:sp>
        <p:nvSpPr>
          <p:cNvPr id="38" name="Rectangle 37">
            <a:extLst>
              <a:ext uri="{FF2B5EF4-FFF2-40B4-BE49-F238E27FC236}">
                <a16:creationId xmlns:a16="http://schemas.microsoft.com/office/drawing/2014/main" id="{975EA377-9F89-C34E-BE59-AC092F0ADD02}"/>
              </a:ext>
            </a:extLst>
          </p:cNvPr>
          <p:cNvSpPr/>
          <p:nvPr/>
        </p:nvSpPr>
        <p:spPr>
          <a:xfrm>
            <a:off x="3748838" y="3401137"/>
            <a:ext cx="1698294" cy="658811"/>
          </a:xfrm>
          <a:prstGeom prst="rect">
            <a:avLst/>
          </a:prstGeom>
          <a:solidFill>
            <a:srgbClr val="C00000"/>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dirty="0">
              <a:solidFill>
                <a:schemeClr val="bg1">
                  <a:lumMod val="50000"/>
                </a:schemeClr>
              </a:solidFill>
            </a:endParaRPr>
          </a:p>
        </p:txBody>
      </p:sp>
      <p:cxnSp>
        <p:nvCxnSpPr>
          <p:cNvPr id="39" name="Straight Arrow Connector 38">
            <a:extLst>
              <a:ext uri="{FF2B5EF4-FFF2-40B4-BE49-F238E27FC236}">
                <a16:creationId xmlns:a16="http://schemas.microsoft.com/office/drawing/2014/main" id="{9563B446-5807-2141-83D3-067F1ABA45A6}"/>
              </a:ext>
            </a:extLst>
          </p:cNvPr>
          <p:cNvCxnSpPr/>
          <p:nvPr/>
        </p:nvCxnSpPr>
        <p:spPr>
          <a:xfrm>
            <a:off x="5450700" y="3730542"/>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A7440F7A-348B-F64C-A9E1-01EED479E56B}"/>
              </a:ext>
            </a:extLst>
          </p:cNvPr>
          <p:cNvSpPr txBox="1"/>
          <p:nvPr/>
        </p:nvSpPr>
        <p:spPr>
          <a:xfrm>
            <a:off x="3665896" y="3557420"/>
            <a:ext cx="1864180" cy="438576"/>
          </a:xfrm>
          <a:prstGeom prst="rect">
            <a:avLst/>
          </a:prstGeom>
          <a:noFill/>
        </p:spPr>
        <p:txBody>
          <a:bodyPr wrap="square" lIns="68573" tIns="34287" rIns="68573" bIns="34287" rtlCol="0">
            <a:spAutoFit/>
          </a:bodyPr>
          <a:lstStyle/>
          <a:p>
            <a:pPr algn="ctr"/>
            <a:r>
              <a:rPr lang="en-US" sz="2400" b="1" dirty="0">
                <a:solidFill>
                  <a:schemeClr val="bg1"/>
                </a:solidFill>
              </a:rPr>
              <a:t>Lessons</a:t>
            </a:r>
          </a:p>
        </p:txBody>
      </p:sp>
      <p:sp>
        <p:nvSpPr>
          <p:cNvPr id="41" name="Rectangle 40">
            <a:extLst>
              <a:ext uri="{FF2B5EF4-FFF2-40B4-BE49-F238E27FC236}">
                <a16:creationId xmlns:a16="http://schemas.microsoft.com/office/drawing/2014/main" id="{C11293F4-7211-B441-8E50-21C52871FC83}"/>
              </a:ext>
            </a:extLst>
          </p:cNvPr>
          <p:cNvSpPr/>
          <p:nvPr/>
        </p:nvSpPr>
        <p:spPr>
          <a:xfrm>
            <a:off x="5893954" y="3401137"/>
            <a:ext cx="1698294" cy="658811"/>
          </a:xfrm>
          <a:prstGeom prst="rect">
            <a:avLst/>
          </a:prstGeom>
          <a:solidFill>
            <a:srgbClr val="C00000"/>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lIns="68573" tIns="34287" rIns="68573" bIns="34287" spcCol="0" rtlCol="0" anchor="ctr"/>
          <a:lstStyle/>
          <a:p>
            <a:pPr algn="ctr"/>
            <a:endParaRPr lang="en-US" sz="1050" dirty="0">
              <a:solidFill>
                <a:schemeClr val="bg1">
                  <a:lumMod val="50000"/>
                </a:schemeClr>
              </a:solidFill>
            </a:endParaRPr>
          </a:p>
        </p:txBody>
      </p:sp>
      <p:cxnSp>
        <p:nvCxnSpPr>
          <p:cNvPr id="42" name="Straight Arrow Connector 41">
            <a:extLst>
              <a:ext uri="{FF2B5EF4-FFF2-40B4-BE49-F238E27FC236}">
                <a16:creationId xmlns:a16="http://schemas.microsoft.com/office/drawing/2014/main" id="{5AE3E893-0524-3345-954C-3D3FF4FAA2CB}"/>
              </a:ext>
            </a:extLst>
          </p:cNvPr>
          <p:cNvCxnSpPr/>
          <p:nvPr/>
        </p:nvCxnSpPr>
        <p:spPr>
          <a:xfrm>
            <a:off x="7595815" y="3730542"/>
            <a:ext cx="31069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3" name="TextBox 42">
            <a:extLst>
              <a:ext uri="{FF2B5EF4-FFF2-40B4-BE49-F238E27FC236}">
                <a16:creationId xmlns:a16="http://schemas.microsoft.com/office/drawing/2014/main" id="{C96F1051-304E-B94C-BA62-3DF0FB5F93F9}"/>
              </a:ext>
            </a:extLst>
          </p:cNvPr>
          <p:cNvSpPr txBox="1"/>
          <p:nvPr/>
        </p:nvSpPr>
        <p:spPr>
          <a:xfrm>
            <a:off x="3665896" y="4216209"/>
            <a:ext cx="1864180" cy="640426"/>
          </a:xfrm>
          <a:prstGeom prst="rect">
            <a:avLst/>
          </a:prstGeom>
          <a:noFill/>
        </p:spPr>
        <p:txBody>
          <a:bodyPr wrap="square" lIns="68573" tIns="34287" rIns="68573" bIns="34287" rtlCol="0">
            <a:spAutoFit/>
          </a:bodyPr>
          <a:lstStyle/>
          <a:p>
            <a:pPr algn="ctr">
              <a:lnSpc>
                <a:spcPct val="120000"/>
              </a:lnSpc>
            </a:pPr>
            <a:r>
              <a:rPr lang="en-US" sz="1600" b="1" dirty="0">
                <a:latin typeface="Calibri" panose="020F0502020204030204" pitchFamily="34" charset="0"/>
                <a:cs typeface="Calibri" panose="020F0502020204030204" pitchFamily="34" charset="0"/>
              </a:rPr>
              <a:t>Teacher’s Doing</a:t>
            </a:r>
          </a:p>
          <a:p>
            <a:pPr algn="ctr">
              <a:lnSpc>
                <a:spcPct val="120000"/>
              </a:lnSpc>
            </a:pPr>
            <a:r>
              <a:rPr lang="en-US" sz="1600" b="1" dirty="0">
                <a:latin typeface="Calibri" panose="020F0502020204030204" pitchFamily="34" charset="0"/>
                <a:cs typeface="Calibri" panose="020F0502020204030204" pitchFamily="34" charset="0"/>
              </a:rPr>
              <a:t>NUA Modeling</a:t>
            </a:r>
          </a:p>
        </p:txBody>
      </p:sp>
      <p:sp>
        <p:nvSpPr>
          <p:cNvPr id="44" name="TextBox 43">
            <a:extLst>
              <a:ext uri="{FF2B5EF4-FFF2-40B4-BE49-F238E27FC236}">
                <a16:creationId xmlns:a16="http://schemas.microsoft.com/office/drawing/2014/main" id="{92BB1DB8-CDE8-894D-8426-DCE554E3DD5B}"/>
              </a:ext>
            </a:extLst>
          </p:cNvPr>
          <p:cNvSpPr txBox="1"/>
          <p:nvPr/>
        </p:nvSpPr>
        <p:spPr>
          <a:xfrm>
            <a:off x="5714692" y="4208281"/>
            <a:ext cx="2057912" cy="640426"/>
          </a:xfrm>
          <a:prstGeom prst="rect">
            <a:avLst/>
          </a:prstGeom>
          <a:noFill/>
        </p:spPr>
        <p:txBody>
          <a:bodyPr wrap="square" lIns="68573" tIns="34287" rIns="68573" bIns="34287" rtlCol="0">
            <a:spAutoFit/>
          </a:bodyPr>
          <a:lstStyle/>
          <a:p>
            <a:pPr algn="ctr">
              <a:lnSpc>
                <a:spcPct val="120000"/>
              </a:lnSpc>
            </a:pPr>
            <a:r>
              <a:rPr lang="en-US" sz="1600" b="1" dirty="0">
                <a:latin typeface="Calibri" panose="020F0502020204030204" pitchFamily="34" charset="0"/>
                <a:cs typeface="Calibri" panose="020F0502020204030204" pitchFamily="34" charset="0"/>
              </a:rPr>
              <a:t>Peer to Peer Coaching</a:t>
            </a:r>
          </a:p>
          <a:p>
            <a:pPr algn="ctr">
              <a:lnSpc>
                <a:spcPct val="120000"/>
              </a:lnSpc>
            </a:pPr>
            <a:r>
              <a:rPr lang="en-US" sz="1600" b="1" dirty="0">
                <a:latin typeface="Calibri" panose="020F0502020204030204" pitchFamily="34" charset="0"/>
                <a:cs typeface="Calibri" panose="020F0502020204030204" pitchFamily="34" charset="0"/>
              </a:rPr>
              <a:t>Qualitative</a:t>
            </a:r>
          </a:p>
        </p:txBody>
      </p:sp>
      <p:sp>
        <p:nvSpPr>
          <p:cNvPr id="45" name="TextBox 44">
            <a:extLst>
              <a:ext uri="{FF2B5EF4-FFF2-40B4-BE49-F238E27FC236}">
                <a16:creationId xmlns:a16="http://schemas.microsoft.com/office/drawing/2014/main" id="{47DFE7C5-81F5-8A43-A251-57FCA031A8FB}"/>
              </a:ext>
            </a:extLst>
          </p:cNvPr>
          <p:cNvSpPr txBox="1"/>
          <p:nvPr/>
        </p:nvSpPr>
        <p:spPr>
          <a:xfrm>
            <a:off x="5796846" y="3549470"/>
            <a:ext cx="1864180" cy="438576"/>
          </a:xfrm>
          <a:prstGeom prst="rect">
            <a:avLst/>
          </a:prstGeom>
          <a:noFill/>
        </p:spPr>
        <p:txBody>
          <a:bodyPr wrap="square" lIns="68573" tIns="34287" rIns="68573" bIns="34287" rtlCol="0">
            <a:spAutoFit/>
          </a:bodyPr>
          <a:lstStyle/>
          <a:p>
            <a:pPr algn="ctr"/>
            <a:r>
              <a:rPr lang="en-US" sz="2400" b="1" dirty="0">
                <a:solidFill>
                  <a:schemeClr val="bg1"/>
                </a:solidFill>
              </a:rPr>
              <a:t>Sustaining</a:t>
            </a:r>
          </a:p>
        </p:txBody>
      </p:sp>
    </p:spTree>
    <p:extLst>
      <p:ext uri="{BB962C8B-B14F-4D97-AF65-F5344CB8AC3E}">
        <p14:creationId xmlns:p14="http://schemas.microsoft.com/office/powerpoint/2010/main" val="3349923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8445" y="1165563"/>
            <a:ext cx="5160935" cy="3068185"/>
          </a:xfrm>
          <a:prstGeom prst="rect">
            <a:avLst/>
          </a:prstGeom>
        </p:spPr>
      </p:pic>
      <p:sp>
        <p:nvSpPr>
          <p:cNvPr id="3" name="Rectangle 2"/>
          <p:cNvSpPr/>
          <p:nvPr/>
        </p:nvSpPr>
        <p:spPr>
          <a:xfrm>
            <a:off x="2161263" y="595372"/>
            <a:ext cx="500458" cy="253916"/>
          </a:xfrm>
          <a:prstGeom prst="rect">
            <a:avLst/>
          </a:prstGeom>
        </p:spPr>
        <p:txBody>
          <a:bodyPr wrap="none">
            <a:spAutoFit/>
          </a:bodyPr>
          <a:lstStyle/>
          <a:p>
            <a:r>
              <a:rPr lang="en-US" sz="1050" dirty="0">
                <a:latin typeface="Calibri" panose="020F0502020204030204" pitchFamily="34" charset="0"/>
                <a:cs typeface="Calibri" panose="020F0502020204030204" pitchFamily="34" charset="0"/>
              </a:rPr>
              <a:t>cause</a:t>
            </a:r>
          </a:p>
        </p:txBody>
      </p:sp>
      <p:sp>
        <p:nvSpPr>
          <p:cNvPr id="4" name="Rectangle 3"/>
          <p:cNvSpPr/>
          <p:nvPr/>
        </p:nvSpPr>
        <p:spPr>
          <a:xfrm>
            <a:off x="6237048" y="593765"/>
            <a:ext cx="508473" cy="253916"/>
          </a:xfrm>
          <a:prstGeom prst="rect">
            <a:avLst/>
          </a:prstGeom>
        </p:spPr>
        <p:txBody>
          <a:bodyPr wrap="none">
            <a:spAutoFit/>
          </a:bodyPr>
          <a:lstStyle/>
          <a:p>
            <a:r>
              <a:rPr lang="en-US" sz="1050" dirty="0">
                <a:latin typeface="Calibri" panose="020F0502020204030204" pitchFamily="34" charset="0"/>
                <a:cs typeface="Calibri" panose="020F0502020204030204" pitchFamily="34" charset="0"/>
              </a:rPr>
              <a:t>effect</a:t>
            </a:r>
          </a:p>
        </p:txBody>
      </p:sp>
      <p:sp>
        <p:nvSpPr>
          <p:cNvPr id="5" name="Rectangle 4"/>
          <p:cNvSpPr/>
          <p:nvPr/>
        </p:nvSpPr>
        <p:spPr>
          <a:xfrm>
            <a:off x="4215597" y="2125774"/>
            <a:ext cx="691215" cy="900246"/>
          </a:xfrm>
          <a:prstGeom prst="rect">
            <a:avLst/>
          </a:prstGeom>
        </p:spPr>
        <p:txBody>
          <a:bodyPr wrap="none">
            <a:spAutoFit/>
          </a:bodyPr>
          <a:lstStyle/>
          <a:p>
            <a:pPr algn="ctr"/>
            <a:r>
              <a:rPr lang="en-US" sz="1050" dirty="0">
                <a:latin typeface="Calibri" panose="020F0502020204030204" pitchFamily="34" charset="0"/>
                <a:cs typeface="Calibri" panose="020F0502020204030204" pitchFamily="34" charset="0"/>
              </a:rPr>
              <a:t>George </a:t>
            </a:r>
          </a:p>
          <a:p>
            <a:pPr algn="ctr"/>
            <a:r>
              <a:rPr lang="en-US" sz="1050" dirty="0">
                <a:latin typeface="Calibri" panose="020F0502020204030204" pitchFamily="34" charset="0"/>
                <a:cs typeface="Calibri" panose="020F0502020204030204" pitchFamily="34" charset="0"/>
              </a:rPr>
              <a:t>puts the </a:t>
            </a:r>
          </a:p>
          <a:p>
            <a:pPr algn="ctr"/>
            <a:r>
              <a:rPr lang="en-US" sz="1050" dirty="0">
                <a:latin typeface="Calibri" panose="020F0502020204030204" pitchFamily="34" charset="0"/>
                <a:cs typeface="Calibri" panose="020F0502020204030204" pitchFamily="34" charset="0"/>
              </a:rPr>
              <a:t>pea soup</a:t>
            </a:r>
          </a:p>
          <a:p>
            <a:pPr algn="ctr"/>
            <a:r>
              <a:rPr lang="en-US" sz="1050" dirty="0">
                <a:latin typeface="Calibri" panose="020F0502020204030204" pitchFamily="34" charset="0"/>
                <a:cs typeface="Calibri" panose="020F0502020204030204" pitchFamily="34" charset="0"/>
              </a:rPr>
              <a:t>in his </a:t>
            </a:r>
          </a:p>
          <a:p>
            <a:pPr algn="ctr"/>
            <a:r>
              <a:rPr lang="en-US" sz="1050" dirty="0">
                <a:latin typeface="Calibri" panose="020F0502020204030204" pitchFamily="34" charset="0"/>
                <a:cs typeface="Calibri" panose="020F0502020204030204" pitchFamily="34" charset="0"/>
              </a:rPr>
              <a:t>shoe</a:t>
            </a:r>
          </a:p>
        </p:txBody>
      </p:sp>
      <p:sp>
        <p:nvSpPr>
          <p:cNvPr id="6" name="Rectangle 5"/>
          <p:cNvSpPr/>
          <p:nvPr/>
        </p:nvSpPr>
        <p:spPr>
          <a:xfrm>
            <a:off x="1298338" y="72769"/>
            <a:ext cx="2105063" cy="253916"/>
          </a:xfrm>
          <a:prstGeom prst="rect">
            <a:avLst/>
          </a:prstGeom>
        </p:spPr>
        <p:txBody>
          <a:bodyPr wrap="none">
            <a:spAutoFit/>
          </a:bodyPr>
          <a:lstStyle/>
          <a:p>
            <a:r>
              <a:rPr lang="en-US" sz="1050" dirty="0">
                <a:latin typeface="Calibri" panose="020F0502020204030204" pitchFamily="34" charset="0"/>
                <a:cs typeface="Calibri" panose="020F0502020204030204" pitchFamily="34" charset="0"/>
              </a:rPr>
              <a:t>Multi-Flow Map:  Cause and Effect</a:t>
            </a:r>
          </a:p>
        </p:txBody>
      </p:sp>
      <p:sp>
        <p:nvSpPr>
          <p:cNvPr id="7" name="Rectangle 6"/>
          <p:cNvSpPr/>
          <p:nvPr/>
        </p:nvSpPr>
        <p:spPr>
          <a:xfrm>
            <a:off x="1228994" y="499358"/>
            <a:ext cx="6667822" cy="456079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9" name="Rectangle 8"/>
          <p:cNvSpPr/>
          <p:nvPr/>
        </p:nvSpPr>
        <p:spPr>
          <a:xfrm>
            <a:off x="5216918" y="4613731"/>
            <a:ext cx="1165704" cy="253916"/>
          </a:xfrm>
          <a:prstGeom prst="rect">
            <a:avLst/>
          </a:prstGeom>
        </p:spPr>
        <p:txBody>
          <a:bodyPr wrap="none">
            <a:spAutoFit/>
          </a:bodyPr>
          <a:lstStyle/>
          <a:p>
            <a:r>
              <a:rPr lang="en-US" sz="1050" dirty="0">
                <a:solidFill>
                  <a:srgbClr val="FF0000"/>
                </a:solidFill>
                <a:latin typeface="Calibri" panose="020F0502020204030204" pitchFamily="34" charset="0"/>
                <a:cs typeface="Calibri" panose="020F0502020204030204" pitchFamily="34" charset="0"/>
              </a:rPr>
              <a:t>George’s Feelings</a:t>
            </a:r>
          </a:p>
        </p:txBody>
      </p:sp>
      <p:sp>
        <p:nvSpPr>
          <p:cNvPr id="10" name="Rectangle 9"/>
          <p:cNvSpPr/>
          <p:nvPr/>
        </p:nvSpPr>
        <p:spPr>
          <a:xfrm>
            <a:off x="2429645" y="4613731"/>
            <a:ext cx="1175322" cy="253916"/>
          </a:xfrm>
          <a:prstGeom prst="rect">
            <a:avLst/>
          </a:prstGeom>
        </p:spPr>
        <p:txBody>
          <a:bodyPr wrap="none">
            <a:spAutoFit/>
          </a:bodyPr>
          <a:lstStyle/>
          <a:p>
            <a:r>
              <a:rPr lang="en-US" sz="1050" dirty="0">
                <a:solidFill>
                  <a:srgbClr val="FF0000"/>
                </a:solidFill>
                <a:latin typeface="Calibri" panose="020F0502020204030204" pitchFamily="34" charset="0"/>
                <a:cs typeface="Calibri" panose="020F0502020204030204" pitchFamily="34" charset="0"/>
              </a:rPr>
              <a:t>Martha’s Feelings</a:t>
            </a:r>
          </a:p>
        </p:txBody>
      </p:sp>
      <p:sp>
        <p:nvSpPr>
          <p:cNvPr id="11" name="Rectangle 10"/>
          <p:cNvSpPr/>
          <p:nvPr/>
        </p:nvSpPr>
        <p:spPr>
          <a:xfrm>
            <a:off x="6800449" y="4186181"/>
            <a:ext cx="739305" cy="253916"/>
          </a:xfrm>
          <a:prstGeom prst="rect">
            <a:avLst/>
          </a:prstGeom>
        </p:spPr>
        <p:txBody>
          <a:bodyPr wrap="none">
            <a:spAutoFit/>
          </a:bodyPr>
          <a:lstStyle/>
          <a:p>
            <a:r>
              <a:rPr lang="en-US" sz="1050" dirty="0">
                <a:solidFill>
                  <a:srgbClr val="FF0000"/>
                </a:solidFill>
                <a:latin typeface="Calibri" panose="020F0502020204030204" pitchFamily="34" charset="0"/>
                <a:cs typeface="Calibri" panose="020F0502020204030204" pitchFamily="34" charset="0"/>
              </a:rPr>
              <a:t>evidences</a:t>
            </a:r>
          </a:p>
        </p:txBody>
      </p:sp>
      <p:sp>
        <p:nvSpPr>
          <p:cNvPr id="12" name="Rectangle 11"/>
          <p:cNvSpPr/>
          <p:nvPr/>
        </p:nvSpPr>
        <p:spPr>
          <a:xfrm>
            <a:off x="1434823" y="4320007"/>
            <a:ext cx="739305" cy="253916"/>
          </a:xfrm>
          <a:prstGeom prst="rect">
            <a:avLst/>
          </a:prstGeom>
        </p:spPr>
        <p:txBody>
          <a:bodyPr wrap="none">
            <a:spAutoFit/>
          </a:bodyPr>
          <a:lstStyle/>
          <a:p>
            <a:r>
              <a:rPr lang="en-US" sz="1050" dirty="0">
                <a:solidFill>
                  <a:srgbClr val="FF0000"/>
                </a:solidFill>
                <a:latin typeface="Calibri" panose="020F0502020204030204" pitchFamily="34" charset="0"/>
                <a:cs typeface="Calibri" panose="020F0502020204030204" pitchFamily="34" charset="0"/>
              </a:rPr>
              <a:t>evidences</a:t>
            </a:r>
          </a:p>
        </p:txBody>
      </p:sp>
    </p:spTree>
    <p:extLst>
      <p:ext uri="{BB962C8B-B14F-4D97-AF65-F5344CB8AC3E}">
        <p14:creationId xmlns:p14="http://schemas.microsoft.com/office/powerpoint/2010/main" val="398899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761" y="-341742"/>
            <a:ext cx="9423726" cy="6282484"/>
          </a:xfrm>
          <a:prstGeom prst="rect">
            <a:avLst/>
          </a:prstGeom>
        </p:spPr>
      </p:pic>
      <p:sp>
        <p:nvSpPr>
          <p:cNvPr id="14" name="TextBox 13"/>
          <p:cNvSpPr txBox="1"/>
          <p:nvPr/>
        </p:nvSpPr>
        <p:spPr>
          <a:xfrm>
            <a:off x="5164356" y="580298"/>
            <a:ext cx="1936749" cy="4006225"/>
          </a:xfrm>
          <a:prstGeom prst="rect">
            <a:avLst/>
          </a:prstGeom>
          <a:noFill/>
        </p:spPr>
        <p:txBody>
          <a:bodyPr wrap="none" rtlCol="0">
            <a:spAutoFit/>
          </a:bodyPr>
          <a:lstStyle/>
          <a:p>
            <a:pPr>
              <a:spcAft>
                <a:spcPts val="1350"/>
              </a:spcAft>
            </a:pPr>
            <a:r>
              <a:rPr lang="en-US" sz="1050" dirty="0">
                <a:latin typeface="Calibri" panose="020F0502020204030204" pitchFamily="34" charset="0"/>
                <a:cs typeface="Calibri" panose="020F0502020204030204" pitchFamily="34" charset="0"/>
              </a:rPr>
              <a:t>George put pea soup in his shoe</a:t>
            </a:r>
          </a:p>
          <a:p>
            <a:pPr>
              <a:spcAft>
                <a:spcPts val="1350"/>
              </a:spcAft>
            </a:pPr>
            <a:r>
              <a:rPr lang="en-US" sz="1050" dirty="0">
                <a:latin typeface="Calibri" panose="020F0502020204030204" pitchFamily="34" charset="0"/>
                <a:cs typeface="Calibri" panose="020F0502020204030204" pitchFamily="34" charset="0"/>
              </a:rPr>
              <a:t>because __________________.</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Martha’s feelings and actions</a:t>
            </a:r>
          </a:p>
          <a:p>
            <a:pPr>
              <a:spcAft>
                <a:spcPts val="1350"/>
              </a:spcAft>
            </a:pPr>
            <a:r>
              <a:rPr lang="en-US" sz="1050" dirty="0">
                <a:latin typeface="Calibri" panose="020F0502020204030204" pitchFamily="34" charset="0"/>
                <a:cs typeface="Calibri" panose="020F0502020204030204" pitchFamily="34" charset="0"/>
              </a:rPr>
              <a:t>about friendship</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George’s feelings and actions</a:t>
            </a:r>
          </a:p>
          <a:p>
            <a:pPr>
              <a:spcAft>
                <a:spcPts val="1350"/>
              </a:spcAft>
            </a:pPr>
            <a:r>
              <a:rPr lang="en-US" sz="1050" dirty="0">
                <a:latin typeface="Calibri" panose="020F0502020204030204" pitchFamily="34" charset="0"/>
                <a:cs typeface="Calibri" panose="020F0502020204030204" pitchFamily="34" charset="0"/>
              </a:rPr>
              <a:t>about friendship</a:t>
            </a:r>
          </a:p>
          <a:p>
            <a:pPr>
              <a:spcAft>
                <a:spcPts val="1350"/>
              </a:spcAft>
            </a:pPr>
            <a:endParaRPr lang="en-US" sz="1050" dirty="0">
              <a:latin typeface="Calibri" panose="020F0502020204030204" pitchFamily="34" charset="0"/>
              <a:cs typeface="Calibri" panose="020F0502020204030204" pitchFamily="34" charset="0"/>
            </a:endParaRPr>
          </a:p>
          <a:p>
            <a:pPr>
              <a:spcAft>
                <a:spcPts val="1350"/>
              </a:spcAft>
            </a:pPr>
            <a:r>
              <a:rPr lang="en-US" sz="1050" dirty="0">
                <a:latin typeface="Calibri" panose="020F0502020204030204" pitchFamily="34" charset="0"/>
                <a:cs typeface="Calibri" panose="020F0502020204030204" pitchFamily="34" charset="0"/>
              </a:rPr>
              <a:t>Outcomes for the pea soup</a:t>
            </a:r>
          </a:p>
          <a:p>
            <a:pPr>
              <a:spcAft>
                <a:spcPts val="1350"/>
              </a:spcAft>
            </a:pPr>
            <a:r>
              <a:rPr lang="en-US" sz="1050" dirty="0">
                <a:latin typeface="Calibri" panose="020F0502020204030204" pitchFamily="34" charset="0"/>
                <a:cs typeface="Calibri" panose="020F0502020204030204" pitchFamily="34" charset="0"/>
              </a:rPr>
              <a:t>experience</a:t>
            </a:r>
          </a:p>
          <a:p>
            <a:endParaRPr lang="en-US" sz="1050" dirty="0">
              <a:latin typeface="Calibri" panose="020F0502020204030204" pitchFamily="34" charset="0"/>
              <a:cs typeface="Calibri" panose="020F0502020204030204" pitchFamily="34" charset="0"/>
            </a:endParaRPr>
          </a:p>
        </p:txBody>
      </p:sp>
      <p:pic>
        <p:nvPicPr>
          <p:cNvPr id="3" name="Picture 2" descr="cause effect fra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077" y="1686214"/>
            <a:ext cx="2934255" cy="1979105"/>
          </a:xfrm>
          <a:prstGeom prst="rect">
            <a:avLst/>
          </a:prstGeom>
        </p:spPr>
      </p:pic>
    </p:spTree>
    <p:extLst>
      <p:ext uri="{BB962C8B-B14F-4D97-AF65-F5344CB8AC3E}">
        <p14:creationId xmlns:p14="http://schemas.microsoft.com/office/powerpoint/2010/main" val="3145445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365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Key…"/>
          <p:cNvSpPr txBox="1"/>
          <p:nvPr/>
        </p:nvSpPr>
        <p:spPr>
          <a:xfrm>
            <a:off x="293104" y="368747"/>
            <a:ext cx="7948393" cy="3494094"/>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49">
              <a:lnSpc>
                <a:spcPct val="60000"/>
              </a:lnSpc>
              <a:defRPr sz="7000" spc="209">
                <a:solidFill>
                  <a:srgbClr val="A9A9A9"/>
                </a:solidFill>
                <a:latin typeface="Arial"/>
                <a:ea typeface="Arial"/>
                <a:cs typeface="Arial"/>
                <a:sym typeface="Arial"/>
              </a:defRPr>
            </a:pPr>
            <a:r>
              <a:rPr sz="4800" b="1" dirty="0">
                <a:latin typeface="Calibri" panose="020F0502020204030204" pitchFamily="34" charset="0"/>
                <a:cs typeface="Calibri" panose="020F0502020204030204" pitchFamily="34" charset="0"/>
              </a:rPr>
              <a:t>Key</a:t>
            </a:r>
          </a:p>
          <a:p>
            <a:pPr defTabSz="321449">
              <a:lnSpc>
                <a:spcPct val="60000"/>
              </a:lnSpc>
              <a:defRPr sz="7000" spc="209">
                <a:solidFill>
                  <a:srgbClr val="A9A9A9"/>
                </a:solidFill>
                <a:latin typeface="Arial"/>
                <a:ea typeface="Arial"/>
                <a:cs typeface="Arial"/>
                <a:sym typeface="Arial"/>
              </a:defRPr>
            </a:pPr>
            <a:r>
              <a:rPr sz="4800" b="1" dirty="0">
                <a:latin typeface="Calibri" panose="020F0502020204030204" pitchFamily="34" charset="0"/>
                <a:cs typeface="Calibri" panose="020F0502020204030204" pitchFamily="34" charset="0"/>
              </a:rPr>
              <a:t> </a:t>
            </a:r>
          </a:p>
          <a:p>
            <a:pPr defTabSz="321449">
              <a:lnSpc>
                <a:spcPct val="60000"/>
              </a:lnSpc>
              <a:defRPr sz="7000" spc="209">
                <a:solidFill>
                  <a:srgbClr val="A9A9A9"/>
                </a:solidFill>
                <a:latin typeface="Arial"/>
                <a:ea typeface="Arial"/>
                <a:cs typeface="Arial"/>
                <a:sym typeface="Arial"/>
              </a:defRPr>
            </a:pPr>
            <a:r>
              <a:rPr sz="4800" b="1" dirty="0">
                <a:latin typeface="Calibri" panose="020F0502020204030204" pitchFamily="34" charset="0"/>
                <a:cs typeface="Calibri" panose="020F0502020204030204" pitchFamily="34" charset="0"/>
              </a:rPr>
              <a:t>Vocabulary</a:t>
            </a:r>
            <a:endParaRPr lang="en-US" sz="48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endParaRPr lang="en-US" sz="48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4800" b="1" dirty="0">
                <a:latin typeface="Calibri" panose="020F0502020204030204" pitchFamily="34" charset="0"/>
                <a:cs typeface="Calibri" panose="020F0502020204030204" pitchFamily="34" charset="0"/>
              </a:rPr>
              <a:t>Prediction</a:t>
            </a:r>
            <a:endParaRPr sz="4800" b="1" dirty="0">
              <a:latin typeface="Calibri" panose="020F0502020204030204" pitchFamily="34" charset="0"/>
              <a:cs typeface="Calibri" panose="020F0502020204030204" pitchFamily="34" charset="0"/>
            </a:endParaRPr>
          </a:p>
          <a:p>
            <a:pPr defTabSz="321449">
              <a:lnSpc>
                <a:spcPct val="60000"/>
              </a:lnSpc>
              <a:defRPr sz="1200" b="0">
                <a:solidFill>
                  <a:srgbClr val="000000"/>
                </a:solidFill>
                <a:latin typeface="Helvetica"/>
                <a:ea typeface="Helvetica"/>
                <a:cs typeface="Helvetica"/>
                <a:sym typeface="Helvetica"/>
              </a:defRPr>
            </a:pPr>
            <a:endParaRPr sz="4800" b="1" dirty="0">
              <a:latin typeface="Calibri" panose="020F0502020204030204" pitchFamily="34" charset="0"/>
              <a:cs typeface="Calibri" panose="020F0502020204030204" pitchFamily="34" charset="0"/>
            </a:endParaRPr>
          </a:p>
          <a:p>
            <a:pPr defTabSz="321449">
              <a:lnSpc>
                <a:spcPct val="60000"/>
              </a:lnSpc>
              <a:spcBef>
                <a:spcPts val="2180"/>
              </a:spcBef>
              <a:defRPr sz="4800">
                <a:solidFill>
                  <a:srgbClr val="000000"/>
                </a:solidFill>
                <a:latin typeface="Arial"/>
                <a:ea typeface="Arial"/>
                <a:cs typeface="Arial"/>
                <a:sym typeface="Arial"/>
              </a:defRPr>
            </a:pPr>
            <a:endParaRPr sz="4800" b="1" dirty="0">
              <a:latin typeface="Calibri" panose="020F0502020204030204" pitchFamily="34" charset="0"/>
              <a:cs typeface="Calibri" panose="020F0502020204030204" pitchFamily="34" charset="0"/>
            </a:endParaRPr>
          </a:p>
        </p:txBody>
      </p:sp>
      <p:sp>
        <p:nvSpPr>
          <p:cNvPr id="209" name="Sojourner…"/>
          <p:cNvSpPr txBox="1"/>
          <p:nvPr/>
        </p:nvSpPr>
        <p:spPr>
          <a:xfrm>
            <a:off x="4655140" y="224465"/>
            <a:ext cx="2789222" cy="492717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ancestors</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sacred objects</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indigenous</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America’s story</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colonizers</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knowledge</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history</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citizens</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advanced technology</a:t>
            </a:r>
          </a:p>
          <a:p>
            <a:pPr defTabSz="321449">
              <a:lnSpc>
                <a:spcPct val="60000"/>
              </a:lnSpc>
              <a:spcBef>
                <a:spcPts val="2180"/>
              </a:spcBef>
              <a:defRPr sz="4800">
                <a:solidFill>
                  <a:srgbClr val="000000"/>
                </a:solidFill>
                <a:latin typeface="Arial"/>
                <a:ea typeface="Arial"/>
                <a:cs typeface="Arial"/>
                <a:sym typeface="Arial"/>
              </a:defRPr>
            </a:pPr>
            <a:endParaRPr sz="32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fld id="{00000000-1234-1234-1234-123412341234}" type="slidenum">
              <a:rPr lang="uk-UA" smtClean="0"/>
              <a:pPr/>
              <a:t>63</a:t>
            </a:fld>
            <a:endParaRPr lang="uk-UA" dirty="0"/>
          </a:p>
        </p:txBody>
      </p:sp>
    </p:spTree>
    <p:extLst>
      <p:ext uri="{BB962C8B-B14F-4D97-AF65-F5344CB8AC3E}">
        <p14:creationId xmlns:p14="http://schemas.microsoft.com/office/powerpoint/2010/main" val="40820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Key…"/>
          <p:cNvSpPr txBox="1"/>
          <p:nvPr/>
        </p:nvSpPr>
        <p:spPr>
          <a:xfrm>
            <a:off x="137656" y="277423"/>
            <a:ext cx="7948393" cy="252459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49">
              <a:lnSpc>
                <a:spcPct val="60000"/>
              </a:lnSpc>
              <a:defRPr sz="7000" spc="209">
                <a:solidFill>
                  <a:srgbClr val="A9A9A9"/>
                </a:solidFill>
                <a:latin typeface="Arial"/>
                <a:ea typeface="Arial"/>
                <a:cs typeface="Arial"/>
                <a:sym typeface="Arial"/>
              </a:defRPr>
            </a:pPr>
            <a:r>
              <a:rPr sz="2700" b="1" dirty="0">
                <a:latin typeface="Calibri" panose="020F0502020204030204" pitchFamily="34" charset="0"/>
                <a:cs typeface="Calibri" panose="020F0502020204030204" pitchFamily="34" charset="0"/>
              </a:rPr>
              <a:t>Key</a:t>
            </a:r>
          </a:p>
          <a:p>
            <a:pPr defTabSz="321449">
              <a:lnSpc>
                <a:spcPct val="60000"/>
              </a:lnSpc>
              <a:defRPr sz="7000" spc="209">
                <a:solidFill>
                  <a:srgbClr val="A9A9A9"/>
                </a:solidFill>
                <a:latin typeface="Arial"/>
                <a:ea typeface="Arial"/>
                <a:cs typeface="Arial"/>
                <a:sym typeface="Arial"/>
              </a:defRPr>
            </a:pPr>
            <a:r>
              <a:rPr sz="2700" b="1" dirty="0">
                <a:latin typeface="Calibri" panose="020F0502020204030204" pitchFamily="34" charset="0"/>
                <a:cs typeface="Calibri" panose="020F0502020204030204" pitchFamily="34" charset="0"/>
              </a:rPr>
              <a:t> </a:t>
            </a:r>
          </a:p>
          <a:p>
            <a:pPr defTabSz="321449">
              <a:lnSpc>
                <a:spcPct val="60000"/>
              </a:lnSpc>
              <a:defRPr sz="7000" spc="209">
                <a:solidFill>
                  <a:srgbClr val="A9A9A9"/>
                </a:solidFill>
                <a:latin typeface="Arial"/>
                <a:ea typeface="Arial"/>
                <a:cs typeface="Arial"/>
                <a:sym typeface="Arial"/>
              </a:defRPr>
            </a:pPr>
            <a:r>
              <a:rPr sz="2700" b="1" dirty="0">
                <a:latin typeface="Calibri" panose="020F0502020204030204" pitchFamily="34" charset="0"/>
                <a:cs typeface="Calibri" panose="020F0502020204030204" pitchFamily="34" charset="0"/>
              </a:rPr>
              <a:t>Vocabulary</a:t>
            </a:r>
            <a:endParaRPr lang="en-US" sz="27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endParaRPr lang="en-US" sz="27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2700" b="1" dirty="0">
                <a:latin typeface="Calibri" panose="020F0502020204030204" pitchFamily="34" charset="0"/>
                <a:cs typeface="Calibri" panose="020F0502020204030204" pitchFamily="34" charset="0"/>
              </a:rPr>
              <a:t>Prediction</a:t>
            </a:r>
            <a:endParaRPr sz="2700" b="1" dirty="0">
              <a:latin typeface="Calibri" panose="020F0502020204030204" pitchFamily="34" charset="0"/>
              <a:cs typeface="Calibri" panose="020F0502020204030204" pitchFamily="34" charset="0"/>
            </a:endParaRPr>
          </a:p>
          <a:p>
            <a:pPr defTabSz="321449">
              <a:lnSpc>
                <a:spcPct val="60000"/>
              </a:lnSpc>
              <a:defRPr sz="1200" b="0">
                <a:solidFill>
                  <a:srgbClr val="000000"/>
                </a:solidFill>
                <a:latin typeface="Helvetica"/>
                <a:ea typeface="Helvetica"/>
                <a:cs typeface="Helvetica"/>
                <a:sym typeface="Helvetica"/>
              </a:defRPr>
            </a:pPr>
            <a:endParaRPr sz="4800" b="1" dirty="0">
              <a:latin typeface="Calibri" panose="020F0502020204030204" pitchFamily="34" charset="0"/>
              <a:cs typeface="Calibri" panose="020F0502020204030204" pitchFamily="34" charset="0"/>
            </a:endParaRPr>
          </a:p>
          <a:p>
            <a:pPr defTabSz="321449">
              <a:lnSpc>
                <a:spcPct val="60000"/>
              </a:lnSpc>
              <a:spcBef>
                <a:spcPts val="2180"/>
              </a:spcBef>
              <a:defRPr sz="4800">
                <a:solidFill>
                  <a:srgbClr val="000000"/>
                </a:solidFill>
                <a:latin typeface="Arial"/>
                <a:ea typeface="Arial"/>
                <a:cs typeface="Arial"/>
                <a:sym typeface="Arial"/>
              </a:defRPr>
            </a:pPr>
            <a:endParaRPr sz="4800" b="1" dirty="0">
              <a:latin typeface="Calibri" panose="020F0502020204030204" pitchFamily="34" charset="0"/>
              <a:cs typeface="Calibri" panose="020F0502020204030204" pitchFamily="34" charset="0"/>
            </a:endParaRPr>
          </a:p>
        </p:txBody>
      </p:sp>
      <p:sp>
        <p:nvSpPr>
          <p:cNvPr id="209" name="Sojourner…"/>
          <p:cNvSpPr txBox="1"/>
          <p:nvPr/>
        </p:nvSpPr>
        <p:spPr>
          <a:xfrm>
            <a:off x="2497156" y="284089"/>
            <a:ext cx="1433082" cy="4594780"/>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ancestors</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sacred objects</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indigenous</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America’s story</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colonizers</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knowledge</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history</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citizens</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advanced technology</a:t>
            </a:r>
          </a:p>
          <a:p>
            <a:pPr defTabSz="321449">
              <a:lnSpc>
                <a:spcPct val="60000"/>
              </a:lnSpc>
              <a:spcBef>
                <a:spcPts val="2180"/>
              </a:spcBef>
              <a:defRPr sz="4800">
                <a:solidFill>
                  <a:srgbClr val="000000"/>
                </a:solidFill>
                <a:latin typeface="Arial"/>
                <a:ea typeface="Arial"/>
                <a:cs typeface="Arial"/>
                <a:sym typeface="Arial"/>
              </a:defRPr>
            </a:pPr>
            <a:endParaRPr sz="32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fld id="{00000000-1234-1234-1234-123412341234}" type="slidenum">
              <a:rPr lang="uk-UA" smtClean="0"/>
              <a:pPr/>
              <a:t>64</a:t>
            </a:fld>
            <a:endParaRPr lang="uk-UA" dirty="0"/>
          </a:p>
        </p:txBody>
      </p:sp>
      <p:sp>
        <p:nvSpPr>
          <p:cNvPr id="3" name="TextBox 2">
            <a:extLst>
              <a:ext uri="{FF2B5EF4-FFF2-40B4-BE49-F238E27FC236}">
                <a16:creationId xmlns:a16="http://schemas.microsoft.com/office/drawing/2014/main" id="{20111A9C-02CC-8645-AE83-D382756DCD7F}"/>
              </a:ext>
            </a:extLst>
          </p:cNvPr>
          <p:cNvSpPr txBox="1"/>
          <p:nvPr/>
        </p:nvSpPr>
        <p:spPr>
          <a:xfrm>
            <a:off x="4939891" y="392600"/>
            <a:ext cx="3456432" cy="2192908"/>
          </a:xfrm>
          <a:prstGeom prst="rect">
            <a:avLst/>
          </a:prstGeom>
          <a:noFill/>
        </p:spPr>
        <p:txBody>
          <a:bodyPr wrap="square" rtlCol="0">
            <a:spAutoFit/>
          </a:bodyPr>
          <a:lstStyle/>
          <a:p>
            <a:pPr marL="257175" indent="-257175">
              <a:buAutoNum type="arabicPeriod"/>
            </a:pPr>
            <a:r>
              <a:rPr lang="en-US" sz="1050" b="1" dirty="0">
                <a:latin typeface="Calibri" panose="020F0502020204030204" pitchFamily="34" charset="0"/>
                <a:cs typeface="Calibri" panose="020F0502020204030204" pitchFamily="34" charset="0"/>
              </a:rPr>
              <a:t>Discuss the vocabulary whole group and/or small groups first with predictions, then whole group sharing.</a:t>
            </a:r>
          </a:p>
          <a:p>
            <a:pPr marL="257175" indent="-257175">
              <a:buAutoNum type="arabicPeriod"/>
            </a:pPr>
            <a:endParaRPr lang="en-US" sz="1050" b="1" dirty="0">
              <a:latin typeface="Calibri" panose="020F0502020204030204" pitchFamily="34" charset="0"/>
              <a:cs typeface="Calibri" panose="020F0502020204030204" pitchFamily="34" charset="0"/>
            </a:endParaRPr>
          </a:p>
          <a:p>
            <a:pPr marL="257175" indent="-257175">
              <a:buAutoNum type="arabicPeriod"/>
            </a:pPr>
            <a:r>
              <a:rPr lang="en-US" sz="1050" b="1" dirty="0">
                <a:latin typeface="Calibri" panose="020F0502020204030204" pitchFamily="34" charset="0"/>
                <a:cs typeface="Calibri" panose="020F0502020204030204" pitchFamily="34" charset="0"/>
              </a:rPr>
              <a:t>Use the vocabulary in writing. Write several sentences to use all the vocabulary.</a:t>
            </a:r>
          </a:p>
          <a:p>
            <a:pPr marL="257175" indent="-257175">
              <a:buAutoNum type="arabicPeriod"/>
            </a:pPr>
            <a:endParaRPr lang="en-US" sz="1050" b="1" dirty="0">
              <a:latin typeface="Calibri" panose="020F0502020204030204" pitchFamily="34" charset="0"/>
              <a:cs typeface="Calibri" panose="020F0502020204030204" pitchFamily="34" charset="0"/>
            </a:endParaRPr>
          </a:p>
          <a:p>
            <a:pPr marL="257175" indent="-257175">
              <a:buAutoNum type="arabicPeriod"/>
            </a:pPr>
            <a:r>
              <a:rPr lang="en-US" sz="1050" b="1" dirty="0">
                <a:latin typeface="Calibri" panose="020F0502020204030204" pitchFamily="34" charset="0"/>
                <a:cs typeface="Calibri" panose="020F0502020204030204" pitchFamily="34" charset="0"/>
              </a:rPr>
              <a:t>Inductive categorization (better with 12+ words/phrases) sorting the vocabulary into categories.</a:t>
            </a:r>
          </a:p>
          <a:p>
            <a:pPr marL="257175" indent="-257175">
              <a:buAutoNum type="arabicPeriod"/>
            </a:pPr>
            <a:endParaRPr lang="en-US" sz="1050" b="1" dirty="0">
              <a:latin typeface="Calibri" panose="020F0502020204030204" pitchFamily="34" charset="0"/>
              <a:cs typeface="Calibri" panose="020F0502020204030204" pitchFamily="34" charset="0"/>
            </a:endParaRPr>
          </a:p>
          <a:p>
            <a:pPr marL="257175" indent="-257175">
              <a:buAutoNum type="arabicPeriod"/>
            </a:pPr>
            <a:r>
              <a:rPr lang="en-US" sz="1050" b="1" dirty="0">
                <a:latin typeface="Calibri" panose="020F0502020204030204" pitchFamily="34" charset="0"/>
                <a:cs typeface="Calibri" panose="020F0502020204030204" pitchFamily="34" charset="0"/>
              </a:rPr>
              <a:t>Draw an image representing your prediction of the vocabulary meaning.</a:t>
            </a:r>
          </a:p>
        </p:txBody>
      </p:sp>
    </p:spTree>
    <p:extLst>
      <p:ext uri="{BB962C8B-B14F-4D97-AF65-F5344CB8AC3E}">
        <p14:creationId xmlns:p14="http://schemas.microsoft.com/office/powerpoint/2010/main" val="212308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Key…"/>
          <p:cNvSpPr txBox="1"/>
          <p:nvPr/>
        </p:nvSpPr>
        <p:spPr>
          <a:xfrm>
            <a:off x="137656" y="277423"/>
            <a:ext cx="7948393" cy="252459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49">
              <a:lnSpc>
                <a:spcPct val="60000"/>
              </a:lnSpc>
              <a:defRPr sz="7000" spc="209">
                <a:solidFill>
                  <a:srgbClr val="A9A9A9"/>
                </a:solidFill>
                <a:latin typeface="Arial"/>
                <a:ea typeface="Arial"/>
                <a:cs typeface="Arial"/>
                <a:sym typeface="Arial"/>
              </a:defRPr>
            </a:pPr>
            <a:r>
              <a:rPr sz="2700" b="1" dirty="0">
                <a:latin typeface="Calibri" panose="020F0502020204030204" pitchFamily="34" charset="0"/>
                <a:cs typeface="Calibri" panose="020F0502020204030204" pitchFamily="34" charset="0"/>
              </a:rPr>
              <a:t>Key</a:t>
            </a:r>
          </a:p>
          <a:p>
            <a:pPr defTabSz="321449">
              <a:lnSpc>
                <a:spcPct val="60000"/>
              </a:lnSpc>
              <a:defRPr sz="7000" spc="209">
                <a:solidFill>
                  <a:srgbClr val="A9A9A9"/>
                </a:solidFill>
                <a:latin typeface="Arial"/>
                <a:ea typeface="Arial"/>
                <a:cs typeface="Arial"/>
                <a:sym typeface="Arial"/>
              </a:defRPr>
            </a:pPr>
            <a:r>
              <a:rPr sz="2700" b="1" dirty="0">
                <a:latin typeface="Calibri" panose="020F0502020204030204" pitchFamily="34" charset="0"/>
                <a:cs typeface="Calibri" panose="020F0502020204030204" pitchFamily="34" charset="0"/>
              </a:rPr>
              <a:t> </a:t>
            </a:r>
          </a:p>
          <a:p>
            <a:pPr defTabSz="321449">
              <a:lnSpc>
                <a:spcPct val="60000"/>
              </a:lnSpc>
              <a:defRPr sz="7000" spc="209">
                <a:solidFill>
                  <a:srgbClr val="A9A9A9"/>
                </a:solidFill>
                <a:latin typeface="Arial"/>
                <a:ea typeface="Arial"/>
                <a:cs typeface="Arial"/>
                <a:sym typeface="Arial"/>
              </a:defRPr>
            </a:pPr>
            <a:r>
              <a:rPr sz="2700" b="1" dirty="0">
                <a:latin typeface="Calibri" panose="020F0502020204030204" pitchFamily="34" charset="0"/>
                <a:cs typeface="Calibri" panose="020F0502020204030204" pitchFamily="34" charset="0"/>
              </a:rPr>
              <a:t>Vocabulary</a:t>
            </a:r>
            <a:endParaRPr lang="en-US" sz="27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endParaRPr lang="en-US" sz="27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2700" b="1" dirty="0">
                <a:latin typeface="Calibri" panose="020F0502020204030204" pitchFamily="34" charset="0"/>
                <a:cs typeface="Calibri" panose="020F0502020204030204" pitchFamily="34" charset="0"/>
              </a:rPr>
              <a:t>Prediction</a:t>
            </a:r>
            <a:endParaRPr sz="2700" b="1" dirty="0">
              <a:latin typeface="Calibri" panose="020F0502020204030204" pitchFamily="34" charset="0"/>
              <a:cs typeface="Calibri" panose="020F0502020204030204" pitchFamily="34" charset="0"/>
            </a:endParaRPr>
          </a:p>
          <a:p>
            <a:pPr defTabSz="321449">
              <a:lnSpc>
                <a:spcPct val="60000"/>
              </a:lnSpc>
              <a:defRPr sz="1200" b="0">
                <a:solidFill>
                  <a:srgbClr val="000000"/>
                </a:solidFill>
                <a:latin typeface="Helvetica"/>
                <a:ea typeface="Helvetica"/>
                <a:cs typeface="Helvetica"/>
                <a:sym typeface="Helvetica"/>
              </a:defRPr>
            </a:pPr>
            <a:endParaRPr sz="4800" b="1" dirty="0">
              <a:latin typeface="Calibri" panose="020F0502020204030204" pitchFamily="34" charset="0"/>
              <a:cs typeface="Calibri" panose="020F0502020204030204" pitchFamily="34" charset="0"/>
            </a:endParaRPr>
          </a:p>
          <a:p>
            <a:pPr defTabSz="321449">
              <a:lnSpc>
                <a:spcPct val="60000"/>
              </a:lnSpc>
              <a:spcBef>
                <a:spcPts val="2180"/>
              </a:spcBef>
              <a:defRPr sz="4800">
                <a:solidFill>
                  <a:srgbClr val="000000"/>
                </a:solidFill>
                <a:latin typeface="Arial"/>
                <a:ea typeface="Arial"/>
                <a:cs typeface="Arial"/>
                <a:sym typeface="Arial"/>
              </a:defRPr>
            </a:pPr>
            <a:endParaRPr sz="4800" b="1" dirty="0">
              <a:latin typeface="Calibri" panose="020F0502020204030204" pitchFamily="34" charset="0"/>
              <a:cs typeface="Calibri" panose="020F0502020204030204" pitchFamily="34" charset="0"/>
            </a:endParaRPr>
          </a:p>
        </p:txBody>
      </p:sp>
      <p:sp>
        <p:nvSpPr>
          <p:cNvPr id="209" name="Sojourner…"/>
          <p:cNvSpPr txBox="1"/>
          <p:nvPr/>
        </p:nvSpPr>
        <p:spPr>
          <a:xfrm>
            <a:off x="2497156" y="284089"/>
            <a:ext cx="1433082" cy="4594780"/>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ancestors</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sacred objects</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indigenous</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America’s story</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colonizers</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knowledge</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history</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citizens</a:t>
            </a:r>
          </a:p>
          <a:p>
            <a:pPr defTabSz="321449">
              <a:spcBef>
                <a:spcPts val="2180"/>
              </a:spcBef>
              <a:defRPr sz="4800">
                <a:solidFill>
                  <a:srgbClr val="000000"/>
                </a:solidFill>
                <a:latin typeface="Arial"/>
                <a:ea typeface="Arial"/>
                <a:cs typeface="Arial"/>
                <a:sym typeface="Arial"/>
              </a:defRPr>
            </a:pPr>
            <a:r>
              <a:rPr lang="en-US" sz="1200" b="1" dirty="0">
                <a:latin typeface="Calibri" panose="020F0502020204030204" pitchFamily="34" charset="0"/>
                <a:cs typeface="Calibri" panose="020F0502020204030204" pitchFamily="34" charset="0"/>
              </a:rPr>
              <a:t>advanced technology</a:t>
            </a:r>
          </a:p>
          <a:p>
            <a:pPr defTabSz="321449">
              <a:lnSpc>
                <a:spcPct val="60000"/>
              </a:lnSpc>
              <a:spcBef>
                <a:spcPts val="2180"/>
              </a:spcBef>
              <a:defRPr sz="4800">
                <a:solidFill>
                  <a:srgbClr val="000000"/>
                </a:solidFill>
                <a:latin typeface="Arial"/>
                <a:ea typeface="Arial"/>
                <a:cs typeface="Arial"/>
                <a:sym typeface="Arial"/>
              </a:defRPr>
            </a:pPr>
            <a:endParaRPr sz="32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fld id="{00000000-1234-1234-1234-123412341234}" type="slidenum">
              <a:rPr lang="uk-UA" smtClean="0"/>
              <a:pPr/>
              <a:t>65</a:t>
            </a:fld>
            <a:endParaRPr lang="uk-UA" dirty="0"/>
          </a:p>
        </p:txBody>
      </p:sp>
      <p:sp>
        <p:nvSpPr>
          <p:cNvPr id="3" name="TextBox 2">
            <a:extLst>
              <a:ext uri="{FF2B5EF4-FFF2-40B4-BE49-F238E27FC236}">
                <a16:creationId xmlns:a16="http://schemas.microsoft.com/office/drawing/2014/main" id="{20111A9C-02CC-8645-AE83-D382756DCD7F}"/>
              </a:ext>
            </a:extLst>
          </p:cNvPr>
          <p:cNvSpPr txBox="1"/>
          <p:nvPr/>
        </p:nvSpPr>
        <p:spPr>
          <a:xfrm>
            <a:off x="4939891" y="392600"/>
            <a:ext cx="3456432" cy="2192908"/>
          </a:xfrm>
          <a:prstGeom prst="rect">
            <a:avLst/>
          </a:prstGeom>
          <a:noFill/>
        </p:spPr>
        <p:txBody>
          <a:bodyPr wrap="square" rtlCol="0">
            <a:spAutoFit/>
          </a:bodyPr>
          <a:lstStyle/>
          <a:p>
            <a:pPr marL="257175" indent="-257175">
              <a:buAutoNum type="arabicPeriod"/>
            </a:pPr>
            <a:r>
              <a:rPr lang="en-US" sz="1050" b="1" dirty="0">
                <a:latin typeface="Calibri" panose="020F0502020204030204" pitchFamily="34" charset="0"/>
                <a:cs typeface="Calibri" panose="020F0502020204030204" pitchFamily="34" charset="0"/>
              </a:rPr>
              <a:t>Discuss the vocabulary whole group and/or small groups first with predictions, then whole group sharing.</a:t>
            </a:r>
          </a:p>
          <a:p>
            <a:pPr marL="257175" indent="-257175">
              <a:buAutoNum type="arabicPeriod"/>
            </a:pPr>
            <a:endParaRPr lang="en-US" sz="1050" b="1" dirty="0">
              <a:latin typeface="Calibri" panose="020F0502020204030204" pitchFamily="34" charset="0"/>
              <a:cs typeface="Calibri" panose="020F0502020204030204" pitchFamily="34" charset="0"/>
            </a:endParaRPr>
          </a:p>
          <a:p>
            <a:pPr marL="257175" indent="-257175">
              <a:buAutoNum type="arabicPeriod"/>
            </a:pPr>
            <a:r>
              <a:rPr lang="en-US" sz="1050" b="1" dirty="0">
                <a:latin typeface="Calibri" panose="020F0502020204030204" pitchFamily="34" charset="0"/>
                <a:cs typeface="Calibri" panose="020F0502020204030204" pitchFamily="34" charset="0"/>
              </a:rPr>
              <a:t>Use the vocabulary in writing. Write several sentences to use all the vocabulary.</a:t>
            </a:r>
          </a:p>
          <a:p>
            <a:pPr marL="257175" indent="-257175">
              <a:buAutoNum type="arabicPeriod"/>
            </a:pPr>
            <a:endParaRPr lang="en-US" sz="1050" b="1" dirty="0">
              <a:latin typeface="Calibri" panose="020F0502020204030204" pitchFamily="34" charset="0"/>
              <a:cs typeface="Calibri" panose="020F0502020204030204" pitchFamily="34" charset="0"/>
            </a:endParaRPr>
          </a:p>
          <a:p>
            <a:pPr marL="257175" indent="-257175">
              <a:buAutoNum type="arabicPeriod"/>
            </a:pPr>
            <a:r>
              <a:rPr lang="en-US" sz="1050" b="1" dirty="0">
                <a:latin typeface="Calibri" panose="020F0502020204030204" pitchFamily="34" charset="0"/>
                <a:cs typeface="Calibri" panose="020F0502020204030204" pitchFamily="34" charset="0"/>
              </a:rPr>
              <a:t>Inductive categorization (better with 12+ words/phrases) sorting the vocabulary into categories.</a:t>
            </a:r>
          </a:p>
          <a:p>
            <a:pPr marL="257175" indent="-257175">
              <a:buAutoNum type="arabicPeriod"/>
            </a:pPr>
            <a:endParaRPr lang="en-US" sz="1050" b="1" dirty="0">
              <a:latin typeface="Calibri" panose="020F0502020204030204" pitchFamily="34" charset="0"/>
              <a:cs typeface="Calibri" panose="020F0502020204030204" pitchFamily="34" charset="0"/>
            </a:endParaRPr>
          </a:p>
          <a:p>
            <a:pPr marL="257175" indent="-257175">
              <a:buAutoNum type="arabicPeriod"/>
            </a:pPr>
            <a:r>
              <a:rPr lang="en-US" sz="1050" b="1" dirty="0">
                <a:latin typeface="Calibri" panose="020F0502020204030204" pitchFamily="34" charset="0"/>
                <a:cs typeface="Calibri" panose="020F0502020204030204" pitchFamily="34" charset="0"/>
              </a:rPr>
              <a:t>Draw an image representing your prediction of the vocabulary meaning.</a:t>
            </a:r>
          </a:p>
        </p:txBody>
      </p:sp>
      <p:sp>
        <p:nvSpPr>
          <p:cNvPr id="4" name="TextBox 3">
            <a:extLst>
              <a:ext uri="{FF2B5EF4-FFF2-40B4-BE49-F238E27FC236}">
                <a16:creationId xmlns:a16="http://schemas.microsoft.com/office/drawing/2014/main" id="{1BCB5F73-D615-1044-8471-D2D46F29A7FF}"/>
              </a:ext>
            </a:extLst>
          </p:cNvPr>
          <p:cNvSpPr txBox="1"/>
          <p:nvPr/>
        </p:nvSpPr>
        <p:spPr>
          <a:xfrm>
            <a:off x="5239512" y="3383756"/>
            <a:ext cx="2846537" cy="923330"/>
          </a:xfrm>
          <a:prstGeom prst="rect">
            <a:avLst/>
          </a:prstGeom>
          <a:noFill/>
        </p:spPr>
        <p:txBody>
          <a:bodyPr wrap="square" rtlCol="0">
            <a:spAutoFit/>
          </a:bodyPr>
          <a:lstStyle/>
          <a:p>
            <a:r>
              <a:rPr lang="en-US" sz="1800" b="1" dirty="0">
                <a:solidFill>
                  <a:srgbClr val="7030A0"/>
                </a:solidFill>
                <a:latin typeface="Calibri" panose="020F0502020204030204" pitchFamily="34" charset="0"/>
                <a:cs typeface="Calibri" panose="020F0502020204030204" pitchFamily="34" charset="0"/>
              </a:rPr>
              <a:t>Share on the Chat Feature, with Audio and/or in Breakout Rooms.</a:t>
            </a:r>
          </a:p>
        </p:txBody>
      </p:sp>
    </p:spTree>
    <p:extLst>
      <p:ext uri="{BB962C8B-B14F-4D97-AF65-F5344CB8AC3E}">
        <p14:creationId xmlns:p14="http://schemas.microsoft.com/office/powerpoint/2010/main" val="123594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36" y="478050"/>
            <a:ext cx="8371418" cy="4805098"/>
          </a:xfrm>
          <a:prstGeom prst="rect">
            <a:avLst/>
          </a:prstGeom>
        </p:spPr>
        <p:txBody>
          <a:bodyPr wrap="square">
            <a:spAutoFit/>
          </a:bodyPr>
          <a:lstStyle/>
          <a:p>
            <a:pPr algn="ctr">
              <a:lnSpc>
                <a:spcPct val="130000"/>
              </a:lnSpc>
            </a:pPr>
            <a:r>
              <a:rPr lang="en-US" sz="5400" b="1" dirty="0">
                <a:latin typeface="Calibri" panose="020F0502020204030204" pitchFamily="34" charset="0"/>
                <a:cs typeface="Calibri" panose="020F0502020204030204" pitchFamily="34" charset="0"/>
              </a:rPr>
              <a:t>An Indigenous Peoples’</a:t>
            </a:r>
          </a:p>
          <a:p>
            <a:pPr algn="ctr">
              <a:lnSpc>
                <a:spcPct val="150000"/>
              </a:lnSpc>
            </a:pPr>
            <a:r>
              <a:rPr lang="en-US" sz="5400" dirty="0">
                <a:latin typeface="Garamond"/>
                <a:cs typeface="Garamond"/>
              </a:rPr>
              <a:t>History of the United States</a:t>
            </a:r>
          </a:p>
          <a:p>
            <a:pPr algn="ctr">
              <a:lnSpc>
                <a:spcPct val="150000"/>
              </a:lnSpc>
            </a:pPr>
            <a:r>
              <a:rPr lang="en-US" sz="5400" dirty="0">
                <a:latin typeface="Garamond"/>
                <a:cs typeface="Garamond"/>
              </a:rPr>
              <a:t>For Young People</a:t>
            </a:r>
          </a:p>
          <a:p>
            <a:pPr algn="ctr">
              <a:lnSpc>
                <a:spcPct val="150000"/>
              </a:lnSpc>
            </a:pPr>
            <a:r>
              <a:rPr lang="en-US" sz="2400" dirty="0">
                <a:latin typeface="Garamond"/>
                <a:cs typeface="Garamond"/>
              </a:rPr>
              <a:t>excerpt </a:t>
            </a:r>
            <a:r>
              <a:rPr lang="mr-IN" sz="2400" dirty="0">
                <a:latin typeface="Garamond"/>
                <a:cs typeface="Garamond"/>
              </a:rPr>
              <a:t>–</a:t>
            </a:r>
            <a:r>
              <a:rPr lang="en-US" sz="2400" dirty="0">
                <a:latin typeface="Garamond"/>
                <a:cs typeface="Garamond"/>
              </a:rPr>
              <a:t> This Land, published 2019</a:t>
            </a:r>
          </a:p>
          <a:p>
            <a:pPr>
              <a:lnSpc>
                <a:spcPct val="150000"/>
              </a:lnSpc>
            </a:pPr>
            <a:endParaRPr lang="en-US" sz="2800" dirty="0">
              <a:latin typeface="Garamond"/>
              <a:cs typeface="Garamond"/>
            </a:endParaRPr>
          </a:p>
        </p:txBody>
      </p:sp>
      <p:pic>
        <p:nvPicPr>
          <p:cNvPr id="4" name="Picture 3" descr="indigenous_book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797" y="4051303"/>
            <a:ext cx="1231869" cy="1028700"/>
          </a:xfrm>
          <a:prstGeom prst="rect">
            <a:avLst/>
          </a:prstGeom>
        </p:spPr>
      </p:pic>
      <p:sp>
        <p:nvSpPr>
          <p:cNvPr id="5" name="Slide Number Placeholder 4"/>
          <p:cNvSpPr>
            <a:spLocks noGrp="1"/>
          </p:cNvSpPr>
          <p:nvPr>
            <p:ph type="sldNum" sz="quarter" idx="12"/>
          </p:nvPr>
        </p:nvSpPr>
        <p:spPr/>
        <p:txBody>
          <a:bodyPr/>
          <a:lstStyle/>
          <a:p>
            <a:fld id="{230328CC-4F7D-A845-8B2B-D7F20DED636A}" type="slidenum">
              <a:rPr lang="en-US" smtClean="0"/>
              <a:t>66</a:t>
            </a:fld>
            <a:endParaRPr lang="en-US" dirty="0"/>
          </a:p>
        </p:txBody>
      </p:sp>
    </p:spTree>
    <p:extLst>
      <p:ext uri="{BB962C8B-B14F-4D97-AF65-F5344CB8AC3E}">
        <p14:creationId xmlns:p14="http://schemas.microsoft.com/office/powerpoint/2010/main" val="1244471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585" y="86472"/>
            <a:ext cx="8371418" cy="4721485"/>
          </a:xfrm>
          <a:prstGeom prst="rect">
            <a:avLst/>
          </a:prstGeom>
        </p:spPr>
        <p:txBody>
          <a:bodyPr wrap="square">
            <a:spAutoFit/>
          </a:bodyPr>
          <a:lstStyle/>
          <a:p>
            <a:pPr>
              <a:lnSpc>
                <a:spcPct val="120000"/>
              </a:lnSpc>
            </a:pPr>
            <a:r>
              <a:rPr lang="en-US" sz="3600" b="1" dirty="0">
                <a:latin typeface="Calibri" panose="020F0502020204030204" pitchFamily="34" charset="0"/>
                <a:cs typeface="Calibri" panose="020F0502020204030204" pitchFamily="34" charset="0"/>
              </a:rPr>
              <a:t>This Land</a:t>
            </a:r>
          </a:p>
          <a:p>
            <a:pPr>
              <a:lnSpc>
                <a:spcPct val="120000"/>
              </a:lnSpc>
            </a:pPr>
            <a:r>
              <a:rPr lang="en-US" sz="2400" dirty="0">
                <a:latin typeface="Garamond"/>
                <a:cs typeface="Garamond"/>
              </a:rPr>
              <a:t>Under the crust of that part of the earth called the United States of America are buried the bones, villages, fields, and sacred objects of the first people of that land—the people who are often called American Indians or Native Americans. Their descendants, also called Indigenous peoples, carry memories and stories of how the United States came to be the nation we know today. It is important to learn and know this history, but many people today lack that knowledge and understanding because of the way America's story has been taught.</a:t>
            </a:r>
          </a:p>
        </p:txBody>
      </p:sp>
      <p:sp>
        <p:nvSpPr>
          <p:cNvPr id="3" name="Slide Number Placeholder 2"/>
          <p:cNvSpPr>
            <a:spLocks noGrp="1"/>
          </p:cNvSpPr>
          <p:nvPr>
            <p:ph type="sldNum" sz="quarter" idx="12"/>
          </p:nvPr>
        </p:nvSpPr>
        <p:spPr/>
        <p:txBody>
          <a:bodyPr/>
          <a:lstStyle/>
          <a:p>
            <a:fld id="{230328CC-4F7D-A845-8B2B-D7F20DED636A}" type="slidenum">
              <a:rPr lang="en-US" smtClean="0"/>
              <a:t>67</a:t>
            </a:fld>
            <a:endParaRPr lang="en-US" dirty="0"/>
          </a:p>
        </p:txBody>
      </p:sp>
    </p:spTree>
    <p:extLst>
      <p:ext uri="{BB962C8B-B14F-4D97-AF65-F5344CB8AC3E}">
        <p14:creationId xmlns:p14="http://schemas.microsoft.com/office/powerpoint/2010/main" val="29009628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3405" y="1213189"/>
            <a:ext cx="7681530" cy="3425012"/>
          </a:xfrm>
          <a:prstGeom prst="rect">
            <a:avLst/>
          </a:prstGeom>
        </p:spPr>
      </p:pic>
      <p:sp>
        <p:nvSpPr>
          <p:cNvPr id="3" name="Rectangle 2"/>
          <p:cNvSpPr/>
          <p:nvPr/>
        </p:nvSpPr>
        <p:spPr>
          <a:xfrm>
            <a:off x="1198935" y="587009"/>
            <a:ext cx="816249" cy="369332"/>
          </a:xfrm>
          <a:prstGeom prst="rect">
            <a:avLst/>
          </a:prstGeom>
        </p:spPr>
        <p:txBody>
          <a:bodyPr wrap="none">
            <a:spAutoFit/>
          </a:bodyPr>
          <a:lstStyle/>
          <a:p>
            <a:r>
              <a:rPr lang="en-US" sz="1800" b="1" dirty="0">
                <a:latin typeface="Calibri" panose="020F0502020204030204" pitchFamily="34" charset="0"/>
                <a:cs typeface="Calibri" panose="020F0502020204030204" pitchFamily="34" charset="0"/>
              </a:rPr>
              <a:t>causes</a:t>
            </a:r>
          </a:p>
        </p:txBody>
      </p:sp>
      <p:sp>
        <p:nvSpPr>
          <p:cNvPr id="4" name="Rectangle 3"/>
          <p:cNvSpPr/>
          <p:nvPr/>
        </p:nvSpPr>
        <p:spPr>
          <a:xfrm>
            <a:off x="7117501" y="587009"/>
            <a:ext cx="830677" cy="369332"/>
          </a:xfrm>
          <a:prstGeom prst="rect">
            <a:avLst/>
          </a:prstGeom>
        </p:spPr>
        <p:txBody>
          <a:bodyPr wrap="none">
            <a:spAutoFit/>
          </a:bodyPr>
          <a:lstStyle/>
          <a:p>
            <a:r>
              <a:rPr lang="en-US" sz="1800" b="1" dirty="0">
                <a:latin typeface="Calibri" panose="020F0502020204030204" pitchFamily="34" charset="0"/>
                <a:cs typeface="Calibri" panose="020F0502020204030204" pitchFamily="34" charset="0"/>
              </a:rPr>
              <a:t>effects</a:t>
            </a:r>
          </a:p>
        </p:txBody>
      </p:sp>
      <p:sp>
        <p:nvSpPr>
          <p:cNvPr id="5" name="Rectangle 4"/>
          <p:cNvSpPr/>
          <p:nvPr/>
        </p:nvSpPr>
        <p:spPr>
          <a:xfrm>
            <a:off x="3746263" y="2109239"/>
            <a:ext cx="1737975" cy="1569660"/>
          </a:xfrm>
          <a:prstGeom prst="rect">
            <a:avLst/>
          </a:prstGeom>
        </p:spPr>
        <p:txBody>
          <a:bodyPr wrap="none">
            <a:spAutoFit/>
          </a:bodyPr>
          <a:lstStyle/>
          <a:p>
            <a:pPr algn="ctr"/>
            <a:r>
              <a:rPr lang="en-US" sz="2400" b="1" dirty="0">
                <a:latin typeface="Calibri" panose="020F0502020204030204" pitchFamily="34" charset="0"/>
                <a:cs typeface="Calibri" panose="020F0502020204030204" pitchFamily="34" charset="0"/>
              </a:rPr>
              <a:t>The way</a:t>
            </a:r>
          </a:p>
          <a:p>
            <a:pPr algn="ctr"/>
            <a:r>
              <a:rPr lang="en-US" sz="2400" b="1" dirty="0">
                <a:latin typeface="Calibri" panose="020F0502020204030204" pitchFamily="34" charset="0"/>
                <a:cs typeface="Calibri" panose="020F0502020204030204" pitchFamily="34" charset="0"/>
              </a:rPr>
              <a:t>America’s</a:t>
            </a:r>
          </a:p>
          <a:p>
            <a:pPr algn="ctr"/>
            <a:r>
              <a:rPr lang="en-US" sz="2400" b="1" dirty="0">
                <a:latin typeface="Calibri" panose="020F0502020204030204" pitchFamily="34" charset="0"/>
                <a:cs typeface="Calibri" panose="020F0502020204030204" pitchFamily="34" charset="0"/>
              </a:rPr>
              <a:t>story has</a:t>
            </a:r>
          </a:p>
          <a:p>
            <a:pPr algn="ctr"/>
            <a:r>
              <a:rPr lang="en-US" sz="2400" b="1" dirty="0">
                <a:latin typeface="Calibri" panose="020F0502020204030204" pitchFamily="34" charset="0"/>
                <a:cs typeface="Calibri" panose="020F0502020204030204" pitchFamily="34" charset="0"/>
              </a:rPr>
              <a:t>been taught</a:t>
            </a:r>
          </a:p>
        </p:txBody>
      </p:sp>
      <p:sp>
        <p:nvSpPr>
          <p:cNvPr id="6" name="Rectangle 5"/>
          <p:cNvSpPr/>
          <p:nvPr/>
        </p:nvSpPr>
        <p:spPr>
          <a:xfrm>
            <a:off x="207118" y="72770"/>
            <a:ext cx="3475631" cy="369332"/>
          </a:xfrm>
          <a:prstGeom prst="rect">
            <a:avLst/>
          </a:prstGeom>
        </p:spPr>
        <p:txBody>
          <a:bodyPr wrap="none">
            <a:spAutoFit/>
          </a:bodyPr>
          <a:lstStyle/>
          <a:p>
            <a:r>
              <a:rPr lang="en-US" sz="1800" b="1" dirty="0">
                <a:latin typeface="Calibri" panose="020F0502020204030204" pitchFamily="34" charset="0"/>
                <a:cs typeface="Calibri" panose="020F0502020204030204" pitchFamily="34" charset="0"/>
              </a:rPr>
              <a:t>Multi-Flow Map:  Cause and Effect</a:t>
            </a:r>
          </a:p>
        </p:txBody>
      </p:sp>
      <p:sp>
        <p:nvSpPr>
          <p:cNvPr id="7" name="Rectangle 6"/>
          <p:cNvSpPr/>
          <p:nvPr/>
        </p:nvSpPr>
        <p:spPr>
          <a:xfrm>
            <a:off x="4236352" y="576425"/>
            <a:ext cx="728084" cy="369332"/>
          </a:xfrm>
          <a:prstGeom prst="rect">
            <a:avLst/>
          </a:prstGeom>
        </p:spPr>
        <p:txBody>
          <a:bodyPr wrap="none">
            <a:spAutoFit/>
          </a:bodyPr>
          <a:lstStyle/>
          <a:p>
            <a:r>
              <a:rPr lang="en-US" sz="1800" b="1" dirty="0">
                <a:latin typeface="Calibri" panose="020F0502020204030204" pitchFamily="34" charset="0"/>
                <a:cs typeface="Calibri" panose="020F0502020204030204" pitchFamily="34" charset="0"/>
              </a:rPr>
              <a:t>event</a:t>
            </a:r>
          </a:p>
        </p:txBody>
      </p:sp>
      <p:sp>
        <p:nvSpPr>
          <p:cNvPr id="9" name="Rectangle 8"/>
          <p:cNvSpPr/>
          <p:nvPr/>
        </p:nvSpPr>
        <p:spPr>
          <a:xfrm>
            <a:off x="5619751" y="1111251"/>
            <a:ext cx="4085167" cy="37782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latin typeface="Calibri" panose="020F0502020204030204" pitchFamily="34" charset="0"/>
            </a:endParaRPr>
          </a:p>
        </p:txBody>
      </p:sp>
      <p:sp>
        <p:nvSpPr>
          <p:cNvPr id="10" name="Slide Number Placeholder 9"/>
          <p:cNvSpPr>
            <a:spLocks noGrp="1"/>
          </p:cNvSpPr>
          <p:nvPr>
            <p:ph type="sldNum" sz="quarter" idx="12"/>
          </p:nvPr>
        </p:nvSpPr>
        <p:spPr/>
        <p:txBody>
          <a:bodyPr/>
          <a:lstStyle/>
          <a:p>
            <a:fld id="{230328CC-4F7D-A845-8B2B-D7F20DED636A}" type="slidenum">
              <a:rPr lang="en-US" smtClean="0"/>
              <a:t>68</a:t>
            </a:fld>
            <a:endParaRPr lang="en-US" dirty="0"/>
          </a:p>
        </p:txBody>
      </p:sp>
    </p:spTree>
    <p:extLst>
      <p:ext uri="{BB962C8B-B14F-4D97-AF65-F5344CB8AC3E}">
        <p14:creationId xmlns:p14="http://schemas.microsoft.com/office/powerpoint/2010/main" val="3118726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334" y="327240"/>
            <a:ext cx="8403167" cy="4499886"/>
          </a:xfrm>
          <a:prstGeom prst="rect">
            <a:avLst/>
          </a:prstGeom>
        </p:spPr>
        <p:txBody>
          <a:bodyPr wrap="square">
            <a:spAutoFit/>
          </a:bodyPr>
          <a:lstStyle/>
          <a:p>
            <a:pPr>
              <a:lnSpc>
                <a:spcPct val="120000"/>
              </a:lnSpc>
            </a:pPr>
            <a:r>
              <a:rPr lang="en-US" sz="2400" dirty="0">
                <a:latin typeface="Garamond"/>
                <a:cs typeface="Garamond"/>
              </a:rPr>
              <a:t>Like most people, Americans want to think well of themselves, their ancestors, their history, and what they and their leaders do. As advanced technology makes the experiences of Indigenous peoples around the world more readily available, it is necessary that Americans learn to think more completely and more critically about their own history, because it can help them be better citizens of the world. Part of that critical thinking involves recognition that "America" is a name given to two land masses by European colonizers. indigenous peoples had, and have, words for the land in their own languages.</a:t>
            </a:r>
          </a:p>
        </p:txBody>
      </p:sp>
      <p:sp>
        <p:nvSpPr>
          <p:cNvPr id="3" name="Slide Number Placeholder 2"/>
          <p:cNvSpPr>
            <a:spLocks noGrp="1"/>
          </p:cNvSpPr>
          <p:nvPr>
            <p:ph type="sldNum" sz="quarter" idx="12"/>
          </p:nvPr>
        </p:nvSpPr>
        <p:spPr/>
        <p:txBody>
          <a:bodyPr/>
          <a:lstStyle/>
          <a:p>
            <a:fld id="{230328CC-4F7D-A845-8B2B-D7F20DED636A}" type="slidenum">
              <a:rPr lang="en-US" smtClean="0"/>
              <a:t>69</a:t>
            </a:fld>
            <a:endParaRPr lang="en-US" dirty="0"/>
          </a:p>
        </p:txBody>
      </p:sp>
    </p:spTree>
    <p:extLst>
      <p:ext uri="{BB962C8B-B14F-4D97-AF65-F5344CB8AC3E}">
        <p14:creationId xmlns:p14="http://schemas.microsoft.com/office/powerpoint/2010/main" val="126475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he NUA’s mission is to substantiate an irrefutable belief in the capacity of all public school children to achieve the high intellectual performances demanded by our ever changing global community. Our focus is teacher and administrator quality through professional development which incorporates current research from cognitive neuroscience on learning, teaching, and leading. We partner with school districts to support the building of their capacity to advocate community-wide responsibility for realizing the learning potential of its children."/>
          <p:cNvSpPr txBox="1"/>
          <p:nvPr/>
        </p:nvSpPr>
        <p:spPr>
          <a:xfrm>
            <a:off x="-2915481" y="-2454979"/>
            <a:ext cx="5930006" cy="1841686"/>
          </a:xfrm>
          <a:prstGeom prst="rect">
            <a:avLst/>
          </a:prstGeom>
          <a:ln w="12700">
            <a:miter lim="400000"/>
          </a:ln>
          <a:extLst>
            <a:ext uri="{C572A759-6A51-4108-AA02-DFA0A04FC94B}">
              <ma14:wrappingTextBoxFlag xmlns:ma14="http://schemas.microsoft.com/office/mac/drawingml/2011/main" xmlns="" val="1"/>
            </a:ext>
          </a:extLst>
        </p:spPr>
        <p:txBody>
          <a:bodyPr wrap="square" lIns="26779" tIns="26779" rIns="26779" bIns="26779" anchor="ctr">
            <a:spAutoFit/>
          </a:bodyPr>
          <a:lstStyle>
            <a:lvl1pPr algn="l" defTabSz="457200">
              <a:lnSpc>
                <a:spcPts val="4900"/>
              </a:lnSpc>
              <a:spcBef>
                <a:spcPts val="2400"/>
              </a:spcBef>
              <a:defRPr sz="1800" b="0">
                <a:solidFill>
                  <a:schemeClr val="accent4">
                    <a:hueOff val="468000"/>
                    <a:satOff val="-4761"/>
                    <a:lumOff val="10196"/>
                  </a:schemeClr>
                </a:solidFill>
                <a:latin typeface="Verdana"/>
                <a:ea typeface="Verdana"/>
                <a:cs typeface="Verdana"/>
                <a:sym typeface="Verdana"/>
              </a:defRPr>
            </a:lvl1pPr>
          </a:lstStyle>
          <a:p>
            <a:pPr>
              <a:lnSpc>
                <a:spcPct val="120000"/>
              </a:lnSpc>
            </a:pPr>
            <a:r>
              <a:rPr lang="en-US" sz="2700" b="1" dirty="0">
                <a:solidFill>
                  <a:srgbClr val="0D0D0D"/>
                </a:solidFill>
                <a:latin typeface="Calibri" panose="020F0502020204030204" pitchFamily="34" charset="0"/>
                <a:cs typeface="Calibri" panose="020F0502020204030204" pitchFamily="34" charset="0"/>
              </a:rPr>
              <a:t>Community Building</a:t>
            </a:r>
          </a:p>
          <a:p>
            <a:pPr marL="257162" indent="-257162">
              <a:lnSpc>
                <a:spcPct val="120000"/>
              </a:lnSpc>
              <a:buFont typeface="Arial"/>
              <a:buChar char="•"/>
            </a:pPr>
            <a:r>
              <a:rPr lang="en-US" sz="1875" b="1" dirty="0">
                <a:solidFill>
                  <a:srgbClr val="0D0D0D"/>
                </a:solidFill>
                <a:latin typeface="Garamond"/>
                <a:cs typeface="Garamond"/>
              </a:rPr>
              <a:t>Take a poll</a:t>
            </a:r>
          </a:p>
          <a:p>
            <a:pPr marL="257162" indent="-257162">
              <a:lnSpc>
                <a:spcPct val="120000"/>
              </a:lnSpc>
              <a:buFont typeface="Arial"/>
              <a:buChar char="•"/>
            </a:pPr>
            <a:r>
              <a:rPr lang="en-US" sz="1875" b="1" dirty="0">
                <a:solidFill>
                  <a:srgbClr val="0D0D0D"/>
                </a:solidFill>
                <a:latin typeface="Garamond"/>
                <a:cs typeface="Garamond"/>
              </a:rPr>
              <a:t>How</a:t>
            </a:r>
          </a:p>
        </p:txBody>
      </p:sp>
      <p:pic>
        <p:nvPicPr>
          <p:cNvPr id="5" name="Picture 4" descr="graffiti wall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0250" y="762001"/>
            <a:ext cx="2333625" cy="3111500"/>
          </a:xfrm>
          <a:prstGeom prst="rect">
            <a:avLst/>
          </a:prstGeom>
        </p:spPr>
      </p:pic>
      <p:pic>
        <p:nvPicPr>
          <p:cNvPr id="4" name="Picture 3"/>
          <p:cNvPicPr>
            <a:picLocks noChangeAspect="1"/>
          </p:cNvPicPr>
          <p:nvPr/>
        </p:nvPicPr>
        <p:blipFill>
          <a:blip r:embed="rId4"/>
          <a:stretch>
            <a:fillRect/>
          </a:stretch>
        </p:blipFill>
        <p:spPr>
          <a:xfrm>
            <a:off x="1976439" y="1094220"/>
            <a:ext cx="5143724" cy="3687094"/>
          </a:xfrm>
          <a:prstGeom prst="rect">
            <a:avLst/>
          </a:prstGeom>
        </p:spPr>
      </p:pic>
      <p:sp>
        <p:nvSpPr>
          <p:cNvPr id="3" name="Slide Number Placeholder 2"/>
          <p:cNvSpPr>
            <a:spLocks noGrp="1"/>
          </p:cNvSpPr>
          <p:nvPr>
            <p:ph type="sldNum" sz="quarter" idx="12"/>
          </p:nvPr>
        </p:nvSpPr>
        <p:spPr/>
        <p:txBody>
          <a:bodyPr/>
          <a:lstStyle/>
          <a:p>
            <a:fld id="{230328CC-4F7D-A845-8B2B-D7F20DED636A}" type="slidenum">
              <a:rPr lang="en-US" smtClean="0"/>
              <a:t>7</a:t>
            </a:fld>
            <a:endParaRPr lang="en-US" dirty="0"/>
          </a:p>
        </p:txBody>
      </p:sp>
      <p:sp>
        <p:nvSpPr>
          <p:cNvPr id="7" name="Rectangle 6"/>
          <p:cNvSpPr/>
          <p:nvPr/>
        </p:nvSpPr>
        <p:spPr>
          <a:xfrm>
            <a:off x="2310488" y="241898"/>
            <a:ext cx="4954815" cy="702436"/>
          </a:xfrm>
          <a:prstGeom prst="rect">
            <a:avLst/>
          </a:prstGeom>
        </p:spPr>
        <p:txBody>
          <a:bodyPr wrap="square">
            <a:spAutoFit/>
          </a:bodyPr>
          <a:lstStyle/>
          <a:p>
            <a:pPr>
              <a:lnSpc>
                <a:spcPct val="130000"/>
              </a:lnSpc>
            </a:pPr>
            <a:r>
              <a:rPr lang="en-US" sz="2400" b="1" baseline="30000" dirty="0">
                <a:latin typeface="Calibri" panose="020F0502020204030204" pitchFamily="34" charset="0"/>
                <a:cs typeface="Calibri" panose="020F0502020204030204" pitchFamily="34" charset="0"/>
              </a:rPr>
              <a:t>High Operational Practices of the Pedagogy of Confidence support and enhance equity:</a:t>
            </a:r>
          </a:p>
        </p:txBody>
      </p:sp>
      <p:pic>
        <p:nvPicPr>
          <p:cNvPr id="9" name="Picture 8" descr="pedagogy of confidence.jpeg">
            <a:extLst>
              <a:ext uri="{FF2B5EF4-FFF2-40B4-BE49-F238E27FC236}">
                <a16:creationId xmlns:a16="http://schemas.microsoft.com/office/drawing/2014/main" id="{1F4F42A0-CE4D-5A4E-A1C8-C4EEBC6EC35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4057" y="241898"/>
            <a:ext cx="1132476" cy="1665045"/>
          </a:xfrm>
          <a:prstGeom prst="rect">
            <a:avLst/>
          </a:prstGeom>
        </p:spPr>
      </p:pic>
      <p:pic>
        <p:nvPicPr>
          <p:cNvPr id="8" name="Picture 7" descr="Text&#10;&#10;Description automatically generated">
            <a:extLst>
              <a:ext uri="{FF2B5EF4-FFF2-40B4-BE49-F238E27FC236}">
                <a16:creationId xmlns:a16="http://schemas.microsoft.com/office/drawing/2014/main" id="{3D9D8D55-091B-2A49-AC76-BFB6181D47C9}"/>
              </a:ext>
            </a:extLst>
          </p:cNvPr>
          <p:cNvPicPr>
            <a:picLocks noChangeAspect="1"/>
          </p:cNvPicPr>
          <p:nvPr/>
        </p:nvPicPr>
        <p:blipFill>
          <a:blip r:embed="rId6"/>
          <a:stretch>
            <a:fillRect/>
          </a:stretch>
        </p:blipFill>
        <p:spPr>
          <a:xfrm>
            <a:off x="7311337" y="241898"/>
            <a:ext cx="1408067" cy="1822204"/>
          </a:xfrm>
          <a:prstGeom prst="rect">
            <a:avLst/>
          </a:prstGeom>
        </p:spPr>
      </p:pic>
    </p:spTree>
    <p:extLst>
      <p:ext uri="{BB962C8B-B14F-4D97-AF65-F5344CB8AC3E}">
        <p14:creationId xmlns:p14="http://schemas.microsoft.com/office/powerpoint/2010/main" val="191486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genous hopkins - medium sto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21" y="0"/>
            <a:ext cx="7625649" cy="5143500"/>
          </a:xfrm>
          <a:prstGeom prst="rect">
            <a:avLst/>
          </a:prstGeom>
        </p:spPr>
      </p:pic>
      <p:sp>
        <p:nvSpPr>
          <p:cNvPr id="4" name="Slide Number Placeholder 3"/>
          <p:cNvSpPr>
            <a:spLocks noGrp="1"/>
          </p:cNvSpPr>
          <p:nvPr>
            <p:ph type="sldNum" idx="12"/>
          </p:nvPr>
        </p:nvSpPr>
        <p:spPr/>
        <p:txBody>
          <a:bodyPr/>
          <a:lstStyle/>
          <a:p>
            <a:fld id="{00000000-1234-1234-1234-123412341234}" type="slidenum">
              <a:rPr lang="uk-UA" smtClean="0"/>
              <a:pPr/>
              <a:t>70</a:t>
            </a:fld>
            <a:endParaRPr lang="uk-UA" dirty="0"/>
          </a:p>
        </p:txBody>
      </p:sp>
    </p:spTree>
    <p:extLst>
      <p:ext uri="{BB962C8B-B14F-4D97-AF65-F5344CB8AC3E}">
        <p14:creationId xmlns:p14="http://schemas.microsoft.com/office/powerpoint/2010/main" val="262026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genous hopkins - medium sto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678319" cy="3830026"/>
          </a:xfrm>
          <a:prstGeom prst="rect">
            <a:avLst/>
          </a:prstGeom>
        </p:spPr>
      </p:pic>
      <p:sp>
        <p:nvSpPr>
          <p:cNvPr id="4" name="TextBox 3"/>
          <p:cNvSpPr txBox="1"/>
          <p:nvPr/>
        </p:nvSpPr>
        <p:spPr>
          <a:xfrm>
            <a:off x="5799667" y="211667"/>
            <a:ext cx="3270251" cy="3430811"/>
          </a:xfrm>
          <a:prstGeom prst="rect">
            <a:avLst/>
          </a:prstGeom>
          <a:noFill/>
        </p:spPr>
        <p:txBody>
          <a:bodyPr wrap="square" rtlCol="0">
            <a:spAutoFit/>
          </a:bodyPr>
          <a:lstStyle/>
          <a:p>
            <a:pPr>
              <a:lnSpc>
                <a:spcPct val="130000"/>
              </a:lnSpc>
            </a:pPr>
            <a:r>
              <a:rPr lang="en-US" sz="2000" b="1" dirty="0">
                <a:latin typeface="Calibri" panose="020F0502020204030204" pitchFamily="34" charset="0"/>
                <a:cs typeface="Calibri" panose="020F0502020204030204" pitchFamily="34" charset="0"/>
              </a:rPr>
              <a:t>Indigenous People Are Tired of Being Pushed to the Sidelines</a:t>
            </a:r>
          </a:p>
          <a:p>
            <a:pPr>
              <a:lnSpc>
                <a:spcPct val="130000"/>
              </a:lnSpc>
            </a:pPr>
            <a:r>
              <a:rPr lang="en-US" sz="2000" b="1" dirty="0">
                <a:latin typeface="Calibri" panose="020F0502020204030204" pitchFamily="34" charset="0"/>
                <a:cs typeface="Calibri" panose="020F0502020204030204" pitchFamily="34" charset="0"/>
              </a:rPr>
              <a:t>Tribal nations have had to fight for centuries against erasure</a:t>
            </a:r>
          </a:p>
          <a:p>
            <a:pPr>
              <a:lnSpc>
                <a:spcPct val="130000"/>
              </a:lnSpc>
            </a:pPr>
            <a:r>
              <a:rPr lang="en-US" sz="1600" dirty="0">
                <a:latin typeface="Garamond"/>
                <a:cs typeface="Garamond"/>
              </a:rPr>
              <a:t>Ruth Hopkins, </a:t>
            </a:r>
            <a:r>
              <a:rPr lang="en-US" sz="1600" dirty="0" err="1">
                <a:latin typeface="Garamond"/>
                <a:cs typeface="Garamond"/>
              </a:rPr>
              <a:t>Zora</a:t>
            </a:r>
            <a:r>
              <a:rPr lang="en-US" sz="1600" dirty="0">
                <a:latin typeface="Garamond"/>
                <a:cs typeface="Garamond"/>
              </a:rPr>
              <a:t>, July 31, 2019</a:t>
            </a:r>
          </a:p>
          <a:p>
            <a:pPr>
              <a:lnSpc>
                <a:spcPct val="130000"/>
              </a:lnSpc>
            </a:pPr>
            <a:r>
              <a:rPr lang="en-US" sz="1600" dirty="0">
                <a:latin typeface="Garamond"/>
                <a:cs typeface="Garamond"/>
              </a:rPr>
              <a:t>Dakota/Lakota Sioux writer</a:t>
            </a:r>
          </a:p>
          <a:p>
            <a:pPr>
              <a:lnSpc>
                <a:spcPct val="130000"/>
              </a:lnSpc>
            </a:pPr>
            <a:r>
              <a:rPr lang="en-US" sz="1600" dirty="0">
                <a:latin typeface="Garamond"/>
                <a:cs typeface="Garamond"/>
              </a:rPr>
              <a:t>https://</a:t>
            </a:r>
            <a:r>
              <a:rPr lang="en-US" sz="1600" dirty="0" err="1">
                <a:latin typeface="Garamond"/>
                <a:cs typeface="Garamond"/>
              </a:rPr>
              <a:t>zora.medium.com</a:t>
            </a:r>
            <a:endParaRPr lang="en-US" sz="1600" dirty="0">
              <a:latin typeface="Garamond"/>
              <a:cs typeface="Garamond"/>
            </a:endParaRPr>
          </a:p>
        </p:txBody>
      </p:sp>
      <p:sp>
        <p:nvSpPr>
          <p:cNvPr id="5" name="TextBox 4"/>
          <p:cNvSpPr txBox="1"/>
          <p:nvPr/>
        </p:nvSpPr>
        <p:spPr>
          <a:xfrm>
            <a:off x="0" y="3903007"/>
            <a:ext cx="5775057" cy="1077218"/>
          </a:xfrm>
          <a:prstGeom prst="rect">
            <a:avLst/>
          </a:prstGeom>
          <a:noFill/>
        </p:spPr>
        <p:txBody>
          <a:bodyPr wrap="square" rtlCol="0">
            <a:spAutoFit/>
          </a:bodyPr>
          <a:lstStyle/>
          <a:p>
            <a:r>
              <a:rPr lang="en-US" sz="1600" dirty="0">
                <a:latin typeface="Garamond"/>
                <a:cs typeface="Garamond"/>
              </a:rPr>
              <a:t>Indigenous people from the Tohono O’odham ethnic group dance and sing to protest against US President Donald Trump’s intention to build a new wall in the border between Mexico and United States. </a:t>
            </a:r>
            <a:br>
              <a:rPr lang="en-US" sz="1600" dirty="0">
                <a:latin typeface="Garamond"/>
                <a:cs typeface="Garamond"/>
              </a:rPr>
            </a:br>
            <a:r>
              <a:rPr lang="en-US" sz="1600" dirty="0">
                <a:latin typeface="Garamond"/>
                <a:cs typeface="Garamond"/>
              </a:rPr>
              <a:t>Photo: Pedro </a:t>
            </a:r>
            <a:r>
              <a:rPr lang="en-US" sz="1600" dirty="0" err="1">
                <a:latin typeface="Garamond"/>
                <a:cs typeface="Garamond"/>
              </a:rPr>
              <a:t>Pardo</a:t>
            </a:r>
            <a:r>
              <a:rPr lang="en-US" sz="1600" dirty="0">
                <a:latin typeface="Garamond"/>
                <a:cs typeface="Garamond"/>
              </a:rPr>
              <a:t>/Getty Images</a:t>
            </a:r>
          </a:p>
        </p:txBody>
      </p:sp>
      <p:sp>
        <p:nvSpPr>
          <p:cNvPr id="6" name="Slide Number Placeholder 5"/>
          <p:cNvSpPr>
            <a:spLocks noGrp="1"/>
          </p:cNvSpPr>
          <p:nvPr>
            <p:ph type="sldNum" idx="12"/>
          </p:nvPr>
        </p:nvSpPr>
        <p:spPr/>
        <p:txBody>
          <a:bodyPr/>
          <a:lstStyle/>
          <a:p>
            <a:fld id="{00000000-1234-1234-1234-123412341234}" type="slidenum">
              <a:rPr lang="uk-UA" smtClean="0"/>
              <a:pPr/>
              <a:t>71</a:t>
            </a:fld>
            <a:endParaRPr lang="uk-UA" dirty="0"/>
          </a:p>
        </p:txBody>
      </p:sp>
    </p:spTree>
    <p:extLst>
      <p:ext uri="{BB962C8B-B14F-4D97-AF65-F5344CB8AC3E}">
        <p14:creationId xmlns:p14="http://schemas.microsoft.com/office/powerpoint/2010/main" val="121356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Key…"/>
          <p:cNvSpPr txBox="1"/>
          <p:nvPr/>
        </p:nvSpPr>
        <p:spPr>
          <a:xfrm>
            <a:off x="293104" y="368747"/>
            <a:ext cx="7948393" cy="3494094"/>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49">
              <a:lnSpc>
                <a:spcPct val="60000"/>
              </a:lnSpc>
              <a:defRPr sz="7000" spc="209">
                <a:solidFill>
                  <a:srgbClr val="A9A9A9"/>
                </a:solidFill>
                <a:latin typeface="Arial"/>
                <a:ea typeface="Arial"/>
                <a:cs typeface="Arial"/>
                <a:sym typeface="Arial"/>
              </a:defRPr>
            </a:pPr>
            <a:r>
              <a:rPr sz="4800" b="1" dirty="0">
                <a:latin typeface="Calibri" panose="020F0502020204030204" pitchFamily="34" charset="0"/>
                <a:cs typeface="Calibri" panose="020F0502020204030204" pitchFamily="34" charset="0"/>
              </a:rPr>
              <a:t>Key</a:t>
            </a:r>
          </a:p>
          <a:p>
            <a:pPr defTabSz="321449">
              <a:lnSpc>
                <a:spcPct val="60000"/>
              </a:lnSpc>
              <a:defRPr sz="7000" spc="209">
                <a:solidFill>
                  <a:srgbClr val="A9A9A9"/>
                </a:solidFill>
                <a:latin typeface="Arial"/>
                <a:ea typeface="Arial"/>
                <a:cs typeface="Arial"/>
                <a:sym typeface="Arial"/>
              </a:defRPr>
            </a:pPr>
            <a:r>
              <a:rPr sz="4800" b="1" dirty="0">
                <a:latin typeface="Calibri" panose="020F0502020204030204" pitchFamily="34" charset="0"/>
                <a:cs typeface="Calibri" panose="020F0502020204030204" pitchFamily="34" charset="0"/>
              </a:rPr>
              <a:t> </a:t>
            </a:r>
          </a:p>
          <a:p>
            <a:pPr defTabSz="321449">
              <a:lnSpc>
                <a:spcPct val="60000"/>
              </a:lnSpc>
              <a:defRPr sz="7000" spc="209">
                <a:solidFill>
                  <a:srgbClr val="A9A9A9"/>
                </a:solidFill>
                <a:latin typeface="Arial"/>
                <a:ea typeface="Arial"/>
                <a:cs typeface="Arial"/>
                <a:sym typeface="Arial"/>
              </a:defRPr>
            </a:pPr>
            <a:r>
              <a:rPr sz="4800" b="1" dirty="0">
                <a:latin typeface="Calibri" panose="020F0502020204030204" pitchFamily="34" charset="0"/>
                <a:cs typeface="Calibri" panose="020F0502020204030204" pitchFamily="34" charset="0"/>
              </a:rPr>
              <a:t>Vocabulary</a:t>
            </a:r>
            <a:endParaRPr lang="en-US" sz="48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endParaRPr lang="en-US" sz="4800" b="1" dirty="0">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4800" b="1" dirty="0">
                <a:latin typeface="Calibri" panose="020F0502020204030204" pitchFamily="34" charset="0"/>
                <a:cs typeface="Calibri" panose="020F0502020204030204" pitchFamily="34" charset="0"/>
              </a:rPr>
              <a:t>Prediction</a:t>
            </a:r>
            <a:endParaRPr sz="4800" b="1" dirty="0">
              <a:latin typeface="Calibri" panose="020F0502020204030204" pitchFamily="34" charset="0"/>
              <a:cs typeface="Calibri" panose="020F0502020204030204" pitchFamily="34" charset="0"/>
            </a:endParaRPr>
          </a:p>
          <a:p>
            <a:pPr defTabSz="321449">
              <a:lnSpc>
                <a:spcPct val="60000"/>
              </a:lnSpc>
              <a:defRPr sz="1200" b="0">
                <a:solidFill>
                  <a:srgbClr val="000000"/>
                </a:solidFill>
                <a:latin typeface="Helvetica"/>
                <a:ea typeface="Helvetica"/>
                <a:cs typeface="Helvetica"/>
                <a:sym typeface="Helvetica"/>
              </a:defRPr>
            </a:pPr>
            <a:endParaRPr sz="4800" b="1" dirty="0">
              <a:latin typeface="Calibri" panose="020F0502020204030204" pitchFamily="34" charset="0"/>
              <a:cs typeface="Calibri" panose="020F0502020204030204" pitchFamily="34" charset="0"/>
            </a:endParaRPr>
          </a:p>
          <a:p>
            <a:pPr defTabSz="321449">
              <a:lnSpc>
                <a:spcPct val="60000"/>
              </a:lnSpc>
              <a:spcBef>
                <a:spcPts val="2180"/>
              </a:spcBef>
              <a:defRPr sz="4800">
                <a:solidFill>
                  <a:srgbClr val="000000"/>
                </a:solidFill>
                <a:latin typeface="Arial"/>
                <a:ea typeface="Arial"/>
                <a:cs typeface="Arial"/>
                <a:sym typeface="Arial"/>
              </a:defRPr>
            </a:pPr>
            <a:endParaRPr sz="4800" b="1" dirty="0">
              <a:latin typeface="Calibri" panose="020F0502020204030204" pitchFamily="34" charset="0"/>
              <a:cs typeface="Calibri" panose="020F0502020204030204" pitchFamily="34" charset="0"/>
            </a:endParaRPr>
          </a:p>
        </p:txBody>
      </p:sp>
      <p:sp>
        <p:nvSpPr>
          <p:cNvPr id="209" name="Sojourner…"/>
          <p:cNvSpPr txBox="1"/>
          <p:nvPr/>
        </p:nvSpPr>
        <p:spPr>
          <a:xfrm>
            <a:off x="4655140" y="224465"/>
            <a:ext cx="2789222" cy="492717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ancestors</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sacred objects</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indigenous</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America’s story</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colonizers</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knowledge</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history</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citizens</a:t>
            </a:r>
          </a:p>
          <a:p>
            <a:pPr defTabSz="321449">
              <a:lnSpc>
                <a:spcPct val="60000"/>
              </a:lnSpc>
              <a:spcBef>
                <a:spcPts val="2180"/>
              </a:spcBef>
              <a:defRPr sz="4800">
                <a:solidFill>
                  <a:srgbClr val="000000"/>
                </a:solidFill>
                <a:latin typeface="Arial"/>
                <a:ea typeface="Arial"/>
                <a:cs typeface="Arial"/>
                <a:sym typeface="Arial"/>
              </a:defRPr>
            </a:pPr>
            <a:r>
              <a:rPr lang="en-US" sz="2400" b="1" dirty="0">
                <a:latin typeface="Calibri" panose="020F0502020204030204" pitchFamily="34" charset="0"/>
                <a:cs typeface="Calibri" panose="020F0502020204030204" pitchFamily="34" charset="0"/>
              </a:rPr>
              <a:t>advanced technology</a:t>
            </a:r>
          </a:p>
          <a:p>
            <a:pPr defTabSz="321449">
              <a:lnSpc>
                <a:spcPct val="60000"/>
              </a:lnSpc>
              <a:spcBef>
                <a:spcPts val="2180"/>
              </a:spcBef>
              <a:defRPr sz="4800">
                <a:solidFill>
                  <a:srgbClr val="000000"/>
                </a:solidFill>
                <a:latin typeface="Arial"/>
                <a:ea typeface="Arial"/>
                <a:cs typeface="Arial"/>
                <a:sym typeface="Arial"/>
              </a:defRPr>
            </a:pPr>
            <a:endParaRPr sz="32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fld id="{00000000-1234-1234-1234-123412341234}" type="slidenum">
              <a:rPr lang="uk-UA" smtClean="0"/>
              <a:pPr/>
              <a:t>72</a:t>
            </a:fld>
            <a:endParaRPr lang="uk-UA" dirty="0"/>
          </a:p>
        </p:txBody>
      </p:sp>
    </p:spTree>
    <p:extLst>
      <p:ext uri="{BB962C8B-B14F-4D97-AF65-F5344CB8AC3E}">
        <p14:creationId xmlns:p14="http://schemas.microsoft.com/office/powerpoint/2010/main" val="25559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36A437-63E3-C94C-A1BC-B1E1516E26FF}"/>
              </a:ext>
            </a:extLst>
          </p:cNvPr>
          <p:cNvSpPr txBox="1"/>
          <p:nvPr/>
        </p:nvSpPr>
        <p:spPr>
          <a:xfrm>
            <a:off x="2106591" y="509286"/>
            <a:ext cx="3206327" cy="646331"/>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Thinking Maps Who Am I Guide</a:t>
            </a:r>
          </a:p>
          <a:p>
            <a:endParaRPr lang="en-US" sz="18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B98ACD2-204D-EF48-8F89-92EA2F8D8F92}"/>
              </a:ext>
            </a:extLst>
          </p:cNvPr>
          <p:cNvSpPr txBox="1"/>
          <p:nvPr/>
        </p:nvSpPr>
        <p:spPr>
          <a:xfrm>
            <a:off x="2106590" y="1273216"/>
            <a:ext cx="4015843"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NUA – OAS Critical Thinking Tools Guide</a:t>
            </a:r>
          </a:p>
        </p:txBody>
      </p:sp>
      <p:sp>
        <p:nvSpPr>
          <p:cNvPr id="4" name="TextBox 3">
            <a:extLst>
              <a:ext uri="{FF2B5EF4-FFF2-40B4-BE49-F238E27FC236}">
                <a16:creationId xmlns:a16="http://schemas.microsoft.com/office/drawing/2014/main" id="{3416E92F-A9A4-5746-8EF7-E782854F2C17}"/>
              </a:ext>
            </a:extLst>
          </p:cNvPr>
          <p:cNvSpPr txBox="1"/>
          <p:nvPr/>
        </p:nvSpPr>
        <p:spPr>
          <a:xfrm>
            <a:off x="2108063" y="2037146"/>
            <a:ext cx="1845377"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Robert Seth Price</a:t>
            </a:r>
          </a:p>
        </p:txBody>
      </p:sp>
      <p:sp>
        <p:nvSpPr>
          <p:cNvPr id="9" name="TextBox 8">
            <a:extLst>
              <a:ext uri="{FF2B5EF4-FFF2-40B4-BE49-F238E27FC236}">
                <a16:creationId xmlns:a16="http://schemas.microsoft.com/office/drawing/2014/main" id="{7878F5A5-699D-A34D-8BF9-192D6A91A3F6}"/>
              </a:ext>
            </a:extLst>
          </p:cNvPr>
          <p:cNvSpPr txBox="1"/>
          <p:nvPr/>
        </p:nvSpPr>
        <p:spPr>
          <a:xfrm>
            <a:off x="2106590" y="832451"/>
            <a:ext cx="5586786" cy="307777"/>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http://</a:t>
            </a:r>
            <a:r>
              <a:rPr lang="en-US" b="1" dirty="0" err="1">
                <a:latin typeface="Calibri" panose="020F0502020204030204" pitchFamily="34" charset="0"/>
                <a:cs typeface="Calibri" panose="020F0502020204030204" pitchFamily="34" charset="0"/>
              </a:rPr>
              <a:t>www.eggplant.org</a:t>
            </a:r>
            <a:r>
              <a:rPr lang="en-US" b="1" dirty="0">
                <a:latin typeface="Calibri" panose="020F0502020204030204" pitchFamily="34" charset="0"/>
                <a:cs typeface="Calibri" panose="020F0502020204030204" pitchFamily="34" charset="0"/>
              </a:rPr>
              <a:t>/pdf/</a:t>
            </a:r>
            <a:r>
              <a:rPr lang="en-US" b="1" dirty="0" err="1">
                <a:latin typeface="Calibri" panose="020F0502020204030204" pitchFamily="34" charset="0"/>
                <a:cs typeface="Calibri" panose="020F0502020204030204" pitchFamily="34" charset="0"/>
              </a:rPr>
              <a:t>WhoAmIStudentGuide-ThinkingMaps.pdf</a:t>
            </a:r>
            <a:endParaRPr lang="en-US"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2DA78F9-DFA6-9C4E-9FC6-61BEA7AC81F9}"/>
              </a:ext>
            </a:extLst>
          </p:cNvPr>
          <p:cNvSpPr txBox="1"/>
          <p:nvPr/>
        </p:nvSpPr>
        <p:spPr>
          <a:xfrm>
            <a:off x="2106590" y="1621647"/>
            <a:ext cx="5918608" cy="307777"/>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http://</a:t>
            </a:r>
            <a:r>
              <a:rPr lang="en-US" b="1" dirty="0" err="1">
                <a:latin typeface="Calibri" panose="020F0502020204030204" pitchFamily="34" charset="0"/>
                <a:cs typeface="Calibri" panose="020F0502020204030204" pitchFamily="34" charset="0"/>
              </a:rPr>
              <a:t>www.eggplant.org</a:t>
            </a:r>
            <a:r>
              <a:rPr lang="en-US" b="1" dirty="0">
                <a:latin typeface="Calibri" panose="020F0502020204030204" pitchFamily="34" charset="0"/>
                <a:cs typeface="Calibri" panose="020F0502020204030204" pitchFamily="34" charset="0"/>
              </a:rPr>
              <a:t>/pdf/</a:t>
            </a:r>
            <a:r>
              <a:rPr lang="en-US" b="1" dirty="0" err="1">
                <a:latin typeface="Calibri" panose="020F0502020204030204" pitchFamily="34" charset="0"/>
                <a:cs typeface="Calibri" panose="020F0502020204030204" pitchFamily="34" charset="0"/>
              </a:rPr>
              <a:t>Critical_Thinking_Guide_RSP_NUA_Osseo.pdf</a:t>
            </a:r>
            <a:endParaRPr lang="en-US"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6746E11-83EF-8C4B-BE08-476A175AA8D2}"/>
              </a:ext>
            </a:extLst>
          </p:cNvPr>
          <p:cNvSpPr txBox="1"/>
          <p:nvPr/>
        </p:nvSpPr>
        <p:spPr>
          <a:xfrm>
            <a:off x="2106590" y="2432777"/>
            <a:ext cx="2105063" cy="307777"/>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http://</a:t>
            </a:r>
            <a:r>
              <a:rPr lang="en-US" b="1" dirty="0" err="1">
                <a:latin typeface="Calibri" panose="020F0502020204030204" pitchFamily="34" charset="0"/>
                <a:cs typeface="Calibri" panose="020F0502020204030204" pitchFamily="34" charset="0"/>
              </a:rPr>
              <a:t>www.eggplant.org</a:t>
            </a:r>
            <a:endParaRPr lang="en-US"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FDC4641-D0C4-6B4E-869A-ED9F53B087F2}"/>
              </a:ext>
            </a:extLst>
          </p:cNvPr>
          <p:cNvSpPr txBox="1"/>
          <p:nvPr/>
        </p:nvSpPr>
        <p:spPr>
          <a:xfrm>
            <a:off x="2108063" y="2909831"/>
            <a:ext cx="2800767"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PowerPoint of this meeting</a:t>
            </a:r>
          </a:p>
        </p:txBody>
      </p:sp>
      <p:sp>
        <p:nvSpPr>
          <p:cNvPr id="12" name="TextBox 11">
            <a:extLst>
              <a:ext uri="{FF2B5EF4-FFF2-40B4-BE49-F238E27FC236}">
                <a16:creationId xmlns:a16="http://schemas.microsoft.com/office/drawing/2014/main" id="{A0E2E13B-EF5F-4647-AC88-AE846E70E081}"/>
              </a:ext>
            </a:extLst>
          </p:cNvPr>
          <p:cNvSpPr txBox="1"/>
          <p:nvPr/>
        </p:nvSpPr>
        <p:spPr>
          <a:xfrm>
            <a:off x="2106590" y="3305462"/>
            <a:ext cx="4945585" cy="307777"/>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http://</a:t>
            </a:r>
            <a:r>
              <a:rPr lang="en-US" b="1" dirty="0" err="1">
                <a:latin typeface="Calibri" panose="020F0502020204030204" pitchFamily="34" charset="0"/>
                <a:cs typeface="Calibri" panose="020F0502020204030204" pitchFamily="34" charset="0"/>
              </a:rPr>
              <a:t>www.eggplant.org</a:t>
            </a:r>
            <a:r>
              <a:rPr lang="en-US" b="1" dirty="0">
                <a:latin typeface="Calibri" panose="020F0502020204030204" pitchFamily="34" charset="0"/>
                <a:cs typeface="Calibri" panose="020F0502020204030204" pitchFamily="34" charset="0"/>
              </a:rPr>
              <a:t>/pp/Osseo_PLE_FOE_23Oct2020.pptx</a:t>
            </a:r>
          </a:p>
        </p:txBody>
      </p:sp>
    </p:spTree>
    <p:extLst>
      <p:ext uri="{BB962C8B-B14F-4D97-AF65-F5344CB8AC3E}">
        <p14:creationId xmlns:p14="http://schemas.microsoft.com/office/powerpoint/2010/main" val="4238689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36A437-63E3-C94C-A1BC-B1E1516E26FF}"/>
              </a:ext>
            </a:extLst>
          </p:cNvPr>
          <p:cNvSpPr txBox="1"/>
          <p:nvPr/>
        </p:nvSpPr>
        <p:spPr>
          <a:xfrm>
            <a:off x="2106591" y="509286"/>
            <a:ext cx="2225289"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Castaways film clip:   </a:t>
            </a:r>
          </a:p>
        </p:txBody>
      </p:sp>
      <p:sp>
        <p:nvSpPr>
          <p:cNvPr id="3" name="TextBox 2">
            <a:extLst>
              <a:ext uri="{FF2B5EF4-FFF2-40B4-BE49-F238E27FC236}">
                <a16:creationId xmlns:a16="http://schemas.microsoft.com/office/drawing/2014/main" id="{FB98ACD2-204D-EF48-8F89-92EA2F8D8F92}"/>
              </a:ext>
            </a:extLst>
          </p:cNvPr>
          <p:cNvSpPr txBox="1"/>
          <p:nvPr/>
        </p:nvSpPr>
        <p:spPr>
          <a:xfrm>
            <a:off x="2106590" y="1273216"/>
            <a:ext cx="3315331"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Inductive Categorization at a PD:</a:t>
            </a:r>
          </a:p>
        </p:txBody>
      </p:sp>
      <p:sp>
        <p:nvSpPr>
          <p:cNvPr id="4" name="TextBox 3">
            <a:extLst>
              <a:ext uri="{FF2B5EF4-FFF2-40B4-BE49-F238E27FC236}">
                <a16:creationId xmlns:a16="http://schemas.microsoft.com/office/drawing/2014/main" id="{3416E92F-A9A4-5746-8EF7-E782854F2C17}"/>
              </a:ext>
            </a:extLst>
          </p:cNvPr>
          <p:cNvSpPr txBox="1"/>
          <p:nvPr/>
        </p:nvSpPr>
        <p:spPr>
          <a:xfrm>
            <a:off x="2108063" y="2037146"/>
            <a:ext cx="5591595"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Inductive Categorization with Amplifying Student Voice :</a:t>
            </a:r>
          </a:p>
        </p:txBody>
      </p:sp>
      <p:sp>
        <p:nvSpPr>
          <p:cNvPr id="5" name="TextBox 4">
            <a:extLst>
              <a:ext uri="{FF2B5EF4-FFF2-40B4-BE49-F238E27FC236}">
                <a16:creationId xmlns:a16="http://schemas.microsoft.com/office/drawing/2014/main" id="{D3829691-0215-9448-8014-55FA496A22FE}"/>
              </a:ext>
            </a:extLst>
          </p:cNvPr>
          <p:cNvSpPr txBox="1"/>
          <p:nvPr/>
        </p:nvSpPr>
        <p:spPr>
          <a:xfrm>
            <a:off x="2106590" y="2922217"/>
            <a:ext cx="3020379"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Inductive Sequencing at a PD:</a:t>
            </a:r>
          </a:p>
        </p:txBody>
      </p:sp>
      <p:pic>
        <p:nvPicPr>
          <p:cNvPr id="13" name="Picture 12" descr="Qr code&#10;&#10;Description automatically generated">
            <a:extLst>
              <a:ext uri="{FF2B5EF4-FFF2-40B4-BE49-F238E27FC236}">
                <a16:creationId xmlns:a16="http://schemas.microsoft.com/office/drawing/2014/main" id="{3131CE31-C654-C744-A148-05B24B8DD5B2}"/>
              </a:ext>
            </a:extLst>
          </p:cNvPr>
          <p:cNvPicPr>
            <a:picLocks noChangeAspect="1"/>
          </p:cNvPicPr>
          <p:nvPr/>
        </p:nvPicPr>
        <p:blipFill>
          <a:blip r:embed="rId2"/>
          <a:stretch>
            <a:fillRect/>
          </a:stretch>
        </p:blipFill>
        <p:spPr>
          <a:xfrm>
            <a:off x="8065786" y="997721"/>
            <a:ext cx="927743" cy="920321"/>
          </a:xfrm>
          <a:prstGeom prst="rect">
            <a:avLst/>
          </a:prstGeom>
        </p:spPr>
      </p:pic>
      <p:pic>
        <p:nvPicPr>
          <p:cNvPr id="15" name="Picture 14" descr="Qr code&#10;&#10;Description automatically generated">
            <a:extLst>
              <a:ext uri="{FF2B5EF4-FFF2-40B4-BE49-F238E27FC236}">
                <a16:creationId xmlns:a16="http://schemas.microsoft.com/office/drawing/2014/main" id="{B114F585-AFCA-C643-BCFA-B4FA28AA24BB}"/>
              </a:ext>
            </a:extLst>
          </p:cNvPr>
          <p:cNvPicPr>
            <a:picLocks noChangeAspect="1"/>
          </p:cNvPicPr>
          <p:nvPr/>
        </p:nvPicPr>
        <p:blipFill>
          <a:blip r:embed="rId3"/>
          <a:stretch>
            <a:fillRect/>
          </a:stretch>
        </p:blipFill>
        <p:spPr>
          <a:xfrm>
            <a:off x="6279982" y="1005025"/>
            <a:ext cx="927743" cy="913017"/>
          </a:xfrm>
          <a:prstGeom prst="rect">
            <a:avLst/>
          </a:prstGeom>
        </p:spPr>
      </p:pic>
      <p:pic>
        <p:nvPicPr>
          <p:cNvPr id="17" name="Picture 16" descr="Qr code&#10;&#10;Description automatically generated">
            <a:extLst>
              <a:ext uri="{FF2B5EF4-FFF2-40B4-BE49-F238E27FC236}">
                <a16:creationId xmlns:a16="http://schemas.microsoft.com/office/drawing/2014/main" id="{418CAA87-717C-264B-99BD-74A654E7F05B}"/>
              </a:ext>
            </a:extLst>
          </p:cNvPr>
          <p:cNvPicPr>
            <a:picLocks noChangeAspect="1"/>
          </p:cNvPicPr>
          <p:nvPr/>
        </p:nvPicPr>
        <p:blipFill>
          <a:blip r:embed="rId4"/>
          <a:stretch>
            <a:fillRect/>
          </a:stretch>
        </p:blipFill>
        <p:spPr>
          <a:xfrm>
            <a:off x="758785" y="1765303"/>
            <a:ext cx="934929" cy="913017"/>
          </a:xfrm>
          <a:prstGeom prst="rect">
            <a:avLst/>
          </a:prstGeom>
        </p:spPr>
      </p:pic>
      <p:pic>
        <p:nvPicPr>
          <p:cNvPr id="18" name="Picture 17">
            <a:extLst>
              <a:ext uri="{FF2B5EF4-FFF2-40B4-BE49-F238E27FC236}">
                <a16:creationId xmlns:a16="http://schemas.microsoft.com/office/drawing/2014/main" id="{71B16EB9-F6FC-8E44-BD27-198B514DCC2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69154" y="234529"/>
            <a:ext cx="924560" cy="918845"/>
          </a:xfrm>
          <a:prstGeom prst="rect">
            <a:avLst/>
          </a:prstGeom>
          <a:noFill/>
          <a:ln>
            <a:noFill/>
          </a:ln>
        </p:spPr>
      </p:pic>
      <p:sp>
        <p:nvSpPr>
          <p:cNvPr id="19" name="TextBox 18">
            <a:extLst>
              <a:ext uri="{FF2B5EF4-FFF2-40B4-BE49-F238E27FC236}">
                <a16:creationId xmlns:a16="http://schemas.microsoft.com/office/drawing/2014/main" id="{CA66FD85-EA80-9045-A59E-C0732C588894}"/>
              </a:ext>
            </a:extLst>
          </p:cNvPr>
          <p:cNvSpPr txBox="1"/>
          <p:nvPr/>
        </p:nvSpPr>
        <p:spPr>
          <a:xfrm>
            <a:off x="2106590" y="3686147"/>
            <a:ext cx="3924472"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Boy Who Harnessed the Wind film clip:</a:t>
            </a:r>
          </a:p>
        </p:txBody>
      </p:sp>
      <p:pic>
        <p:nvPicPr>
          <p:cNvPr id="20" name="Picture 19">
            <a:extLst>
              <a:ext uri="{FF2B5EF4-FFF2-40B4-BE49-F238E27FC236}">
                <a16:creationId xmlns:a16="http://schemas.microsoft.com/office/drawing/2014/main" id="{2FBFCF67-EA6B-DE44-AF97-25D39B385B0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83677" y="3403135"/>
            <a:ext cx="925830" cy="935355"/>
          </a:xfrm>
          <a:prstGeom prst="rect">
            <a:avLst/>
          </a:prstGeom>
          <a:noFill/>
          <a:ln>
            <a:noFill/>
          </a:ln>
        </p:spPr>
      </p:pic>
      <p:pic>
        <p:nvPicPr>
          <p:cNvPr id="22" name="Picture 21" descr="Qr code&#10;&#10;Description automatically generated">
            <a:extLst>
              <a:ext uri="{FF2B5EF4-FFF2-40B4-BE49-F238E27FC236}">
                <a16:creationId xmlns:a16="http://schemas.microsoft.com/office/drawing/2014/main" id="{190D22DF-CF85-0344-9C78-59684313FD12}"/>
              </a:ext>
            </a:extLst>
          </p:cNvPr>
          <p:cNvPicPr>
            <a:picLocks noChangeAspect="1"/>
          </p:cNvPicPr>
          <p:nvPr/>
        </p:nvPicPr>
        <p:blipFill>
          <a:blip r:embed="rId7"/>
          <a:stretch>
            <a:fillRect/>
          </a:stretch>
        </p:blipFill>
        <p:spPr>
          <a:xfrm>
            <a:off x="5664843" y="2644603"/>
            <a:ext cx="924560" cy="924560"/>
          </a:xfrm>
          <a:prstGeom prst="rect">
            <a:avLst/>
          </a:prstGeom>
        </p:spPr>
      </p:pic>
      <p:pic>
        <p:nvPicPr>
          <p:cNvPr id="24" name="Picture 23" descr="Qr code&#10;&#10;Description automatically generated">
            <a:extLst>
              <a:ext uri="{FF2B5EF4-FFF2-40B4-BE49-F238E27FC236}">
                <a16:creationId xmlns:a16="http://schemas.microsoft.com/office/drawing/2014/main" id="{E500AD91-B1C8-694C-B98C-FD5E7B66C6B0}"/>
              </a:ext>
            </a:extLst>
          </p:cNvPr>
          <p:cNvPicPr>
            <a:picLocks noChangeAspect="1"/>
          </p:cNvPicPr>
          <p:nvPr/>
        </p:nvPicPr>
        <p:blipFill>
          <a:blip r:embed="rId8"/>
          <a:stretch>
            <a:fillRect/>
          </a:stretch>
        </p:blipFill>
        <p:spPr>
          <a:xfrm>
            <a:off x="7384525" y="2597704"/>
            <a:ext cx="975798" cy="975798"/>
          </a:xfrm>
          <a:prstGeom prst="rect">
            <a:avLst/>
          </a:prstGeom>
        </p:spPr>
      </p:pic>
    </p:spTree>
    <p:extLst>
      <p:ext uri="{BB962C8B-B14F-4D97-AF65-F5344CB8AC3E}">
        <p14:creationId xmlns:p14="http://schemas.microsoft.com/office/powerpoint/2010/main" val="19182931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a:extLst>
              <a:ext uri="{FF2B5EF4-FFF2-40B4-BE49-F238E27FC236}">
                <a16:creationId xmlns:a16="http://schemas.microsoft.com/office/drawing/2014/main" id="{F5582DE6-9EA3-EC4B-9800-0C71B65BEB3F}"/>
              </a:ext>
            </a:extLst>
          </p:cNvPr>
          <p:cNvSpPr>
            <a:spLocks noGrp="1" noChangeArrowheads="1"/>
          </p:cNvSpPr>
          <p:nvPr>
            <p:ph type="title"/>
          </p:nvPr>
        </p:nvSpPr>
        <p:spPr>
          <a:xfrm>
            <a:off x="1143000" y="68944"/>
            <a:ext cx="6858000" cy="458986"/>
          </a:xfrm>
        </p:spPr>
        <p:txBody>
          <a:bodyPr>
            <a:noAutofit/>
          </a:bodyPr>
          <a:lstStyle/>
          <a:p>
            <a:pPr algn="ctr"/>
            <a:r>
              <a:rPr lang="en-US" altLang="en-US" sz="3600" dirty="0">
                <a:ea typeface="ＭＳ Ｐゴシック" panose="020B0600070205080204" pitchFamily="34" charset="-128"/>
              </a:rPr>
              <a:t> Strategy Review Chart</a:t>
            </a:r>
          </a:p>
        </p:txBody>
      </p:sp>
      <p:graphicFrame>
        <p:nvGraphicFramePr>
          <p:cNvPr id="5" name="Group 2">
            <a:extLst>
              <a:ext uri="{FF2B5EF4-FFF2-40B4-BE49-F238E27FC236}">
                <a16:creationId xmlns:a16="http://schemas.microsoft.com/office/drawing/2014/main" id="{B9D7B809-1265-C242-9545-273379358BBE}"/>
              </a:ext>
            </a:extLst>
          </p:cNvPr>
          <p:cNvGraphicFramePr>
            <a:graphicFrameLocks/>
          </p:cNvGraphicFramePr>
          <p:nvPr>
            <p:extLst>
              <p:ext uri="{D42A27DB-BD31-4B8C-83A1-F6EECF244321}">
                <p14:modId xmlns:p14="http://schemas.microsoft.com/office/powerpoint/2010/main" val="3685120274"/>
              </p:ext>
            </p:extLst>
          </p:nvPr>
        </p:nvGraphicFramePr>
        <p:xfrm>
          <a:off x="762000" y="687586"/>
          <a:ext cx="7924800" cy="3825509"/>
        </p:xfrm>
        <a:graphic>
          <a:graphicData uri="http://schemas.openxmlformats.org/drawingml/2006/table">
            <a:tbl>
              <a:tblPr/>
              <a:tblGrid>
                <a:gridCol w="1245015">
                  <a:extLst>
                    <a:ext uri="{9D8B030D-6E8A-4147-A177-3AD203B41FA5}">
                      <a16:colId xmlns:a16="http://schemas.microsoft.com/office/drawing/2014/main" val="20000"/>
                    </a:ext>
                  </a:extLst>
                </a:gridCol>
                <a:gridCol w="1418236">
                  <a:extLst>
                    <a:ext uri="{9D8B030D-6E8A-4147-A177-3AD203B41FA5}">
                      <a16:colId xmlns:a16="http://schemas.microsoft.com/office/drawing/2014/main" val="20001"/>
                    </a:ext>
                  </a:extLst>
                </a:gridCol>
                <a:gridCol w="1288321">
                  <a:extLst>
                    <a:ext uri="{9D8B030D-6E8A-4147-A177-3AD203B41FA5}">
                      <a16:colId xmlns:a16="http://schemas.microsoft.com/office/drawing/2014/main" val="20002"/>
                    </a:ext>
                  </a:extLst>
                </a:gridCol>
                <a:gridCol w="1350856">
                  <a:extLst>
                    <a:ext uri="{9D8B030D-6E8A-4147-A177-3AD203B41FA5}">
                      <a16:colId xmlns:a16="http://schemas.microsoft.com/office/drawing/2014/main" val="20003"/>
                    </a:ext>
                  </a:extLst>
                </a:gridCol>
                <a:gridCol w="1263343">
                  <a:extLst>
                    <a:ext uri="{9D8B030D-6E8A-4147-A177-3AD203B41FA5}">
                      <a16:colId xmlns:a16="http://schemas.microsoft.com/office/drawing/2014/main" val="20004"/>
                    </a:ext>
                  </a:extLst>
                </a:gridCol>
                <a:gridCol w="1359029">
                  <a:extLst>
                    <a:ext uri="{9D8B030D-6E8A-4147-A177-3AD203B41FA5}">
                      <a16:colId xmlns:a16="http://schemas.microsoft.com/office/drawing/2014/main" val="751396265"/>
                    </a:ext>
                  </a:extLst>
                </a:gridCol>
              </a:tblGrid>
              <a:tr h="1327023">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x-none" sz="800" b="1" i="0" u="none" strike="noStrike" cap="none" normalizeH="0" baseline="0" dirty="0">
                        <a:ln>
                          <a:noFill/>
                        </a:ln>
                        <a:solidFill>
                          <a:schemeClr val="tx1"/>
                        </a:solidFill>
                        <a:effectLst/>
                        <a:latin typeface="Calibri" panose="020F0502020204030204" pitchFamily="34"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Name &amp; Primitive</a:t>
                      </a: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x-none" sz="700" b="1" i="0" u="none" strike="noStrike" cap="none" normalizeH="0" baseline="0" dirty="0">
                        <a:ln>
                          <a:noFill/>
                        </a:ln>
                        <a:solidFill>
                          <a:schemeClr val="tx1"/>
                        </a:solidFill>
                        <a:effectLst/>
                        <a:latin typeface="Calibri" panose="020F0502020204030204" pitchFamily="34"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Cognitive Process/</a:t>
                      </a:r>
                      <a:b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b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Function</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x-none" sz="700" b="1" i="0" u="none" strike="noStrike" cap="none" normalizeH="0" baseline="0" dirty="0">
                        <a:ln>
                          <a:noFill/>
                        </a:ln>
                        <a:solidFill>
                          <a:schemeClr val="tx1"/>
                        </a:solidFill>
                        <a:effectLst/>
                        <a:latin typeface="Calibri" panose="020F0502020204030204" pitchFamily="34"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000000"/>
                          </a:solidFill>
                          <a:effectLst/>
                          <a:latin typeface="Calibri" panose="020F0502020204030204" pitchFamily="34" charset="0"/>
                          <a:ea typeface="ＭＳ Ｐゴシック" charset="-128"/>
                          <a:cs typeface="Calibri" panose="020F0502020204030204" pitchFamily="34" charset="0"/>
                        </a:rPr>
                        <a:t>Remember</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Best Use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(Priming, Processing, Retaining for Mastery)</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x-none" sz="700" b="1" i="0" u="none" strike="noStrike" cap="none" normalizeH="0" baseline="0" dirty="0">
                        <a:ln>
                          <a:noFill/>
                        </a:ln>
                        <a:solidFill>
                          <a:schemeClr val="tx1"/>
                        </a:solidFill>
                        <a:effectLst/>
                        <a:latin typeface="Calibri" panose="020F0502020204030204" pitchFamily="34"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500" b="1" i="0" u="none" strike="noStrike" cap="none" normalizeH="0" baseline="0" dirty="0">
                          <a:ln>
                            <a:noFill/>
                          </a:ln>
                          <a:solidFill>
                            <a:srgbClr val="000000"/>
                          </a:solidFill>
                          <a:effectLst/>
                          <a:latin typeface="Calibri" panose="020F0502020204030204" pitchFamily="34" charset="0"/>
                          <a:ea typeface="ＭＳ Ｐゴシック" charset="-128"/>
                          <a:cs typeface="Calibri" panose="020F0502020204030204" pitchFamily="34" charset="0"/>
                        </a:rPr>
                        <a:t>Source</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Connection to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400" b="1" i="0" u="none" strike="noStrike" cap="none" normalizeH="0" baseline="0" dirty="0">
                          <a:ln>
                            <a:noFill/>
                          </a:ln>
                          <a:solidFill>
                            <a:srgbClr val="FF6600"/>
                          </a:solidFill>
                          <a:effectLst/>
                          <a:latin typeface="Calibri" panose="020F0502020204030204" pitchFamily="34" charset="0"/>
                          <a:ea typeface="ＭＳ Ｐゴシック" charset="-128"/>
                          <a:cs typeface="Calibri" panose="020F0502020204030204" pitchFamily="34" charset="0"/>
                        </a:rPr>
                        <a:t>HOPs, CLEAR</a:t>
                      </a:r>
                    </a:p>
                  </a:txBody>
                  <a:tcPr marL="51435" marR="51435"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6789">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600" b="1" i="0" u="none" strike="noStrike" cap="none" normalizeH="0" baseline="0" dirty="0">
                          <a:ln>
                            <a:noFill/>
                          </a:ln>
                          <a:solidFill>
                            <a:schemeClr val="tx1"/>
                          </a:solidFill>
                          <a:effectLst/>
                          <a:latin typeface="Calibri" panose="020F0502020204030204" pitchFamily="34" charset="0"/>
                          <a:ea typeface="ＭＳ Ｐゴシック" charset="-128"/>
                        </a:rPr>
                        <a:t>qualities</a:t>
                      </a: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x-none" sz="1600" b="1" i="0" u="none" strike="noStrike" cap="none" normalizeH="0" baseline="0" dirty="0">
                          <a:ln>
                            <a:noFill/>
                          </a:ln>
                          <a:solidFill>
                            <a:schemeClr val="tx1"/>
                          </a:solidFill>
                          <a:effectLst/>
                          <a:latin typeface="Calibri" panose="020F0502020204030204" pitchFamily="34" charset="0"/>
                          <a:ea typeface="ＭＳ Ｐゴシック" charset="-128"/>
                        </a:rPr>
                        <a:t>strengths</a:t>
                      </a: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600" b="1" i="0" u="none" strike="noStrike" cap="none" normalizeH="0" baseline="0" dirty="0">
                          <a:ln>
                            <a:noFill/>
                          </a:ln>
                          <a:solidFill>
                            <a:schemeClr val="tx1"/>
                          </a:solidFill>
                          <a:effectLst/>
                          <a:latin typeface="Calibri" panose="020F0502020204030204" pitchFamily="34" charset="0"/>
                          <a:ea typeface="ＭＳ Ｐゴシック" charset="-128"/>
                        </a:rPr>
                        <a:t>priming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600" b="1" i="0" u="none" strike="noStrike" cap="none" normalizeH="0" baseline="0" dirty="0">
                          <a:ln>
                            <a:noFill/>
                          </a:ln>
                          <a:solidFill>
                            <a:schemeClr val="tx1"/>
                          </a:solidFill>
                          <a:effectLst/>
                          <a:latin typeface="Calibri" panose="020F0502020204030204" pitchFamily="34" charset="0"/>
                          <a:ea typeface="ＭＳ Ｐゴシック" charset="-128"/>
                        </a:rPr>
                        <a:t>frame-processing</a:t>
                      </a: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600" b="1" i="0" u="none" strike="noStrike" cap="none" normalizeH="0" baseline="0" dirty="0">
                          <a:ln>
                            <a:noFill/>
                          </a:ln>
                          <a:solidFill>
                            <a:schemeClr val="tx1"/>
                          </a:solidFill>
                          <a:effectLst/>
                          <a:latin typeface="Calibri" panose="020F0502020204030204" pitchFamily="34" charset="0"/>
                          <a:ea typeface="ＭＳ Ｐゴシック" charset="-128"/>
                        </a:rPr>
                        <a:t>David </a:t>
                      </a:r>
                      <a:r>
                        <a:rPr kumimoji="0" lang="en-US" altLang="x-none" sz="1600" b="1" i="0" u="none" strike="noStrike" cap="none" normalizeH="0" baseline="0" dirty="0" err="1">
                          <a:ln>
                            <a:noFill/>
                          </a:ln>
                          <a:solidFill>
                            <a:schemeClr val="tx1"/>
                          </a:solidFill>
                          <a:effectLst/>
                          <a:latin typeface="Calibri" panose="020F0502020204030204" pitchFamily="34" charset="0"/>
                          <a:ea typeface="ＭＳ Ｐゴシック" charset="-128"/>
                        </a:rPr>
                        <a:t>Hyerle</a:t>
                      </a: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x-none" sz="1600" b="1" i="0" u="none" strike="noStrike" cap="none" normalizeH="0" baseline="0" dirty="0">
                          <a:ln>
                            <a:noFill/>
                          </a:ln>
                          <a:solidFill>
                            <a:schemeClr val="tx1"/>
                          </a:solidFill>
                          <a:effectLst/>
                          <a:latin typeface="Calibri" panose="020F0502020204030204" pitchFamily="34" charset="0"/>
                          <a:ea typeface="ＭＳ Ｐゴシック" charset="-128"/>
                        </a:rPr>
                        <a:t>Student strengths, cultural responsive</a:t>
                      </a: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5845">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5845">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marL="37931725" indent="-37474525">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marL="457200" fontAlgn="base">
                        <a:spcBef>
                          <a:spcPct val="20000"/>
                        </a:spcBef>
                        <a:spcAft>
                          <a:spcPct val="0"/>
                        </a:spcAft>
                        <a:defRPr>
                          <a:solidFill>
                            <a:schemeClr val="tx1"/>
                          </a:solidFill>
                          <a:latin typeface="Arial" charset="0"/>
                          <a:ea typeface="ＭＳ Ｐゴシック" charset="-128"/>
                        </a:defRPr>
                      </a:lvl6pPr>
                      <a:lvl7pPr marL="914400" fontAlgn="base">
                        <a:spcBef>
                          <a:spcPct val="20000"/>
                        </a:spcBef>
                        <a:spcAft>
                          <a:spcPct val="0"/>
                        </a:spcAft>
                        <a:defRPr>
                          <a:solidFill>
                            <a:schemeClr val="tx1"/>
                          </a:solidFill>
                          <a:latin typeface="Arial" charset="0"/>
                          <a:ea typeface="ＭＳ Ｐゴシック" charset="-128"/>
                        </a:defRPr>
                      </a:lvl7pPr>
                      <a:lvl8pPr marL="1371600" fontAlgn="base">
                        <a:spcBef>
                          <a:spcPct val="20000"/>
                        </a:spcBef>
                        <a:spcAft>
                          <a:spcPct val="0"/>
                        </a:spcAft>
                        <a:defRPr>
                          <a:solidFill>
                            <a:schemeClr val="tx1"/>
                          </a:solidFill>
                          <a:latin typeface="Arial" charset="0"/>
                          <a:ea typeface="ＭＳ Ｐゴシック" charset="-128"/>
                        </a:defRPr>
                      </a:lvl8pPr>
                      <a:lvl9pPr marL="1828800"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1600" b="1" i="0" u="none" strike="noStrike" cap="none" normalizeH="0" baseline="0" dirty="0">
                        <a:ln>
                          <a:noFill/>
                        </a:ln>
                        <a:solidFill>
                          <a:schemeClr val="tx1"/>
                        </a:solidFill>
                        <a:effectLst/>
                        <a:latin typeface="Calibri" panose="020F0502020204030204" pitchFamily="34" charset="0"/>
                        <a:ea typeface="ＭＳ Ｐゴシック" charset="-128"/>
                      </a:endParaRPr>
                    </a:p>
                  </a:txBody>
                  <a:tcPr marL="51435" marR="51435"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9" name="Picture 8" descr="comp book.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2428" y="4223340"/>
            <a:ext cx="1504349" cy="920160"/>
          </a:xfrm>
          <a:prstGeom prst="rect">
            <a:avLst/>
          </a:prstGeom>
        </p:spPr>
      </p:pic>
      <p:pic>
        <p:nvPicPr>
          <p:cNvPr id="6" name="Picture 5" descr="A picture containing scissors, tool&#10;&#10;Description automatically generated">
            <a:extLst>
              <a:ext uri="{FF2B5EF4-FFF2-40B4-BE49-F238E27FC236}">
                <a16:creationId xmlns:a16="http://schemas.microsoft.com/office/drawing/2014/main" id="{256AFA3C-F814-4845-83B8-2413979F1E85}"/>
              </a:ext>
            </a:extLst>
          </p:cNvPr>
          <p:cNvPicPr>
            <a:picLocks noChangeAspect="1"/>
          </p:cNvPicPr>
          <p:nvPr/>
        </p:nvPicPr>
        <p:blipFill>
          <a:blip r:embed="rId3"/>
          <a:stretch>
            <a:fillRect/>
          </a:stretch>
        </p:blipFill>
        <p:spPr>
          <a:xfrm>
            <a:off x="1013935" y="2088787"/>
            <a:ext cx="704506" cy="482963"/>
          </a:xfrm>
          <a:prstGeom prst="rect">
            <a:avLst/>
          </a:prstGeom>
        </p:spPr>
      </p:pic>
    </p:spTree>
    <p:extLst>
      <p:ext uri="{BB962C8B-B14F-4D97-AF65-F5344CB8AC3E}">
        <p14:creationId xmlns:p14="http://schemas.microsoft.com/office/powerpoint/2010/main" val="2299457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Key…"/>
          <p:cNvSpPr txBox="1"/>
          <p:nvPr/>
        </p:nvSpPr>
        <p:spPr>
          <a:xfrm>
            <a:off x="307095" y="231946"/>
            <a:ext cx="7948393" cy="2339804"/>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49">
              <a:lnSpc>
                <a:spcPct val="60000"/>
              </a:lnSpc>
              <a:defRPr sz="7000" spc="209">
                <a:solidFill>
                  <a:srgbClr val="A9A9A9"/>
                </a:solidFill>
                <a:latin typeface="Arial"/>
                <a:ea typeface="Arial"/>
                <a:cs typeface="Arial"/>
                <a:sym typeface="Arial"/>
              </a:defRPr>
            </a:pPr>
            <a:r>
              <a:rPr sz="4800" b="1" dirty="0">
                <a:solidFill>
                  <a:schemeClr val="accent4">
                    <a:lumMod val="50000"/>
                  </a:schemeClr>
                </a:solidFill>
                <a:latin typeface="Calibri" panose="020F0502020204030204" pitchFamily="34" charset="0"/>
                <a:cs typeface="Calibri" panose="020F0502020204030204" pitchFamily="34" charset="0"/>
              </a:rPr>
              <a:t>Key</a:t>
            </a:r>
          </a:p>
          <a:p>
            <a:pPr defTabSz="321449">
              <a:lnSpc>
                <a:spcPct val="60000"/>
              </a:lnSpc>
              <a:defRPr sz="7000" spc="209">
                <a:solidFill>
                  <a:srgbClr val="A9A9A9"/>
                </a:solidFill>
                <a:latin typeface="Arial"/>
                <a:ea typeface="Arial"/>
                <a:cs typeface="Arial"/>
                <a:sym typeface="Arial"/>
              </a:defRPr>
            </a:pPr>
            <a:r>
              <a:rPr sz="4800" b="1" dirty="0">
                <a:solidFill>
                  <a:schemeClr val="accent4">
                    <a:lumMod val="50000"/>
                  </a:schemeClr>
                </a:solidFill>
                <a:latin typeface="Calibri" panose="020F0502020204030204" pitchFamily="34" charset="0"/>
                <a:cs typeface="Calibri" panose="020F0502020204030204" pitchFamily="34" charset="0"/>
              </a:rPr>
              <a:t> </a:t>
            </a:r>
          </a:p>
          <a:p>
            <a:pPr defTabSz="321449">
              <a:lnSpc>
                <a:spcPct val="60000"/>
              </a:lnSpc>
              <a:defRPr sz="7000" spc="209">
                <a:solidFill>
                  <a:srgbClr val="A9A9A9"/>
                </a:solidFill>
                <a:latin typeface="Arial"/>
                <a:ea typeface="Arial"/>
                <a:cs typeface="Arial"/>
                <a:sym typeface="Arial"/>
              </a:defRPr>
            </a:pPr>
            <a:r>
              <a:rPr sz="4800" b="1" dirty="0">
                <a:solidFill>
                  <a:schemeClr val="accent4">
                    <a:lumMod val="50000"/>
                  </a:schemeClr>
                </a:solidFill>
                <a:latin typeface="Calibri" panose="020F0502020204030204" pitchFamily="34" charset="0"/>
                <a:cs typeface="Calibri" panose="020F0502020204030204" pitchFamily="34" charset="0"/>
              </a:rPr>
              <a:t>Vocabulary</a:t>
            </a:r>
            <a:endParaRPr lang="en-US" sz="4800" b="1" dirty="0">
              <a:solidFill>
                <a:schemeClr val="accent4">
                  <a:lumMod val="50000"/>
                </a:schemeClr>
              </a:solidFill>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endParaRPr lang="en-US" sz="4800" b="1" dirty="0">
              <a:solidFill>
                <a:schemeClr val="accent4">
                  <a:lumMod val="50000"/>
                </a:schemeClr>
              </a:solidFill>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4800" b="1" dirty="0">
                <a:solidFill>
                  <a:schemeClr val="accent4">
                    <a:lumMod val="50000"/>
                  </a:schemeClr>
                </a:solidFill>
                <a:latin typeface="Calibri" panose="020F0502020204030204" pitchFamily="34" charset="0"/>
                <a:cs typeface="Calibri" panose="020F0502020204030204" pitchFamily="34" charset="0"/>
              </a:rPr>
              <a:t>Prediction</a:t>
            </a:r>
            <a:endParaRPr sz="4800" b="1" dirty="0">
              <a:solidFill>
                <a:schemeClr val="accent4">
                  <a:lumMod val="50000"/>
                </a:schemeClr>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fld id="{00000000-1234-1234-1234-123412341234}" type="slidenum">
              <a:rPr lang="uk-UA" smtClean="0"/>
              <a:pPr/>
              <a:t>8</a:t>
            </a:fld>
            <a:endParaRPr lang="uk-UA" dirty="0"/>
          </a:p>
        </p:txBody>
      </p:sp>
      <p:sp>
        <p:nvSpPr>
          <p:cNvPr id="5" name="Key…">
            <a:extLst>
              <a:ext uri="{FF2B5EF4-FFF2-40B4-BE49-F238E27FC236}">
                <a16:creationId xmlns:a16="http://schemas.microsoft.com/office/drawing/2014/main" id="{0A8F9FC6-5264-5545-B549-562959B70967}"/>
              </a:ext>
            </a:extLst>
          </p:cNvPr>
          <p:cNvSpPr txBox="1"/>
          <p:nvPr/>
        </p:nvSpPr>
        <p:spPr>
          <a:xfrm>
            <a:off x="4715425" y="231946"/>
            <a:ext cx="7948393" cy="2770114"/>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49">
              <a:lnSpc>
                <a:spcPct val="60000"/>
              </a:lnSpc>
              <a:defRPr sz="7000" spc="209">
                <a:solidFill>
                  <a:srgbClr val="A9A9A9"/>
                </a:solidFill>
                <a:latin typeface="Arial"/>
                <a:ea typeface="Arial"/>
                <a:cs typeface="Arial"/>
                <a:sym typeface="Arial"/>
              </a:defRPr>
            </a:pPr>
            <a:r>
              <a:rPr lang="en-US" sz="3600" b="1" dirty="0">
                <a:solidFill>
                  <a:srgbClr val="7030A0"/>
                </a:solidFill>
                <a:latin typeface="Calibri" panose="020F0502020204030204" pitchFamily="34" charset="0"/>
                <a:cs typeface="Calibri" panose="020F0502020204030204" pitchFamily="34" charset="0"/>
              </a:rPr>
              <a:t>Text</a:t>
            </a:r>
          </a:p>
          <a:p>
            <a:pPr defTabSz="321449">
              <a:lnSpc>
                <a:spcPct val="60000"/>
              </a:lnSpc>
              <a:defRPr sz="7000" spc="209">
                <a:solidFill>
                  <a:srgbClr val="A9A9A9"/>
                </a:solidFill>
                <a:latin typeface="Arial"/>
                <a:ea typeface="Arial"/>
                <a:cs typeface="Arial"/>
                <a:sym typeface="Arial"/>
              </a:defRPr>
            </a:pPr>
            <a:endParaRPr lang="en-US" sz="3600" b="1" dirty="0">
              <a:solidFill>
                <a:srgbClr val="7030A0"/>
              </a:solidFill>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3600" b="1" dirty="0">
                <a:solidFill>
                  <a:srgbClr val="7030A0"/>
                </a:solidFill>
                <a:latin typeface="Calibri" panose="020F0502020204030204" pitchFamily="34" charset="0"/>
                <a:cs typeface="Calibri" panose="020F0502020204030204" pitchFamily="34" charset="0"/>
              </a:rPr>
              <a:t>Video</a:t>
            </a:r>
          </a:p>
          <a:p>
            <a:pPr defTabSz="321449">
              <a:lnSpc>
                <a:spcPct val="60000"/>
              </a:lnSpc>
              <a:defRPr sz="7000" spc="209">
                <a:solidFill>
                  <a:srgbClr val="A9A9A9"/>
                </a:solidFill>
                <a:latin typeface="Arial"/>
                <a:ea typeface="Arial"/>
                <a:cs typeface="Arial"/>
                <a:sym typeface="Arial"/>
              </a:defRPr>
            </a:pPr>
            <a:endParaRPr lang="en-US" sz="3600" b="1" dirty="0">
              <a:solidFill>
                <a:srgbClr val="7030A0"/>
              </a:solidFill>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3600" b="1" dirty="0">
                <a:solidFill>
                  <a:srgbClr val="7030A0"/>
                </a:solidFill>
                <a:latin typeface="Calibri" panose="020F0502020204030204" pitchFamily="34" charset="0"/>
                <a:cs typeface="Calibri" panose="020F0502020204030204" pitchFamily="34" charset="0"/>
              </a:rPr>
              <a:t>Song Lyrics</a:t>
            </a:r>
          </a:p>
          <a:p>
            <a:pPr defTabSz="321449">
              <a:lnSpc>
                <a:spcPct val="60000"/>
              </a:lnSpc>
              <a:defRPr sz="7000" spc="209">
                <a:solidFill>
                  <a:srgbClr val="A9A9A9"/>
                </a:solidFill>
                <a:latin typeface="Arial"/>
                <a:ea typeface="Arial"/>
                <a:cs typeface="Arial"/>
                <a:sym typeface="Arial"/>
              </a:defRPr>
            </a:pPr>
            <a:endParaRPr lang="en-US" sz="3600" b="1" dirty="0">
              <a:solidFill>
                <a:srgbClr val="7030A0"/>
              </a:solidFill>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3600" b="1" dirty="0">
                <a:solidFill>
                  <a:srgbClr val="7030A0"/>
                </a:solidFill>
                <a:latin typeface="Calibri" panose="020F0502020204030204" pitchFamily="34" charset="0"/>
                <a:cs typeface="Calibri" panose="020F0502020204030204" pitchFamily="34" charset="0"/>
              </a:rPr>
              <a:t>Audio Story</a:t>
            </a:r>
            <a:endParaRPr sz="3600" b="1" dirty="0">
              <a:solidFill>
                <a:srgbClr val="7030A0"/>
              </a:solidFill>
              <a:latin typeface="Calibri" panose="020F0502020204030204" pitchFamily="34" charset="0"/>
              <a:cs typeface="Calibri" panose="020F0502020204030204" pitchFamily="34" charset="0"/>
            </a:endParaRPr>
          </a:p>
          <a:p>
            <a:pPr defTabSz="321449">
              <a:lnSpc>
                <a:spcPct val="60000"/>
              </a:lnSpc>
              <a:defRPr sz="1200" b="0">
                <a:solidFill>
                  <a:srgbClr val="000000"/>
                </a:solidFill>
                <a:latin typeface="Helvetica"/>
                <a:ea typeface="Helvetica"/>
                <a:cs typeface="Helvetica"/>
                <a:sym typeface="Helvetica"/>
              </a:defRPr>
            </a:pPr>
            <a:endParaRPr sz="3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4FDCCDC-0967-7E47-8A9F-385A7E0517E6}"/>
              </a:ext>
            </a:extLst>
          </p:cNvPr>
          <p:cNvSpPr txBox="1"/>
          <p:nvPr/>
        </p:nvSpPr>
        <p:spPr>
          <a:xfrm>
            <a:off x="490953" y="2908897"/>
            <a:ext cx="184731" cy="307777"/>
          </a:xfrm>
          <a:prstGeom prst="rect">
            <a:avLst/>
          </a:prstGeom>
          <a:noFill/>
        </p:spPr>
        <p:txBody>
          <a:bodyPr wrap="none" rtlCol="0">
            <a:spAutoFit/>
          </a:bodyPr>
          <a:lstStyle/>
          <a:p>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806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Key…"/>
          <p:cNvSpPr txBox="1"/>
          <p:nvPr/>
        </p:nvSpPr>
        <p:spPr>
          <a:xfrm>
            <a:off x="307095" y="231946"/>
            <a:ext cx="7948393" cy="2339804"/>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49">
              <a:lnSpc>
                <a:spcPct val="60000"/>
              </a:lnSpc>
              <a:defRPr sz="7000" spc="209">
                <a:solidFill>
                  <a:srgbClr val="A9A9A9"/>
                </a:solidFill>
                <a:latin typeface="Arial"/>
                <a:ea typeface="Arial"/>
                <a:cs typeface="Arial"/>
                <a:sym typeface="Arial"/>
              </a:defRPr>
            </a:pPr>
            <a:r>
              <a:rPr sz="4800" b="1" dirty="0">
                <a:solidFill>
                  <a:schemeClr val="accent4">
                    <a:lumMod val="50000"/>
                  </a:schemeClr>
                </a:solidFill>
                <a:latin typeface="Calibri" panose="020F0502020204030204" pitchFamily="34" charset="0"/>
                <a:cs typeface="Calibri" panose="020F0502020204030204" pitchFamily="34" charset="0"/>
              </a:rPr>
              <a:t>Key</a:t>
            </a:r>
          </a:p>
          <a:p>
            <a:pPr defTabSz="321449">
              <a:lnSpc>
                <a:spcPct val="60000"/>
              </a:lnSpc>
              <a:defRPr sz="7000" spc="209">
                <a:solidFill>
                  <a:srgbClr val="A9A9A9"/>
                </a:solidFill>
                <a:latin typeface="Arial"/>
                <a:ea typeface="Arial"/>
                <a:cs typeface="Arial"/>
                <a:sym typeface="Arial"/>
              </a:defRPr>
            </a:pPr>
            <a:r>
              <a:rPr sz="4800" b="1" dirty="0">
                <a:solidFill>
                  <a:schemeClr val="accent4">
                    <a:lumMod val="50000"/>
                  </a:schemeClr>
                </a:solidFill>
                <a:latin typeface="Calibri" panose="020F0502020204030204" pitchFamily="34" charset="0"/>
                <a:cs typeface="Calibri" panose="020F0502020204030204" pitchFamily="34" charset="0"/>
              </a:rPr>
              <a:t> </a:t>
            </a:r>
          </a:p>
          <a:p>
            <a:pPr defTabSz="321449">
              <a:lnSpc>
                <a:spcPct val="60000"/>
              </a:lnSpc>
              <a:defRPr sz="7000" spc="209">
                <a:solidFill>
                  <a:srgbClr val="A9A9A9"/>
                </a:solidFill>
                <a:latin typeface="Arial"/>
                <a:ea typeface="Arial"/>
                <a:cs typeface="Arial"/>
                <a:sym typeface="Arial"/>
              </a:defRPr>
            </a:pPr>
            <a:r>
              <a:rPr sz="4800" b="1" dirty="0">
                <a:solidFill>
                  <a:schemeClr val="accent4">
                    <a:lumMod val="50000"/>
                  </a:schemeClr>
                </a:solidFill>
                <a:latin typeface="Calibri" panose="020F0502020204030204" pitchFamily="34" charset="0"/>
                <a:cs typeface="Calibri" panose="020F0502020204030204" pitchFamily="34" charset="0"/>
              </a:rPr>
              <a:t>Vocabulary</a:t>
            </a:r>
            <a:endParaRPr lang="en-US" sz="4800" b="1" dirty="0">
              <a:solidFill>
                <a:schemeClr val="accent4">
                  <a:lumMod val="50000"/>
                </a:schemeClr>
              </a:solidFill>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endParaRPr lang="en-US" sz="4800" b="1" dirty="0">
              <a:solidFill>
                <a:schemeClr val="accent4">
                  <a:lumMod val="50000"/>
                </a:schemeClr>
              </a:solidFill>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4800" b="1" dirty="0">
                <a:solidFill>
                  <a:schemeClr val="accent4">
                    <a:lumMod val="50000"/>
                  </a:schemeClr>
                </a:solidFill>
                <a:latin typeface="Calibri" panose="020F0502020204030204" pitchFamily="34" charset="0"/>
                <a:cs typeface="Calibri" panose="020F0502020204030204" pitchFamily="34" charset="0"/>
              </a:rPr>
              <a:t>Prediction</a:t>
            </a:r>
            <a:endParaRPr sz="4800" b="1" dirty="0">
              <a:solidFill>
                <a:schemeClr val="accent4">
                  <a:lumMod val="50000"/>
                </a:schemeClr>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idx="12"/>
          </p:nvPr>
        </p:nvSpPr>
        <p:spPr/>
        <p:txBody>
          <a:bodyPr/>
          <a:lstStyle/>
          <a:p>
            <a:fld id="{00000000-1234-1234-1234-123412341234}" type="slidenum">
              <a:rPr lang="uk-UA" smtClean="0"/>
              <a:pPr/>
              <a:t>9</a:t>
            </a:fld>
            <a:endParaRPr lang="uk-UA" dirty="0"/>
          </a:p>
        </p:txBody>
      </p:sp>
      <p:sp>
        <p:nvSpPr>
          <p:cNvPr id="5" name="Key…">
            <a:extLst>
              <a:ext uri="{FF2B5EF4-FFF2-40B4-BE49-F238E27FC236}">
                <a16:creationId xmlns:a16="http://schemas.microsoft.com/office/drawing/2014/main" id="{0A8F9FC6-5264-5545-B549-562959B70967}"/>
              </a:ext>
            </a:extLst>
          </p:cNvPr>
          <p:cNvSpPr txBox="1"/>
          <p:nvPr/>
        </p:nvSpPr>
        <p:spPr>
          <a:xfrm>
            <a:off x="4715425" y="231946"/>
            <a:ext cx="7948393" cy="2770114"/>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321449">
              <a:lnSpc>
                <a:spcPct val="60000"/>
              </a:lnSpc>
              <a:defRPr sz="7000" spc="209">
                <a:solidFill>
                  <a:srgbClr val="A9A9A9"/>
                </a:solidFill>
                <a:latin typeface="Arial"/>
                <a:ea typeface="Arial"/>
                <a:cs typeface="Arial"/>
                <a:sym typeface="Arial"/>
              </a:defRPr>
            </a:pPr>
            <a:r>
              <a:rPr lang="en-US" sz="3600" b="1" dirty="0">
                <a:solidFill>
                  <a:srgbClr val="7030A0"/>
                </a:solidFill>
                <a:latin typeface="Calibri" panose="020F0502020204030204" pitchFamily="34" charset="0"/>
                <a:cs typeface="Calibri" panose="020F0502020204030204" pitchFamily="34" charset="0"/>
              </a:rPr>
              <a:t>Text</a:t>
            </a:r>
          </a:p>
          <a:p>
            <a:pPr defTabSz="321449">
              <a:lnSpc>
                <a:spcPct val="60000"/>
              </a:lnSpc>
              <a:defRPr sz="7000" spc="209">
                <a:solidFill>
                  <a:srgbClr val="A9A9A9"/>
                </a:solidFill>
                <a:latin typeface="Arial"/>
                <a:ea typeface="Arial"/>
                <a:cs typeface="Arial"/>
                <a:sym typeface="Arial"/>
              </a:defRPr>
            </a:pPr>
            <a:endParaRPr lang="en-US" sz="3600" b="1" dirty="0">
              <a:solidFill>
                <a:srgbClr val="7030A0"/>
              </a:solidFill>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3600" b="1" dirty="0">
                <a:solidFill>
                  <a:srgbClr val="7030A0"/>
                </a:solidFill>
                <a:latin typeface="Calibri" panose="020F0502020204030204" pitchFamily="34" charset="0"/>
                <a:cs typeface="Calibri" panose="020F0502020204030204" pitchFamily="34" charset="0"/>
              </a:rPr>
              <a:t>Video</a:t>
            </a:r>
          </a:p>
          <a:p>
            <a:pPr defTabSz="321449">
              <a:lnSpc>
                <a:spcPct val="60000"/>
              </a:lnSpc>
              <a:defRPr sz="7000" spc="209">
                <a:solidFill>
                  <a:srgbClr val="A9A9A9"/>
                </a:solidFill>
                <a:latin typeface="Arial"/>
                <a:ea typeface="Arial"/>
                <a:cs typeface="Arial"/>
                <a:sym typeface="Arial"/>
              </a:defRPr>
            </a:pPr>
            <a:endParaRPr lang="en-US" sz="3600" b="1" dirty="0">
              <a:solidFill>
                <a:srgbClr val="7030A0"/>
              </a:solidFill>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3600" b="1" dirty="0">
                <a:solidFill>
                  <a:srgbClr val="7030A0"/>
                </a:solidFill>
                <a:latin typeface="Calibri" panose="020F0502020204030204" pitchFamily="34" charset="0"/>
                <a:cs typeface="Calibri" panose="020F0502020204030204" pitchFamily="34" charset="0"/>
              </a:rPr>
              <a:t>Song Lyrics</a:t>
            </a:r>
          </a:p>
          <a:p>
            <a:pPr defTabSz="321449">
              <a:lnSpc>
                <a:spcPct val="60000"/>
              </a:lnSpc>
              <a:defRPr sz="7000" spc="209">
                <a:solidFill>
                  <a:srgbClr val="A9A9A9"/>
                </a:solidFill>
                <a:latin typeface="Arial"/>
                <a:ea typeface="Arial"/>
                <a:cs typeface="Arial"/>
                <a:sym typeface="Arial"/>
              </a:defRPr>
            </a:pPr>
            <a:endParaRPr lang="en-US" sz="3600" b="1" dirty="0">
              <a:solidFill>
                <a:srgbClr val="7030A0"/>
              </a:solidFill>
              <a:latin typeface="Calibri" panose="020F0502020204030204" pitchFamily="34" charset="0"/>
              <a:cs typeface="Calibri" panose="020F0502020204030204" pitchFamily="34" charset="0"/>
            </a:endParaRPr>
          </a:p>
          <a:p>
            <a:pPr defTabSz="321449">
              <a:lnSpc>
                <a:spcPct val="60000"/>
              </a:lnSpc>
              <a:defRPr sz="7000" spc="209">
                <a:solidFill>
                  <a:srgbClr val="A9A9A9"/>
                </a:solidFill>
                <a:latin typeface="Arial"/>
                <a:ea typeface="Arial"/>
                <a:cs typeface="Arial"/>
                <a:sym typeface="Arial"/>
              </a:defRPr>
            </a:pPr>
            <a:r>
              <a:rPr lang="en-US" sz="3600" b="1" dirty="0">
                <a:solidFill>
                  <a:srgbClr val="7030A0"/>
                </a:solidFill>
                <a:latin typeface="Calibri" panose="020F0502020204030204" pitchFamily="34" charset="0"/>
                <a:cs typeface="Calibri" panose="020F0502020204030204" pitchFamily="34" charset="0"/>
              </a:rPr>
              <a:t>Audio Story</a:t>
            </a:r>
            <a:endParaRPr sz="3600" b="1" dirty="0">
              <a:solidFill>
                <a:srgbClr val="7030A0"/>
              </a:solidFill>
              <a:latin typeface="Calibri" panose="020F0502020204030204" pitchFamily="34" charset="0"/>
              <a:cs typeface="Calibri" panose="020F0502020204030204" pitchFamily="34" charset="0"/>
            </a:endParaRPr>
          </a:p>
          <a:p>
            <a:pPr defTabSz="321449">
              <a:lnSpc>
                <a:spcPct val="60000"/>
              </a:lnSpc>
              <a:defRPr sz="1200" b="0">
                <a:solidFill>
                  <a:srgbClr val="000000"/>
                </a:solidFill>
                <a:latin typeface="Helvetica"/>
                <a:ea typeface="Helvetica"/>
                <a:cs typeface="Helvetica"/>
                <a:sym typeface="Helvetica"/>
              </a:defRPr>
            </a:pPr>
            <a:endParaRPr sz="3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4FDCCDC-0967-7E47-8A9F-385A7E0517E6}"/>
              </a:ext>
            </a:extLst>
          </p:cNvPr>
          <p:cNvSpPr txBox="1"/>
          <p:nvPr/>
        </p:nvSpPr>
        <p:spPr>
          <a:xfrm>
            <a:off x="490953" y="2908897"/>
            <a:ext cx="184731" cy="307777"/>
          </a:xfrm>
          <a:prstGeom prst="rect">
            <a:avLst/>
          </a:prstGeom>
          <a:noFill/>
        </p:spPr>
        <p:txBody>
          <a:bodyPr wrap="none" rtlCol="0">
            <a:spAutoFit/>
          </a:bodyPr>
          <a:lstStyle/>
          <a:p>
            <a:endParaRPr lang="en-US"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C7AAFA-88BA-D24B-A632-626DCC90FB2D}"/>
              </a:ext>
            </a:extLst>
          </p:cNvPr>
          <p:cNvSpPr txBox="1"/>
          <p:nvPr/>
        </p:nvSpPr>
        <p:spPr>
          <a:xfrm>
            <a:off x="311619" y="2853665"/>
            <a:ext cx="2199641" cy="2154436"/>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Why?</a:t>
            </a:r>
          </a:p>
          <a:p>
            <a:r>
              <a:rPr lang="en-US" sz="2400" b="1" dirty="0">
                <a:latin typeface="Calibri" panose="020F0502020204030204" pitchFamily="34" charset="0"/>
                <a:cs typeface="Calibri" panose="020F0502020204030204" pitchFamily="34" charset="0"/>
              </a:rPr>
              <a:t>—Vocabulary</a:t>
            </a:r>
          </a:p>
          <a:p>
            <a:r>
              <a:rPr lang="en-US" sz="2400" b="1" dirty="0">
                <a:latin typeface="Calibri" panose="020F0502020204030204" pitchFamily="34" charset="0"/>
                <a:cs typeface="Calibri" panose="020F0502020204030204" pitchFamily="34" charset="0"/>
              </a:rPr>
              <a:t>—Interest</a:t>
            </a:r>
          </a:p>
          <a:p>
            <a:r>
              <a:rPr lang="en-US" sz="2400" b="1" dirty="0">
                <a:latin typeface="Calibri" panose="020F0502020204030204" pitchFamily="34" charset="0"/>
                <a:cs typeface="Calibri" panose="020F0502020204030204" pitchFamily="34" charset="0"/>
              </a:rPr>
              <a:t>—Prediction</a:t>
            </a:r>
          </a:p>
          <a:p>
            <a:r>
              <a:rPr lang="en-US" sz="2400" b="1" dirty="0">
                <a:latin typeface="Calibri" panose="020F0502020204030204" pitchFamily="34" charset="0"/>
                <a:cs typeface="Calibri" panose="020F0502020204030204" pitchFamily="34" charset="0"/>
              </a:rPr>
              <a:t>—Collaboration</a:t>
            </a:r>
          </a:p>
          <a:p>
            <a:endParaRPr lang="en-US"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459B214-5E25-9C48-B4E4-60E358AEC309}"/>
              </a:ext>
            </a:extLst>
          </p:cNvPr>
          <p:cNvSpPr txBox="1"/>
          <p:nvPr/>
        </p:nvSpPr>
        <p:spPr>
          <a:xfrm>
            <a:off x="3472179" y="2853665"/>
            <a:ext cx="2199641" cy="2154436"/>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How?</a:t>
            </a:r>
          </a:p>
          <a:p>
            <a:r>
              <a:rPr lang="en-US" sz="2400" b="1" dirty="0">
                <a:latin typeface="Calibri" panose="020F0502020204030204" pitchFamily="34" charset="0"/>
                <a:cs typeface="Calibri" panose="020F0502020204030204" pitchFamily="34" charset="0"/>
              </a:rPr>
              <a:t>—Whole Class</a:t>
            </a:r>
          </a:p>
          <a:p>
            <a:r>
              <a:rPr lang="en-US" sz="2400" b="1" dirty="0">
                <a:latin typeface="Calibri" panose="020F0502020204030204" pitchFamily="34" charset="0"/>
                <a:cs typeface="Calibri" panose="020F0502020204030204" pitchFamily="34" charset="0"/>
              </a:rPr>
              <a:t>—Pairs</a:t>
            </a:r>
          </a:p>
          <a:p>
            <a:r>
              <a:rPr lang="en-US" sz="2400" b="1" dirty="0">
                <a:latin typeface="Calibri" panose="020F0502020204030204" pitchFamily="34" charset="0"/>
                <a:cs typeface="Calibri" panose="020F0502020204030204" pitchFamily="34" charset="0"/>
              </a:rPr>
              <a:t>—Small Groups</a:t>
            </a:r>
          </a:p>
          <a:p>
            <a:r>
              <a:rPr lang="en-US" sz="2400" b="1" dirty="0">
                <a:latin typeface="Calibri" panose="020F0502020204030204" pitchFamily="34" charset="0"/>
                <a:cs typeface="Calibri" panose="020F0502020204030204" pitchFamily="34" charset="0"/>
              </a:rPr>
              <a:t>—Collaboration</a:t>
            </a:r>
          </a:p>
          <a:p>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10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6259</TotalTime>
  <Words>2696</Words>
  <Application>Microsoft Macintosh PowerPoint</Application>
  <PresentationFormat>On-screen Show (16:9)</PresentationFormat>
  <Paragraphs>757</Paragraphs>
  <Slides>75</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Arial</vt:lpstr>
      <vt:lpstr>Garamond</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Strategy Review Chart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Equity Consciousness Strategies &amp; Pedagogy</dc:title>
  <cp:lastModifiedBy>Robert Price</cp:lastModifiedBy>
  <cp:revision>79</cp:revision>
  <dcterms:modified xsi:type="dcterms:W3CDTF">2020-10-23T14:20:43Z</dcterms:modified>
</cp:coreProperties>
</file>