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313" r:id="rId3"/>
    <p:sldId id="314" r:id="rId4"/>
    <p:sldId id="366" r:id="rId5"/>
    <p:sldId id="315" r:id="rId6"/>
    <p:sldId id="317" r:id="rId7"/>
    <p:sldId id="272" r:id="rId8"/>
    <p:sldId id="263" r:id="rId9"/>
    <p:sldId id="308" r:id="rId10"/>
    <p:sldId id="390" r:id="rId11"/>
    <p:sldId id="391" r:id="rId12"/>
    <p:sldId id="369" r:id="rId13"/>
    <p:sldId id="393" r:id="rId14"/>
    <p:sldId id="392" r:id="rId15"/>
    <p:sldId id="395" r:id="rId16"/>
    <p:sldId id="394" r:id="rId17"/>
    <p:sldId id="396" r:id="rId18"/>
    <p:sldId id="412" r:id="rId19"/>
    <p:sldId id="413" r:id="rId20"/>
    <p:sldId id="414" r:id="rId21"/>
    <p:sldId id="309" r:id="rId22"/>
    <p:sldId id="324" r:id="rId23"/>
    <p:sldId id="402" r:id="rId24"/>
    <p:sldId id="398" r:id="rId25"/>
    <p:sldId id="353" r:id="rId26"/>
    <p:sldId id="397" r:id="rId27"/>
    <p:sldId id="404" r:id="rId28"/>
    <p:sldId id="400" r:id="rId29"/>
    <p:sldId id="401" r:id="rId30"/>
    <p:sldId id="365" r:id="rId31"/>
    <p:sldId id="340" r:id="rId32"/>
    <p:sldId id="344" r:id="rId33"/>
    <p:sldId id="372" r:id="rId34"/>
    <p:sldId id="406" r:id="rId35"/>
    <p:sldId id="408" r:id="rId36"/>
    <p:sldId id="346" r:id="rId37"/>
    <p:sldId id="405" r:id="rId38"/>
    <p:sldId id="409" r:id="rId39"/>
    <p:sldId id="410" r:id="rId40"/>
    <p:sldId id="411" r:id="rId41"/>
    <p:sldId id="375" r:id="rId42"/>
    <p:sldId id="377" r:id="rId43"/>
    <p:sldId id="343" r:id="rId44"/>
    <p:sldId id="374" r:id="rId45"/>
    <p:sldId id="403" r:id="rId46"/>
    <p:sldId id="355" r:id="rId47"/>
    <p:sldId id="381" r:id="rId48"/>
    <p:sldId id="382" r:id="rId49"/>
    <p:sldId id="383" r:id="rId50"/>
    <p:sldId id="384" r:id="rId51"/>
    <p:sldId id="385" r:id="rId52"/>
    <p:sldId id="388" r:id="rId53"/>
    <p:sldId id="389" r:id="rId54"/>
    <p:sldId id="303" r:id="rId55"/>
    <p:sldId id="307" r:id="rId56"/>
    <p:sldId id="339" r:id="rId57"/>
    <p:sldId id="29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7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58B2E-9CE1-A047-B011-5CD54FBFED33}" type="datetimeFigureOut">
              <a:rPr lang="en-US" smtClean="0"/>
              <a:t>5/27/20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27FDA-36E2-DF4B-956B-7B863940C2C4}" type="slidenum">
              <a:rPr lang="en-US" smtClean="0"/>
              <a:t>‹#›</a:t>
            </a:fld>
            <a:endParaRPr lang="en-US"/>
          </a:p>
        </p:txBody>
      </p:sp>
    </p:spTree>
    <p:extLst>
      <p:ext uri="{BB962C8B-B14F-4D97-AF65-F5344CB8AC3E}">
        <p14:creationId xmlns:p14="http://schemas.microsoft.com/office/powerpoint/2010/main" val="588496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51</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52</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53</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from research and data, doing with practical models and strategies by practicing for expertise and mastery</a:t>
            </a:r>
          </a:p>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8</a:t>
            </a:fld>
            <a:endParaRPr lang="en-US" dirty="0"/>
          </a:p>
        </p:txBody>
      </p:sp>
    </p:spTree>
    <p:extLst>
      <p:ext uri="{BB962C8B-B14F-4D97-AF65-F5344CB8AC3E}">
        <p14:creationId xmlns:p14="http://schemas.microsoft.com/office/powerpoint/2010/main" val="214332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maps in use — sequencing and categorical</a:t>
            </a:r>
          </a:p>
          <a:p>
            <a:r>
              <a:rPr lang="en-US" dirty="0" smtClean="0"/>
              <a:t>even</a:t>
            </a:r>
            <a:r>
              <a:rPr lang="en-US" baseline="0" dirty="0" smtClean="0"/>
              <a:t> a cause and effect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9</a:t>
            </a:fld>
            <a:endParaRPr lang="en-US" dirty="0"/>
          </a:p>
        </p:txBody>
      </p:sp>
    </p:spTree>
    <p:extLst>
      <p:ext uri="{BB962C8B-B14F-4D97-AF65-F5344CB8AC3E}">
        <p14:creationId xmlns:p14="http://schemas.microsoft.com/office/powerpoint/2010/main" val="122539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21</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24</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30</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a:t>
            </a:r>
          </a:p>
          <a:p>
            <a:endParaRPr lang="en-US" dirty="0" smtClean="0"/>
          </a:p>
        </p:txBody>
      </p:sp>
      <p:sp>
        <p:nvSpPr>
          <p:cNvPr id="4" name="Slide Number Placeholder 3"/>
          <p:cNvSpPr>
            <a:spLocks noGrp="1"/>
          </p:cNvSpPr>
          <p:nvPr>
            <p:ph type="sldNum" sz="quarter" idx="10"/>
          </p:nvPr>
        </p:nvSpPr>
        <p:spPr/>
        <p:txBody>
          <a:bodyPr/>
          <a:lstStyle/>
          <a:p>
            <a:fld id="{798DBF32-873D-514F-ACD3-7D686EDDC660}" type="slidenum">
              <a:rPr lang="en-US" smtClean="0"/>
              <a:t>42</a:t>
            </a:fld>
            <a:endParaRPr lang="en-US" dirty="0"/>
          </a:p>
        </p:txBody>
      </p:sp>
    </p:spTree>
    <p:extLst>
      <p:ext uri="{BB962C8B-B14F-4D97-AF65-F5344CB8AC3E}">
        <p14:creationId xmlns:p14="http://schemas.microsoft.com/office/powerpoint/2010/main" val="29696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798DBF32-873D-514F-ACD3-7D686EDDC660}" type="slidenum">
              <a:rPr lang="en-US" smtClean="0"/>
              <a:t>49</a:t>
            </a:fld>
            <a:endParaRPr lang="en-US" dirty="0"/>
          </a:p>
        </p:txBody>
      </p:sp>
    </p:spTree>
    <p:extLst>
      <p:ext uri="{BB962C8B-B14F-4D97-AF65-F5344CB8AC3E}">
        <p14:creationId xmlns:p14="http://schemas.microsoft.com/office/powerpoint/2010/main" val="319291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thinking with Thinking Maps — organizing thinking. Circle map for brainstorming — then</a:t>
            </a:r>
            <a:r>
              <a:rPr lang="en-US" baseline="0" dirty="0" smtClean="0"/>
              <a:t> organize</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50</a:t>
            </a:fld>
            <a:endParaRPr lang="en-US" dirty="0"/>
          </a:p>
        </p:txBody>
      </p:sp>
    </p:spTree>
    <p:extLst>
      <p:ext uri="{BB962C8B-B14F-4D97-AF65-F5344CB8AC3E}">
        <p14:creationId xmlns:p14="http://schemas.microsoft.com/office/powerpoint/2010/main" val="319291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61273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374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9577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3631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897C3-07AF-8C47-AFBA-C6FDD29A5AF7}"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27271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897C3-07AF-8C47-AFBA-C6FDD29A5AF7}"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9098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897C3-07AF-8C47-AFBA-C6FDD29A5AF7}" type="datetimeFigureOut">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11173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897C3-07AF-8C47-AFBA-C6FDD29A5AF7}" type="datetimeFigureOut">
              <a:rPr lang="en-US" smtClean="0"/>
              <a:t>5/27/20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7322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897C3-07AF-8C47-AFBA-C6FDD29A5AF7}" type="datetimeFigureOut">
              <a:rPr lang="en-US" smtClean="0"/>
              <a:t>5/27/20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32084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63924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218401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97C3-07AF-8C47-AFBA-C6FDD29A5AF7}" type="datetimeFigureOut">
              <a:rPr lang="en-US" smtClean="0"/>
              <a:t>5/27/20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570D5-D7B6-D043-A342-9C68D4E6C404}" type="slidenum">
              <a:rPr lang="en-US" smtClean="0"/>
              <a:t>‹#›</a:t>
            </a:fld>
            <a:endParaRPr lang="en-US"/>
          </a:p>
        </p:txBody>
      </p:sp>
    </p:spTree>
    <p:extLst>
      <p:ext uri="{BB962C8B-B14F-4D97-AF65-F5344CB8AC3E}">
        <p14:creationId xmlns:p14="http://schemas.microsoft.com/office/powerpoint/2010/main" val="325049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 Id="rId3" Type="http://schemas.openxmlformats.org/officeDocument/2006/relationships/image" Target="../media/image2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0.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42358" y="1456939"/>
            <a:ext cx="7906675" cy="5424342"/>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90000"/>
              </a:lnSpc>
            </a:pPr>
            <a:r>
              <a:rPr lang="en-US" sz="3600" b="1" dirty="0" smtClean="0">
                <a:solidFill>
                  <a:srgbClr val="000000"/>
                </a:solidFill>
                <a:latin typeface="Gill Sans"/>
                <a:cs typeface="Gill Sans"/>
              </a:rPr>
              <a:t>Belief and Belonging </a:t>
            </a:r>
            <a:br>
              <a:rPr lang="en-US" sz="3600" b="1" dirty="0" smtClean="0">
                <a:solidFill>
                  <a:srgbClr val="000000"/>
                </a:solidFill>
                <a:latin typeface="Gill Sans"/>
                <a:cs typeface="Gill Sans"/>
              </a:rPr>
            </a:br>
            <a:r>
              <a:rPr lang="en-US" sz="1600" b="1" dirty="0" smtClean="0">
                <a:solidFill>
                  <a:srgbClr val="000000"/>
                </a:solidFill>
                <a:latin typeface="Gill Sans"/>
                <a:cs typeface="Gill Sans"/>
              </a:rPr>
              <a:t/>
            </a:r>
            <a:br>
              <a:rPr lang="en-US" sz="1600" b="1" dirty="0" smtClean="0">
                <a:solidFill>
                  <a:srgbClr val="000000"/>
                </a:solidFill>
                <a:latin typeface="Gill Sans"/>
                <a:cs typeface="Gill Sans"/>
              </a:rPr>
            </a:br>
            <a:r>
              <a:rPr lang="en-US" sz="3600" b="1" dirty="0" smtClean="0">
                <a:solidFill>
                  <a:srgbClr val="000000"/>
                </a:solidFill>
                <a:latin typeface="Gill Sans"/>
                <a:cs typeface="Gill Sans"/>
              </a:rPr>
              <a:t>Virtually and In Person</a:t>
            </a:r>
          </a:p>
          <a:p>
            <a:pPr algn="ctr">
              <a:lnSpc>
                <a:spcPct val="70000"/>
              </a:lnSpc>
            </a:pPr>
            <a:r>
              <a:rPr lang="en-US" sz="2400" b="1" dirty="0">
                <a:solidFill>
                  <a:schemeClr val="tx1"/>
                </a:solidFill>
                <a:latin typeface="Gill Sans"/>
                <a:cs typeface="Gill Sans"/>
              </a:rPr>
              <a:t>Palmer Lake Elementary - Fair Oaks </a:t>
            </a:r>
            <a:r>
              <a:rPr lang="en-US" sz="2400" b="1" dirty="0" smtClean="0">
                <a:solidFill>
                  <a:schemeClr val="tx1"/>
                </a:solidFill>
                <a:latin typeface="Gill Sans"/>
                <a:cs typeface="Gill Sans"/>
              </a:rPr>
              <a:t>Elementary</a:t>
            </a:r>
          </a:p>
          <a:p>
            <a:pPr algn="ctr">
              <a:lnSpc>
                <a:spcPct val="70000"/>
              </a:lnSpc>
            </a:pPr>
            <a:r>
              <a:rPr lang="en-US" sz="2400" b="1" dirty="0" smtClean="0">
                <a:solidFill>
                  <a:schemeClr val="tx1"/>
                </a:solidFill>
                <a:latin typeface="Gill Sans"/>
                <a:cs typeface="Gill Sans"/>
              </a:rPr>
              <a:t>pre K – 2 </a:t>
            </a:r>
            <a:endParaRPr lang="en-US" sz="2400" b="1" i="1" dirty="0" smtClean="0">
              <a:solidFill>
                <a:schemeClr val="tx1"/>
              </a:solidFill>
              <a:latin typeface="Gill Sans"/>
              <a:cs typeface="Gill Sans"/>
            </a:endParaRPr>
          </a:p>
          <a:p>
            <a:pPr algn="ctr">
              <a:lnSpc>
                <a:spcPct val="90000"/>
              </a:lnSpc>
            </a:pPr>
            <a:r>
              <a:rPr lang="en-US" sz="2800" b="1" i="1" dirty="0" smtClean="0">
                <a:solidFill>
                  <a:srgbClr val="0D0D0D"/>
                </a:solidFill>
                <a:latin typeface="Garamond"/>
                <a:cs typeface="Garamond"/>
              </a:rPr>
              <a:t>28 </a:t>
            </a:r>
            <a:r>
              <a:rPr lang="en-US" sz="2800" b="1" i="1" dirty="0" smtClean="0">
                <a:solidFill>
                  <a:srgbClr val="0D0D0D"/>
                </a:solidFill>
                <a:latin typeface="Garamond"/>
                <a:cs typeface="Garamond"/>
              </a:rPr>
              <a:t>May </a:t>
            </a:r>
            <a:r>
              <a:rPr lang="en-US" sz="2800" b="1" i="1" dirty="0">
                <a:solidFill>
                  <a:srgbClr val="0D0D0D"/>
                </a:solidFill>
                <a:latin typeface="Garamond"/>
                <a:cs typeface="Garamond"/>
              </a:rPr>
              <a:t>2020</a:t>
            </a:r>
          </a:p>
          <a:p>
            <a:pPr algn="ctr">
              <a:lnSpc>
                <a:spcPct val="120000"/>
              </a:lnSpc>
            </a:pPr>
            <a:r>
              <a:rPr lang="en-US" sz="2500" b="1" dirty="0">
                <a:solidFill>
                  <a:srgbClr val="0D0D0D"/>
                </a:solidFill>
                <a:latin typeface="Garamond"/>
                <a:cs typeface="Garamond"/>
              </a:rPr>
              <a:t>Robert </a:t>
            </a:r>
            <a:r>
              <a:rPr lang="en-US" sz="2500" b="1" dirty="0" smtClean="0">
                <a:solidFill>
                  <a:srgbClr val="0D0D0D"/>
                </a:solidFill>
                <a:latin typeface="Garamond"/>
                <a:cs typeface="Garamond"/>
              </a:rPr>
              <a:t>Seth Price</a:t>
            </a:r>
            <a:br>
              <a:rPr lang="en-US" sz="2500" b="1" dirty="0" smtClean="0">
                <a:solidFill>
                  <a:srgbClr val="0D0D0D"/>
                </a:solidFill>
                <a:latin typeface="Garamond"/>
                <a:cs typeface="Garamond"/>
              </a:rPr>
            </a:br>
            <a:r>
              <a:rPr lang="en-US" sz="1600" b="1" dirty="0" smtClean="0">
                <a:solidFill>
                  <a:srgbClr val="0D0D0D"/>
                </a:solidFill>
                <a:latin typeface="Garamond"/>
                <a:cs typeface="Garamond"/>
              </a:rPr>
              <a:t>www.eggplant.org</a:t>
            </a:r>
            <a:endParaRPr lang="en-US" sz="1600" b="1" dirty="0">
              <a:solidFill>
                <a:srgbClr val="0D0D0D"/>
              </a:solidFill>
              <a:latin typeface="Garamond"/>
              <a:cs typeface="Garamond"/>
            </a:endParaRPr>
          </a:p>
          <a:p>
            <a:pPr algn="ctr">
              <a:lnSpc>
                <a:spcPct val="120000"/>
              </a:lnSpc>
            </a:pPr>
            <a:r>
              <a:rPr lang="en-US" sz="2500" b="1" dirty="0">
                <a:solidFill>
                  <a:srgbClr val="0D0D0D"/>
                </a:solidFill>
                <a:latin typeface="Garamond"/>
                <a:cs typeface="Garamond"/>
              </a:rPr>
              <a:t>National Urban </a:t>
            </a:r>
            <a:r>
              <a:rPr lang="en-US" sz="2500" b="1" dirty="0" smtClean="0">
                <a:solidFill>
                  <a:srgbClr val="0D0D0D"/>
                </a:solidFill>
                <a:latin typeface="Garamond"/>
                <a:cs typeface="Garamond"/>
              </a:rPr>
              <a:t>Alliance</a:t>
            </a:r>
            <a:br>
              <a:rPr lang="en-US" sz="2500" b="1" dirty="0" smtClean="0">
                <a:solidFill>
                  <a:srgbClr val="0D0D0D"/>
                </a:solidFill>
                <a:latin typeface="Garamond"/>
                <a:cs typeface="Garamond"/>
              </a:rPr>
            </a:br>
            <a:r>
              <a:rPr lang="en-US" b="1" dirty="0" smtClean="0">
                <a:solidFill>
                  <a:srgbClr val="0D0D0D"/>
                </a:solidFill>
                <a:latin typeface="Garamond"/>
                <a:cs typeface="Garamond"/>
              </a:rPr>
              <a:t>www.nuatc.org</a:t>
            </a:r>
            <a:endParaRPr dirty="0">
              <a:solidFill>
                <a:srgbClr val="0D0D0D"/>
              </a:solidFill>
              <a:latin typeface="Garamond"/>
              <a:cs typeface="Garamond"/>
            </a:endParaRPr>
          </a:p>
        </p:txBody>
      </p:sp>
      <p:pic>
        <p:nvPicPr>
          <p:cNvPr id="7" name="Picture 6" descr="NUA-mar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2069" y="288136"/>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1</a:t>
            </a:fld>
            <a:endParaRPr lang="en-US" dirty="0"/>
          </a:p>
        </p:txBody>
      </p:sp>
      <p:pic>
        <p:nvPicPr>
          <p:cNvPr id="9" name="Picture 8"/>
          <p:cNvPicPr>
            <a:picLocks noChangeAspect="1"/>
          </p:cNvPicPr>
          <p:nvPr/>
        </p:nvPicPr>
        <p:blipFill>
          <a:blip r:embed="rId3"/>
          <a:stretch>
            <a:fillRect/>
          </a:stretch>
        </p:blipFill>
        <p:spPr>
          <a:xfrm>
            <a:off x="5022275" y="363684"/>
            <a:ext cx="2509566" cy="924577"/>
          </a:xfrm>
          <a:prstGeom prst="rect">
            <a:avLst/>
          </a:prstGeom>
        </p:spPr>
      </p:pic>
    </p:spTree>
    <p:extLst>
      <p:ext uri="{BB962C8B-B14F-4D97-AF65-F5344CB8AC3E}">
        <p14:creationId xmlns:p14="http://schemas.microsoft.com/office/powerpoint/2010/main" val="28525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279" y="2524126"/>
            <a:ext cx="5807399" cy="1508105"/>
          </a:xfrm>
          <a:prstGeom prst="rect">
            <a:avLst/>
          </a:prstGeom>
          <a:noFill/>
        </p:spPr>
        <p:txBody>
          <a:bodyPr wrap="none" rtlCol="0">
            <a:spAutoFit/>
          </a:bodyPr>
          <a:lstStyle/>
          <a:p>
            <a:pPr algn="ctr"/>
            <a:r>
              <a:rPr lang="en-US" sz="2400" b="1" dirty="0" smtClean="0">
                <a:latin typeface="Gill Sans"/>
                <a:cs typeface="Gill Sans"/>
              </a:rPr>
              <a:t>Priming</a:t>
            </a:r>
          </a:p>
          <a:p>
            <a:pPr algn="ctr"/>
            <a:endParaRPr lang="en-US" sz="2400" b="1" dirty="0">
              <a:latin typeface="Gill Sans"/>
              <a:cs typeface="Gill Sans"/>
            </a:endParaRPr>
          </a:p>
          <a:p>
            <a:pPr algn="ctr"/>
            <a:r>
              <a:rPr lang="en-US" sz="4400" b="1" dirty="0" smtClean="0">
                <a:latin typeface="Gill Sans"/>
                <a:cs typeface="Gill Sans"/>
              </a:rPr>
              <a:t>Powerful Questions</a:t>
            </a:r>
            <a:endParaRPr lang="en-US" sz="4400" b="1" dirty="0">
              <a:latin typeface="Gill Sans"/>
              <a:cs typeface="Gill Sans"/>
            </a:endParaRPr>
          </a:p>
        </p:txBody>
      </p:sp>
    </p:spTree>
    <p:extLst>
      <p:ext uri="{BB962C8B-B14F-4D97-AF65-F5344CB8AC3E}">
        <p14:creationId xmlns:p14="http://schemas.microsoft.com/office/powerpoint/2010/main" val="2625296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a so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3" y="0"/>
            <a:ext cx="9199563" cy="6858000"/>
          </a:xfrm>
          <a:prstGeom prst="rect">
            <a:avLst/>
          </a:prstGeom>
        </p:spPr>
      </p:pic>
    </p:spTree>
    <p:extLst>
      <p:ext uri="{BB962C8B-B14F-4D97-AF65-F5344CB8AC3E}">
        <p14:creationId xmlns:p14="http://schemas.microsoft.com/office/powerpoint/2010/main" val="2984259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212783" y="1232323"/>
            <a:ext cx="898936" cy="87733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5377712" y="384512"/>
            <a:ext cx="2569078" cy="257295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2658300" cy="1107996"/>
          </a:xfrm>
          <a:prstGeom prst="rect">
            <a:avLst/>
          </a:prstGeom>
          <a:noFill/>
        </p:spPr>
        <p:txBody>
          <a:bodyPr wrap="none" rtlCol="0">
            <a:spAutoFit/>
          </a:bodyPr>
          <a:lstStyle/>
          <a:p>
            <a:r>
              <a:rPr lang="en-US" sz="2400" b="1" dirty="0" smtClean="0">
                <a:latin typeface="Gill Sans"/>
                <a:cs typeface="Gill Sans"/>
              </a:rPr>
              <a:t>Multi-Flow Map</a:t>
            </a:r>
            <a:endParaRPr lang="en-US" sz="2400" b="1" dirty="0" smtClean="0">
              <a:latin typeface="Gill Sans"/>
              <a:cs typeface="Gill Sans"/>
            </a:endParaRPr>
          </a:p>
          <a:p>
            <a:r>
              <a:rPr lang="en-US" sz="1400" b="1" dirty="0" smtClean="0">
                <a:latin typeface="Gill Sans"/>
                <a:cs typeface="Gill Sans"/>
              </a:rPr>
              <a:t>Cause / Effect</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pic>
        <p:nvPicPr>
          <p:cNvPr id="2" name="Picture 1"/>
          <p:cNvPicPr>
            <a:picLocks noChangeAspect="1"/>
          </p:cNvPicPr>
          <p:nvPr/>
        </p:nvPicPr>
        <p:blipFill>
          <a:blip r:embed="rId2"/>
          <a:stretch>
            <a:fillRect/>
          </a:stretch>
        </p:blipFill>
        <p:spPr>
          <a:xfrm>
            <a:off x="4741862" y="4094162"/>
            <a:ext cx="3695700" cy="2197100"/>
          </a:xfrm>
          <a:prstGeom prst="rect">
            <a:avLst/>
          </a:prstGeom>
        </p:spPr>
      </p:pic>
      <p:sp>
        <p:nvSpPr>
          <p:cNvPr id="3" name="Rectangle 2"/>
          <p:cNvSpPr/>
          <p:nvPr/>
        </p:nvSpPr>
        <p:spPr>
          <a:xfrm>
            <a:off x="4741862" y="3530084"/>
            <a:ext cx="833882" cy="369332"/>
          </a:xfrm>
          <a:prstGeom prst="rect">
            <a:avLst/>
          </a:prstGeom>
        </p:spPr>
        <p:txBody>
          <a:bodyPr wrap="none">
            <a:spAutoFit/>
          </a:bodyPr>
          <a:lstStyle/>
          <a:p>
            <a:r>
              <a:rPr lang="en-US" b="1" dirty="0" smtClean="0">
                <a:latin typeface="Gill Sans"/>
                <a:cs typeface="Gill Sans"/>
              </a:rPr>
              <a:t>cause</a:t>
            </a:r>
            <a:endParaRPr lang="en-US" dirty="0"/>
          </a:p>
        </p:txBody>
      </p:sp>
      <p:sp>
        <p:nvSpPr>
          <p:cNvPr id="9" name="Rectangle 8"/>
          <p:cNvSpPr/>
          <p:nvPr/>
        </p:nvSpPr>
        <p:spPr>
          <a:xfrm>
            <a:off x="7529849" y="3530084"/>
            <a:ext cx="864339" cy="369332"/>
          </a:xfrm>
          <a:prstGeom prst="rect">
            <a:avLst/>
          </a:prstGeom>
        </p:spPr>
        <p:txBody>
          <a:bodyPr wrap="none">
            <a:spAutoFit/>
          </a:bodyPr>
          <a:lstStyle/>
          <a:p>
            <a:r>
              <a:rPr lang="en-US" b="1" dirty="0" smtClean="0">
                <a:latin typeface="Gill Sans"/>
                <a:cs typeface="Gill Sans"/>
              </a:rPr>
              <a:t>effect</a:t>
            </a:r>
            <a:endParaRPr lang="en-US" dirty="0"/>
          </a:p>
        </p:txBody>
      </p:sp>
      <p:sp>
        <p:nvSpPr>
          <p:cNvPr id="10" name="Rectangle 9"/>
          <p:cNvSpPr/>
          <p:nvPr/>
        </p:nvSpPr>
        <p:spPr>
          <a:xfrm>
            <a:off x="6163074" y="3360492"/>
            <a:ext cx="851515" cy="646331"/>
          </a:xfrm>
          <a:prstGeom prst="rect">
            <a:avLst/>
          </a:prstGeom>
        </p:spPr>
        <p:txBody>
          <a:bodyPr wrap="none">
            <a:spAutoFit/>
          </a:bodyPr>
          <a:lstStyle/>
          <a:p>
            <a:pPr algn="ctr"/>
            <a:r>
              <a:rPr lang="en-US" b="1" dirty="0" smtClean="0">
                <a:latin typeface="Gill Sans"/>
                <a:cs typeface="Gill Sans"/>
              </a:rPr>
              <a:t>an</a:t>
            </a:r>
          </a:p>
          <a:p>
            <a:pPr algn="ctr"/>
            <a:r>
              <a:rPr lang="en-US" b="1" dirty="0" smtClean="0">
                <a:latin typeface="Gill Sans"/>
                <a:cs typeface="Gill Sans"/>
              </a:rPr>
              <a:t>event</a:t>
            </a:r>
            <a:endParaRPr lang="en-US" dirty="0"/>
          </a:p>
        </p:txBody>
      </p:sp>
    </p:spTree>
    <p:extLst>
      <p:ext uri="{BB962C8B-B14F-4D97-AF65-F5344CB8AC3E}">
        <p14:creationId xmlns:p14="http://schemas.microsoft.com/office/powerpoint/2010/main" val="19211850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8667"/>
            <a:ext cx="9144000" cy="5221943"/>
          </a:xfrm>
          <a:prstGeom prst="rect">
            <a:avLst/>
          </a:prstGeom>
        </p:spPr>
        <p:txBody>
          <a:bodyPr wrap="square">
            <a:spAutoFit/>
          </a:bodyPr>
          <a:lstStyle/>
          <a:p>
            <a:pPr algn="ctr">
              <a:lnSpc>
                <a:spcPct val="150000"/>
              </a:lnSpc>
            </a:pPr>
            <a:endParaRPr lang="en-US" sz="3200" b="1" dirty="0" smtClean="0">
              <a:latin typeface="Gill Sans"/>
              <a:cs typeface="Gill Sans"/>
            </a:endParaRPr>
          </a:p>
          <a:p>
            <a:pPr algn="ctr">
              <a:lnSpc>
                <a:spcPct val="150000"/>
              </a:lnSpc>
            </a:pPr>
            <a:r>
              <a:rPr lang="en-US" sz="3200" b="1" dirty="0" smtClean="0">
                <a:latin typeface="Gill Sans"/>
                <a:cs typeface="Gill Sans"/>
              </a:rPr>
              <a:t>George and Martha</a:t>
            </a:r>
          </a:p>
          <a:p>
            <a:pPr algn="ctr">
              <a:lnSpc>
                <a:spcPct val="150000"/>
              </a:lnSpc>
            </a:pPr>
            <a:r>
              <a:rPr lang="en-US" sz="3200" b="1" dirty="0" smtClean="0">
                <a:latin typeface="Gill Sans"/>
                <a:cs typeface="Gill Sans"/>
              </a:rPr>
              <a:t>Story </a:t>
            </a:r>
            <a:r>
              <a:rPr lang="en-US" sz="3200" b="1" dirty="0">
                <a:latin typeface="Gill Sans"/>
                <a:cs typeface="Gill Sans"/>
              </a:rPr>
              <a:t>Number One: Split Pea </a:t>
            </a:r>
            <a:r>
              <a:rPr lang="en-US" sz="3200" b="1" dirty="0" smtClean="0">
                <a:latin typeface="Gill Sans"/>
                <a:cs typeface="Gill Sans"/>
              </a:rPr>
              <a:t>Soup</a:t>
            </a:r>
          </a:p>
          <a:p>
            <a:pPr algn="ctr">
              <a:lnSpc>
                <a:spcPct val="150000"/>
              </a:lnSpc>
            </a:pPr>
            <a:endParaRPr lang="en-US" sz="3200" b="1" dirty="0" smtClean="0">
              <a:latin typeface="Gill Sans"/>
              <a:cs typeface="Gill Sans"/>
            </a:endParaRPr>
          </a:p>
          <a:p>
            <a:pPr algn="ctr">
              <a:lnSpc>
                <a:spcPct val="150000"/>
              </a:lnSpc>
            </a:pPr>
            <a:endParaRPr lang="en-US" sz="3200" b="1" dirty="0">
              <a:latin typeface="Gill Sans"/>
              <a:cs typeface="Gill Sans"/>
            </a:endParaRPr>
          </a:p>
          <a:p>
            <a:pPr algn="ctr">
              <a:lnSpc>
                <a:spcPct val="150000"/>
              </a:lnSpc>
            </a:pPr>
            <a:endParaRPr lang="en-US" sz="3200" b="1" dirty="0" smtClean="0">
              <a:latin typeface="Gill Sans"/>
              <a:cs typeface="Gill Sans"/>
            </a:endParaRPr>
          </a:p>
          <a:p>
            <a:pPr algn="ctr">
              <a:lnSpc>
                <a:spcPct val="150000"/>
              </a:lnSpc>
            </a:pPr>
            <a:r>
              <a:rPr lang="en-US" sz="3200" b="1" dirty="0" smtClean="0">
                <a:latin typeface="Gill Sans"/>
                <a:cs typeface="Gill Sans"/>
              </a:rPr>
              <a:t>by James Marshall</a:t>
            </a:r>
            <a:endParaRPr lang="en-US" sz="3200" b="1" dirty="0">
              <a:latin typeface="Gill Sans"/>
              <a:cs typeface="Gill Sans"/>
            </a:endParaRPr>
          </a:p>
        </p:txBody>
      </p:sp>
      <p:pic>
        <p:nvPicPr>
          <p:cNvPr id="3" name="Picture 2" descr="517PYcqNQ7L._SX336_BO1,204,203,200_.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2321642" y="-105165"/>
            <a:ext cx="4643287" cy="6855030"/>
          </a:xfrm>
          <a:prstGeom prst="rect">
            <a:avLst/>
          </a:prstGeom>
        </p:spPr>
      </p:pic>
    </p:spTree>
    <p:extLst>
      <p:ext uri="{BB962C8B-B14F-4D97-AF65-F5344CB8AC3E}">
        <p14:creationId xmlns:p14="http://schemas.microsoft.com/office/powerpoint/2010/main" val="27435677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648" y="725381"/>
            <a:ext cx="8204494" cy="5115248"/>
          </a:xfrm>
          <a:prstGeom prst="rect">
            <a:avLst/>
          </a:prstGeom>
          <a:noFill/>
        </p:spPr>
        <p:txBody>
          <a:bodyPr wrap="square" rtlCol="0">
            <a:spAutoFit/>
          </a:bodyPr>
          <a:lstStyle/>
          <a:p>
            <a:pPr>
              <a:lnSpc>
                <a:spcPct val="140000"/>
              </a:lnSpc>
            </a:pPr>
            <a:r>
              <a:rPr lang="en-US" b="1" dirty="0">
                <a:latin typeface="Garamond"/>
                <a:cs typeface="Garamond"/>
              </a:rPr>
              <a:t>Martha was very fond of making split pea soup. </a:t>
            </a:r>
            <a:r>
              <a:rPr lang="en-US" b="1" dirty="0" smtClean="0">
                <a:latin typeface="Garamond"/>
                <a:cs typeface="Garamond"/>
              </a:rPr>
              <a:t>Sometimes </a:t>
            </a:r>
            <a:r>
              <a:rPr lang="en-US" b="1" dirty="0">
                <a:latin typeface="Garamond"/>
                <a:cs typeface="Garamond"/>
              </a:rPr>
              <a:t>she made it all day long.  </a:t>
            </a:r>
            <a:r>
              <a:rPr lang="en-US" b="1" dirty="0" smtClean="0">
                <a:latin typeface="Garamond"/>
                <a:cs typeface="Garamond"/>
              </a:rPr>
              <a:t>Pots </a:t>
            </a:r>
            <a:r>
              <a:rPr lang="en-US" b="1" dirty="0">
                <a:latin typeface="Garamond"/>
                <a:cs typeface="Garamond"/>
              </a:rPr>
              <a:t>and pots of split pea soup.  </a:t>
            </a:r>
            <a:endParaRPr lang="en-US" b="1" dirty="0" smtClean="0">
              <a:latin typeface="Garamond"/>
              <a:cs typeface="Garamond"/>
            </a:endParaRPr>
          </a:p>
          <a:p>
            <a:pPr>
              <a:lnSpc>
                <a:spcPct val="140000"/>
              </a:lnSpc>
            </a:pPr>
            <a:endParaRPr lang="en-US" dirty="0">
              <a:latin typeface="Garamond"/>
              <a:cs typeface="Garamond"/>
            </a:endParaRPr>
          </a:p>
          <a:p>
            <a:pPr>
              <a:lnSpc>
                <a:spcPct val="140000"/>
              </a:lnSpc>
            </a:pPr>
            <a:r>
              <a:rPr lang="en-US" b="1" dirty="0">
                <a:latin typeface="Garamond"/>
                <a:cs typeface="Garamond"/>
              </a:rPr>
              <a:t>If there was one thing George was not fond of, it was split pea soup.  </a:t>
            </a:r>
            <a:endParaRPr lang="en-US" b="1" dirty="0" smtClean="0">
              <a:latin typeface="Garamond"/>
              <a:cs typeface="Garamond"/>
            </a:endParaRPr>
          </a:p>
          <a:p>
            <a:pPr>
              <a:lnSpc>
                <a:spcPct val="140000"/>
              </a:lnSpc>
            </a:pPr>
            <a:r>
              <a:rPr lang="en-US" b="1" dirty="0" smtClean="0">
                <a:latin typeface="Garamond"/>
                <a:cs typeface="Garamond"/>
              </a:rPr>
              <a:t>As </a:t>
            </a:r>
            <a:r>
              <a:rPr lang="en-US" b="1" dirty="0">
                <a:latin typeface="Garamond"/>
                <a:cs typeface="Garamond"/>
              </a:rPr>
              <a:t>a matter of fact, George hated split pea soup more than anything else in the world.  </a:t>
            </a:r>
            <a:r>
              <a:rPr lang="en-US" b="1" dirty="0" smtClean="0">
                <a:latin typeface="Garamond"/>
                <a:cs typeface="Garamond"/>
              </a:rPr>
              <a:t>But </a:t>
            </a:r>
            <a:r>
              <a:rPr lang="en-US" b="1" dirty="0">
                <a:latin typeface="Garamond"/>
                <a:cs typeface="Garamond"/>
              </a:rPr>
              <a:t>it was so hard to tell Martha. </a:t>
            </a:r>
            <a:endParaRPr lang="en-US" b="1" dirty="0" smtClean="0">
              <a:latin typeface="Garamond"/>
              <a:cs typeface="Garamond"/>
            </a:endParaRPr>
          </a:p>
          <a:p>
            <a:pPr>
              <a:lnSpc>
                <a:spcPct val="140000"/>
              </a:lnSpc>
            </a:pPr>
            <a:endParaRPr lang="en-US" dirty="0">
              <a:latin typeface="Garamond"/>
              <a:cs typeface="Garamond"/>
            </a:endParaRPr>
          </a:p>
          <a:p>
            <a:pPr>
              <a:lnSpc>
                <a:spcPct val="140000"/>
              </a:lnSpc>
            </a:pPr>
            <a:r>
              <a:rPr lang="en-US" b="1" dirty="0">
                <a:latin typeface="Garamond"/>
                <a:cs typeface="Garamond"/>
              </a:rPr>
              <a:t>One day after George had eaten ten bowls of Martha’s soup, he said to himself, </a:t>
            </a:r>
            <a:endParaRPr lang="en-US" b="1" dirty="0" smtClean="0">
              <a:latin typeface="Garamond"/>
              <a:cs typeface="Garamond"/>
            </a:endParaRPr>
          </a:p>
          <a:p>
            <a:pPr>
              <a:lnSpc>
                <a:spcPct val="140000"/>
              </a:lnSpc>
            </a:pPr>
            <a:r>
              <a:rPr lang="en-US" b="1" dirty="0" smtClean="0">
                <a:latin typeface="Garamond"/>
                <a:cs typeface="Garamond"/>
              </a:rPr>
              <a:t>“</a:t>
            </a:r>
            <a:r>
              <a:rPr lang="en-US" b="1" dirty="0">
                <a:latin typeface="Garamond"/>
                <a:cs typeface="Garamond"/>
              </a:rPr>
              <a:t>I just can’t stand another bowl, not even another spoonful.</a:t>
            </a:r>
            <a:r>
              <a:rPr lang="en-US" b="1" dirty="0" smtClean="0">
                <a:latin typeface="Garamond"/>
                <a:cs typeface="Garamond"/>
              </a:rPr>
              <a:t>”</a:t>
            </a:r>
          </a:p>
          <a:p>
            <a:pPr>
              <a:lnSpc>
                <a:spcPct val="140000"/>
              </a:lnSpc>
            </a:pPr>
            <a:endParaRPr lang="en-US" dirty="0">
              <a:latin typeface="Garamond"/>
              <a:cs typeface="Garamond"/>
            </a:endParaRPr>
          </a:p>
          <a:p>
            <a:pPr>
              <a:lnSpc>
                <a:spcPct val="140000"/>
              </a:lnSpc>
            </a:pPr>
            <a:r>
              <a:rPr lang="en-US" b="1" dirty="0">
                <a:latin typeface="Garamond"/>
                <a:cs typeface="Garamond"/>
              </a:rPr>
              <a:t>So while Martha was out in the kitchen, George carefully poured the </a:t>
            </a:r>
            <a:r>
              <a:rPr lang="en-US" b="1" dirty="0" smtClean="0">
                <a:latin typeface="Garamond"/>
                <a:cs typeface="Garamond"/>
              </a:rPr>
              <a:t>rest </a:t>
            </a:r>
            <a:r>
              <a:rPr lang="en-US" b="1" dirty="0">
                <a:latin typeface="Garamond"/>
                <a:cs typeface="Garamond"/>
              </a:rPr>
              <a:t>of his soup into his loafers under the table. “Now she will think I have eaten it.”</a:t>
            </a:r>
            <a:endParaRPr lang="en-US" dirty="0">
              <a:latin typeface="Garamond"/>
              <a:cs typeface="Garamond"/>
            </a:endParaRPr>
          </a:p>
          <a:p>
            <a:pPr>
              <a:lnSpc>
                <a:spcPct val="140000"/>
              </a:lnSpc>
            </a:pPr>
            <a:endParaRPr lang="en-US" dirty="0">
              <a:latin typeface="Garamond"/>
              <a:cs typeface="Garamond"/>
            </a:endParaRPr>
          </a:p>
        </p:txBody>
      </p:sp>
    </p:spTree>
    <p:extLst>
      <p:ext uri="{BB962C8B-B14F-4D97-AF65-F5344CB8AC3E}">
        <p14:creationId xmlns:p14="http://schemas.microsoft.com/office/powerpoint/2010/main" val="4196935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3405" y="1617584"/>
            <a:ext cx="7681530" cy="4566683"/>
          </a:xfrm>
          <a:prstGeom prst="rect">
            <a:avLst/>
          </a:prstGeom>
        </p:spPr>
      </p:pic>
      <p:sp>
        <p:nvSpPr>
          <p:cNvPr id="3" name="Rectangle 2"/>
          <p:cNvSpPr/>
          <p:nvPr/>
        </p:nvSpPr>
        <p:spPr>
          <a:xfrm>
            <a:off x="1198934" y="782677"/>
            <a:ext cx="833882" cy="369332"/>
          </a:xfrm>
          <a:prstGeom prst="rect">
            <a:avLst/>
          </a:prstGeom>
        </p:spPr>
        <p:txBody>
          <a:bodyPr wrap="none">
            <a:spAutoFit/>
          </a:bodyPr>
          <a:lstStyle/>
          <a:p>
            <a:r>
              <a:rPr lang="en-US" b="1" dirty="0" smtClean="0">
                <a:latin typeface="Gill Sans"/>
                <a:cs typeface="Gill Sans"/>
              </a:rPr>
              <a:t>cause</a:t>
            </a:r>
            <a:endParaRPr lang="en-US" dirty="0"/>
          </a:p>
        </p:txBody>
      </p:sp>
      <p:sp>
        <p:nvSpPr>
          <p:cNvPr id="4" name="Rectangle 3"/>
          <p:cNvSpPr/>
          <p:nvPr/>
        </p:nvSpPr>
        <p:spPr>
          <a:xfrm>
            <a:off x="6858334" y="782677"/>
            <a:ext cx="1382673" cy="646331"/>
          </a:xfrm>
          <a:prstGeom prst="rect">
            <a:avLst/>
          </a:prstGeom>
        </p:spPr>
        <p:txBody>
          <a:bodyPr wrap="none">
            <a:spAutoFit/>
          </a:bodyPr>
          <a:lstStyle/>
          <a:p>
            <a:pPr algn="ctr"/>
            <a:r>
              <a:rPr lang="en-US" b="1" dirty="0" smtClean="0">
                <a:latin typeface="Gill Sans"/>
                <a:cs typeface="Gill Sans"/>
              </a:rPr>
              <a:t>effect</a:t>
            </a:r>
          </a:p>
          <a:p>
            <a:pPr algn="ctr"/>
            <a:r>
              <a:rPr lang="en-US" b="1" dirty="0">
                <a:latin typeface="Gill Sans"/>
                <a:cs typeface="Gill Sans"/>
              </a:rPr>
              <a:t>prediction</a:t>
            </a:r>
            <a:endParaRPr lang="en-US" dirty="0"/>
          </a:p>
        </p:txBody>
      </p:sp>
      <p:sp>
        <p:nvSpPr>
          <p:cNvPr id="5" name="Rectangle 4"/>
          <p:cNvSpPr/>
          <p:nvPr/>
        </p:nvSpPr>
        <p:spPr>
          <a:xfrm>
            <a:off x="4003536" y="3080428"/>
            <a:ext cx="1223412" cy="1477328"/>
          </a:xfrm>
          <a:prstGeom prst="rect">
            <a:avLst/>
          </a:prstGeom>
        </p:spPr>
        <p:txBody>
          <a:bodyPr wrap="none">
            <a:spAutoFit/>
          </a:bodyPr>
          <a:lstStyle/>
          <a:p>
            <a:pPr algn="ctr"/>
            <a:r>
              <a:rPr lang="en-US" b="1" dirty="0" smtClean="0">
                <a:latin typeface="Gill Sans"/>
                <a:cs typeface="Gill Sans"/>
              </a:rPr>
              <a:t>George </a:t>
            </a:r>
          </a:p>
          <a:p>
            <a:pPr algn="ctr"/>
            <a:r>
              <a:rPr lang="en-US" b="1" dirty="0" smtClean="0">
                <a:latin typeface="Gill Sans"/>
                <a:cs typeface="Gill Sans"/>
              </a:rPr>
              <a:t>puts the </a:t>
            </a:r>
          </a:p>
          <a:p>
            <a:pPr algn="ctr"/>
            <a:r>
              <a:rPr lang="en-US" b="1" dirty="0" smtClean="0">
                <a:latin typeface="Gill Sans"/>
                <a:cs typeface="Gill Sans"/>
              </a:rPr>
              <a:t>pea soup</a:t>
            </a:r>
          </a:p>
          <a:p>
            <a:pPr algn="ctr"/>
            <a:r>
              <a:rPr lang="en-US" b="1" dirty="0" smtClean="0">
                <a:latin typeface="Gill Sans"/>
                <a:cs typeface="Gill Sans"/>
              </a:rPr>
              <a:t>in his </a:t>
            </a:r>
          </a:p>
          <a:p>
            <a:pPr algn="ctr"/>
            <a:r>
              <a:rPr lang="en-US" b="1" dirty="0" smtClean="0">
                <a:latin typeface="Gill Sans"/>
                <a:cs typeface="Gill Sans"/>
              </a:rPr>
              <a:t>shoe</a:t>
            </a:r>
            <a:endParaRPr lang="en-US" dirty="0"/>
          </a:p>
        </p:txBody>
      </p:sp>
    </p:spTree>
    <p:extLst>
      <p:ext uri="{BB962C8B-B14F-4D97-AF65-F5344CB8AC3E}">
        <p14:creationId xmlns:p14="http://schemas.microsoft.com/office/powerpoint/2010/main" val="2721612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648" y="725381"/>
            <a:ext cx="8204494" cy="5055230"/>
          </a:xfrm>
          <a:prstGeom prst="rect">
            <a:avLst/>
          </a:prstGeom>
          <a:noFill/>
        </p:spPr>
        <p:txBody>
          <a:bodyPr wrap="square" rtlCol="0">
            <a:spAutoFit/>
          </a:bodyPr>
          <a:lstStyle/>
          <a:p>
            <a:pPr>
              <a:lnSpc>
                <a:spcPct val="150000"/>
              </a:lnSpc>
            </a:pPr>
            <a:r>
              <a:rPr lang="en-US" b="1" dirty="0">
                <a:latin typeface="Garamond"/>
                <a:cs typeface="Garamond"/>
              </a:rPr>
              <a:t>But Martha was watching from the kitchen</a:t>
            </a:r>
            <a:r>
              <a:rPr lang="en-US" b="1" dirty="0" smtClean="0">
                <a:latin typeface="Garamond"/>
                <a:cs typeface="Garamond"/>
              </a:rPr>
              <a:t>.</a:t>
            </a:r>
          </a:p>
          <a:p>
            <a:pPr>
              <a:lnSpc>
                <a:spcPct val="150000"/>
              </a:lnSpc>
            </a:pPr>
            <a:endParaRPr lang="en-US" b="1" dirty="0">
              <a:latin typeface="Garamond"/>
              <a:cs typeface="Garamond"/>
            </a:endParaRPr>
          </a:p>
          <a:p>
            <a:pPr>
              <a:lnSpc>
                <a:spcPct val="150000"/>
              </a:lnSpc>
            </a:pPr>
            <a:r>
              <a:rPr lang="en-US" b="1" dirty="0">
                <a:latin typeface="Garamond"/>
                <a:cs typeface="Garamond"/>
              </a:rPr>
              <a:t>“How do you expect to walk home with your loafers full of split pea soup?” she asked George</a:t>
            </a:r>
            <a:r>
              <a:rPr lang="en-US" b="1" dirty="0" smtClean="0">
                <a:latin typeface="Garamond"/>
                <a:cs typeface="Garamond"/>
              </a:rPr>
              <a:t>.</a:t>
            </a:r>
          </a:p>
          <a:p>
            <a:pPr>
              <a:lnSpc>
                <a:spcPct val="150000"/>
              </a:lnSpc>
            </a:pPr>
            <a:r>
              <a:rPr lang="en-US" b="1" dirty="0">
                <a:latin typeface="Garamond"/>
                <a:cs typeface="Garamond"/>
              </a:rPr>
              <a:t/>
            </a:r>
            <a:br>
              <a:rPr lang="en-US" b="1" dirty="0">
                <a:latin typeface="Garamond"/>
                <a:cs typeface="Garamond"/>
              </a:rPr>
            </a:br>
            <a:r>
              <a:rPr lang="en-US" b="1" dirty="0">
                <a:latin typeface="Garamond"/>
                <a:cs typeface="Garamond"/>
              </a:rPr>
              <a:t>“Oh dear,” said George. “You saw me.”</a:t>
            </a:r>
            <a:br>
              <a:rPr lang="en-US" b="1" dirty="0">
                <a:latin typeface="Garamond"/>
                <a:cs typeface="Garamond"/>
              </a:rPr>
            </a:br>
            <a:r>
              <a:rPr lang="en-US" b="1" dirty="0">
                <a:latin typeface="Garamond"/>
                <a:cs typeface="Garamond"/>
              </a:rPr>
              <a:t>“And why didn’t you tell me that you hate my split pea soup?”</a:t>
            </a:r>
            <a:br>
              <a:rPr lang="en-US" b="1" dirty="0">
                <a:latin typeface="Garamond"/>
                <a:cs typeface="Garamond"/>
              </a:rPr>
            </a:br>
            <a:r>
              <a:rPr lang="en-US" b="1" dirty="0">
                <a:latin typeface="Garamond"/>
                <a:cs typeface="Garamond"/>
              </a:rPr>
              <a:t>“I didn’t want to hurt your feelings,” said George.</a:t>
            </a:r>
            <a:br>
              <a:rPr lang="en-US" b="1" dirty="0">
                <a:latin typeface="Garamond"/>
                <a:cs typeface="Garamond"/>
              </a:rPr>
            </a:br>
            <a:r>
              <a:rPr lang="en-US" b="1" dirty="0">
                <a:latin typeface="Garamond"/>
                <a:cs typeface="Garamond"/>
              </a:rPr>
              <a:t>“That’s silly,” said Martha. “Friends should always tell each other the truth. As a matter of fact, I don’t like split pea soup very much myself. I only like to make it. From now on, you’ll never have to eat that awful soup again.”</a:t>
            </a:r>
            <a:br>
              <a:rPr lang="en-US" b="1" dirty="0">
                <a:latin typeface="Garamond"/>
                <a:cs typeface="Garamond"/>
              </a:rPr>
            </a:br>
            <a:r>
              <a:rPr lang="en-US" b="1" dirty="0">
                <a:latin typeface="Garamond"/>
                <a:cs typeface="Garamond"/>
              </a:rPr>
              <a:t>“What a relief!” George sighed.</a:t>
            </a:r>
          </a:p>
        </p:txBody>
      </p:sp>
    </p:spTree>
    <p:extLst>
      <p:ext uri="{BB962C8B-B14F-4D97-AF65-F5344CB8AC3E}">
        <p14:creationId xmlns:p14="http://schemas.microsoft.com/office/powerpoint/2010/main" val="13533440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1542"/>
            <a:ext cx="9144000" cy="3744615"/>
          </a:xfrm>
          <a:prstGeom prst="rect">
            <a:avLst/>
          </a:prstGeom>
        </p:spPr>
        <p:txBody>
          <a:bodyPr wrap="square">
            <a:spAutoFit/>
          </a:bodyPr>
          <a:lstStyle/>
          <a:p>
            <a:pPr algn="ctr">
              <a:lnSpc>
                <a:spcPct val="150000"/>
              </a:lnSpc>
            </a:pPr>
            <a:endParaRPr lang="en-US" sz="3200" b="1" dirty="0" smtClean="0">
              <a:latin typeface="Gill Sans"/>
              <a:cs typeface="Gill Sans"/>
            </a:endParaRPr>
          </a:p>
          <a:p>
            <a:pPr algn="ctr">
              <a:lnSpc>
                <a:spcPct val="150000"/>
              </a:lnSpc>
            </a:pPr>
            <a:r>
              <a:rPr lang="en-US" sz="3200" b="1" dirty="0" smtClean="0">
                <a:latin typeface="Gill Sans"/>
                <a:cs typeface="Gill Sans"/>
              </a:rPr>
              <a:t>Read — Talk — Map — Write</a:t>
            </a:r>
          </a:p>
          <a:p>
            <a:pPr algn="ctr">
              <a:lnSpc>
                <a:spcPct val="150000"/>
              </a:lnSpc>
            </a:pPr>
            <a:endParaRPr lang="en-US" sz="3200" b="1" dirty="0" smtClean="0">
              <a:latin typeface="Gill Sans"/>
              <a:cs typeface="Gill Sans"/>
            </a:endParaRPr>
          </a:p>
          <a:p>
            <a:pPr algn="ctr">
              <a:lnSpc>
                <a:spcPct val="150000"/>
              </a:lnSpc>
            </a:pPr>
            <a:endParaRPr lang="en-US" sz="3200" b="1" dirty="0">
              <a:latin typeface="Gill Sans"/>
              <a:cs typeface="Gill Sans"/>
            </a:endParaRPr>
          </a:p>
          <a:p>
            <a:pPr algn="ctr">
              <a:lnSpc>
                <a:spcPct val="150000"/>
              </a:lnSpc>
            </a:pPr>
            <a:endParaRPr lang="en-US" sz="3200" b="1" dirty="0" smtClean="0">
              <a:latin typeface="Gill Sans"/>
              <a:cs typeface="Gill Sans"/>
            </a:endParaRPr>
          </a:p>
        </p:txBody>
      </p:sp>
      <p:pic>
        <p:nvPicPr>
          <p:cNvPr id="3" name="black-women-brain3.psd" descr="black-women-brain3.psd"/>
          <p:cNvPicPr>
            <a:picLocks noChangeAspect="1"/>
          </p:cNvPicPr>
          <p:nvPr/>
        </p:nvPicPr>
        <p:blipFill>
          <a:blip r:embed="rId2">
            <a:extLst/>
          </a:blip>
          <a:stretch>
            <a:fillRect/>
          </a:stretch>
        </p:blipFill>
        <p:spPr>
          <a:xfrm>
            <a:off x="1278507" y="3531308"/>
            <a:ext cx="3012489" cy="4709581"/>
          </a:xfrm>
          <a:prstGeom prst="rect">
            <a:avLst/>
          </a:prstGeom>
          <a:ln w="12700">
            <a:miter lim="400000"/>
          </a:ln>
        </p:spPr>
      </p:pic>
      <p:pic>
        <p:nvPicPr>
          <p:cNvPr id="4" name="Picture 3"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10992" y="3686530"/>
            <a:ext cx="3227914" cy="3227914"/>
          </a:xfrm>
          <a:prstGeom prst="rect">
            <a:avLst/>
          </a:prstGeom>
        </p:spPr>
      </p:pic>
    </p:spTree>
    <p:extLst>
      <p:ext uri="{BB962C8B-B14F-4D97-AF65-F5344CB8AC3E}">
        <p14:creationId xmlns:p14="http://schemas.microsoft.com/office/powerpoint/2010/main" val="13564624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648" y="725381"/>
            <a:ext cx="8204494" cy="5115248"/>
          </a:xfrm>
          <a:prstGeom prst="rect">
            <a:avLst/>
          </a:prstGeom>
          <a:noFill/>
        </p:spPr>
        <p:txBody>
          <a:bodyPr wrap="square" rtlCol="0">
            <a:spAutoFit/>
          </a:bodyPr>
          <a:lstStyle/>
          <a:p>
            <a:pPr>
              <a:lnSpc>
                <a:spcPct val="140000"/>
              </a:lnSpc>
            </a:pPr>
            <a:r>
              <a:rPr lang="en-US" b="1" dirty="0">
                <a:latin typeface="Garamond"/>
                <a:cs typeface="Garamond"/>
              </a:rPr>
              <a:t>Martha was very fond of making split pea soup. </a:t>
            </a:r>
            <a:r>
              <a:rPr lang="en-US" b="1" dirty="0" smtClean="0">
                <a:latin typeface="Garamond"/>
                <a:cs typeface="Garamond"/>
              </a:rPr>
              <a:t>Sometimes </a:t>
            </a:r>
            <a:r>
              <a:rPr lang="en-US" b="1" dirty="0">
                <a:latin typeface="Garamond"/>
                <a:cs typeface="Garamond"/>
              </a:rPr>
              <a:t>she made it all day long.  </a:t>
            </a:r>
            <a:r>
              <a:rPr lang="en-US" b="1" dirty="0" smtClean="0">
                <a:latin typeface="Garamond"/>
                <a:cs typeface="Garamond"/>
              </a:rPr>
              <a:t>Pots </a:t>
            </a:r>
            <a:r>
              <a:rPr lang="en-US" b="1" dirty="0">
                <a:latin typeface="Garamond"/>
                <a:cs typeface="Garamond"/>
              </a:rPr>
              <a:t>and pots of split pea soup.  </a:t>
            </a:r>
            <a:endParaRPr lang="en-US" b="1" dirty="0" smtClean="0">
              <a:latin typeface="Garamond"/>
              <a:cs typeface="Garamond"/>
            </a:endParaRPr>
          </a:p>
          <a:p>
            <a:pPr>
              <a:lnSpc>
                <a:spcPct val="140000"/>
              </a:lnSpc>
            </a:pPr>
            <a:endParaRPr lang="en-US" dirty="0">
              <a:latin typeface="Garamond"/>
              <a:cs typeface="Garamond"/>
            </a:endParaRPr>
          </a:p>
          <a:p>
            <a:pPr>
              <a:lnSpc>
                <a:spcPct val="140000"/>
              </a:lnSpc>
            </a:pPr>
            <a:r>
              <a:rPr lang="en-US" b="1" dirty="0">
                <a:latin typeface="Garamond"/>
                <a:cs typeface="Garamond"/>
              </a:rPr>
              <a:t>If there was one thing George was not fond of, it was split pea soup.  </a:t>
            </a:r>
            <a:endParaRPr lang="en-US" b="1" dirty="0" smtClean="0">
              <a:latin typeface="Garamond"/>
              <a:cs typeface="Garamond"/>
            </a:endParaRPr>
          </a:p>
          <a:p>
            <a:pPr>
              <a:lnSpc>
                <a:spcPct val="140000"/>
              </a:lnSpc>
            </a:pPr>
            <a:r>
              <a:rPr lang="en-US" b="1" dirty="0" smtClean="0">
                <a:latin typeface="Garamond"/>
                <a:cs typeface="Garamond"/>
              </a:rPr>
              <a:t>As </a:t>
            </a:r>
            <a:r>
              <a:rPr lang="en-US" b="1" dirty="0">
                <a:latin typeface="Garamond"/>
                <a:cs typeface="Garamond"/>
              </a:rPr>
              <a:t>a matter of fact, George hated split pea soup more than anything else in the world.  </a:t>
            </a:r>
            <a:r>
              <a:rPr lang="en-US" b="1" dirty="0" smtClean="0">
                <a:latin typeface="Garamond"/>
                <a:cs typeface="Garamond"/>
              </a:rPr>
              <a:t>But </a:t>
            </a:r>
            <a:r>
              <a:rPr lang="en-US" b="1" dirty="0">
                <a:latin typeface="Garamond"/>
                <a:cs typeface="Garamond"/>
              </a:rPr>
              <a:t>it was so hard to tell Martha. </a:t>
            </a:r>
            <a:endParaRPr lang="en-US" b="1" dirty="0" smtClean="0">
              <a:latin typeface="Garamond"/>
              <a:cs typeface="Garamond"/>
            </a:endParaRPr>
          </a:p>
          <a:p>
            <a:pPr>
              <a:lnSpc>
                <a:spcPct val="140000"/>
              </a:lnSpc>
            </a:pPr>
            <a:endParaRPr lang="en-US" dirty="0">
              <a:latin typeface="Garamond"/>
              <a:cs typeface="Garamond"/>
            </a:endParaRPr>
          </a:p>
          <a:p>
            <a:pPr>
              <a:lnSpc>
                <a:spcPct val="140000"/>
              </a:lnSpc>
            </a:pPr>
            <a:r>
              <a:rPr lang="en-US" b="1" dirty="0">
                <a:latin typeface="Garamond"/>
                <a:cs typeface="Garamond"/>
              </a:rPr>
              <a:t>One day after George had eaten ten bowls of Martha’s soup, he said to himself, </a:t>
            </a:r>
            <a:endParaRPr lang="en-US" b="1" dirty="0" smtClean="0">
              <a:latin typeface="Garamond"/>
              <a:cs typeface="Garamond"/>
            </a:endParaRPr>
          </a:p>
          <a:p>
            <a:pPr>
              <a:lnSpc>
                <a:spcPct val="140000"/>
              </a:lnSpc>
            </a:pPr>
            <a:r>
              <a:rPr lang="en-US" b="1" dirty="0" smtClean="0">
                <a:latin typeface="Garamond"/>
                <a:cs typeface="Garamond"/>
              </a:rPr>
              <a:t>“</a:t>
            </a:r>
            <a:r>
              <a:rPr lang="en-US" b="1" dirty="0">
                <a:latin typeface="Garamond"/>
                <a:cs typeface="Garamond"/>
              </a:rPr>
              <a:t>I just can’t stand another bowl, not even another spoonful.</a:t>
            </a:r>
            <a:r>
              <a:rPr lang="en-US" b="1" dirty="0" smtClean="0">
                <a:latin typeface="Garamond"/>
                <a:cs typeface="Garamond"/>
              </a:rPr>
              <a:t>”</a:t>
            </a:r>
          </a:p>
          <a:p>
            <a:pPr>
              <a:lnSpc>
                <a:spcPct val="140000"/>
              </a:lnSpc>
            </a:pPr>
            <a:endParaRPr lang="en-US" dirty="0">
              <a:latin typeface="Garamond"/>
              <a:cs typeface="Garamond"/>
            </a:endParaRPr>
          </a:p>
          <a:p>
            <a:pPr>
              <a:lnSpc>
                <a:spcPct val="140000"/>
              </a:lnSpc>
            </a:pPr>
            <a:r>
              <a:rPr lang="en-US" b="1" dirty="0">
                <a:latin typeface="Garamond"/>
                <a:cs typeface="Garamond"/>
              </a:rPr>
              <a:t>So while Martha was out in the kitchen, George carefully poured the </a:t>
            </a:r>
            <a:r>
              <a:rPr lang="en-US" b="1" dirty="0" smtClean="0">
                <a:latin typeface="Garamond"/>
                <a:cs typeface="Garamond"/>
              </a:rPr>
              <a:t>rest </a:t>
            </a:r>
            <a:r>
              <a:rPr lang="en-US" b="1" dirty="0">
                <a:latin typeface="Garamond"/>
                <a:cs typeface="Garamond"/>
              </a:rPr>
              <a:t>of his soup into his loafers under the table. “Now she will think I have eaten it.”</a:t>
            </a:r>
            <a:endParaRPr lang="en-US" dirty="0">
              <a:latin typeface="Garamond"/>
              <a:cs typeface="Garamond"/>
            </a:endParaRPr>
          </a:p>
          <a:p>
            <a:pPr>
              <a:lnSpc>
                <a:spcPct val="140000"/>
              </a:lnSpc>
            </a:pPr>
            <a:endParaRPr lang="en-US" dirty="0">
              <a:latin typeface="Garamond"/>
              <a:cs typeface="Garamond"/>
            </a:endParaRPr>
          </a:p>
        </p:txBody>
      </p:sp>
    </p:spTree>
    <p:extLst>
      <p:ext uri="{BB962C8B-B14F-4D97-AF65-F5344CB8AC3E}">
        <p14:creationId xmlns:p14="http://schemas.microsoft.com/office/powerpoint/2010/main" val="13776829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3405" y="1617584"/>
            <a:ext cx="7681530" cy="4566683"/>
          </a:xfrm>
          <a:prstGeom prst="rect">
            <a:avLst/>
          </a:prstGeom>
        </p:spPr>
      </p:pic>
      <p:sp>
        <p:nvSpPr>
          <p:cNvPr id="3" name="Rectangle 2"/>
          <p:cNvSpPr/>
          <p:nvPr/>
        </p:nvSpPr>
        <p:spPr>
          <a:xfrm>
            <a:off x="1198934" y="782677"/>
            <a:ext cx="833882" cy="369332"/>
          </a:xfrm>
          <a:prstGeom prst="rect">
            <a:avLst/>
          </a:prstGeom>
        </p:spPr>
        <p:txBody>
          <a:bodyPr wrap="none">
            <a:spAutoFit/>
          </a:bodyPr>
          <a:lstStyle/>
          <a:p>
            <a:r>
              <a:rPr lang="en-US" b="1" dirty="0" smtClean="0">
                <a:latin typeface="Gill Sans"/>
                <a:cs typeface="Gill Sans"/>
              </a:rPr>
              <a:t>cause</a:t>
            </a:r>
            <a:endParaRPr lang="en-US" dirty="0"/>
          </a:p>
        </p:txBody>
      </p:sp>
      <p:sp>
        <p:nvSpPr>
          <p:cNvPr id="4" name="Rectangle 3"/>
          <p:cNvSpPr/>
          <p:nvPr/>
        </p:nvSpPr>
        <p:spPr>
          <a:xfrm>
            <a:off x="7117500" y="782677"/>
            <a:ext cx="864339" cy="369332"/>
          </a:xfrm>
          <a:prstGeom prst="rect">
            <a:avLst/>
          </a:prstGeom>
        </p:spPr>
        <p:txBody>
          <a:bodyPr wrap="none">
            <a:spAutoFit/>
          </a:bodyPr>
          <a:lstStyle/>
          <a:p>
            <a:r>
              <a:rPr lang="en-US" b="1" dirty="0" smtClean="0">
                <a:latin typeface="Gill Sans"/>
                <a:cs typeface="Gill Sans"/>
              </a:rPr>
              <a:t>effect</a:t>
            </a:r>
            <a:endParaRPr lang="en-US" dirty="0"/>
          </a:p>
        </p:txBody>
      </p:sp>
      <p:sp>
        <p:nvSpPr>
          <p:cNvPr id="5" name="Rectangle 4"/>
          <p:cNvSpPr/>
          <p:nvPr/>
        </p:nvSpPr>
        <p:spPr>
          <a:xfrm>
            <a:off x="4003536" y="3080428"/>
            <a:ext cx="1223412" cy="1477328"/>
          </a:xfrm>
          <a:prstGeom prst="rect">
            <a:avLst/>
          </a:prstGeom>
        </p:spPr>
        <p:txBody>
          <a:bodyPr wrap="none">
            <a:spAutoFit/>
          </a:bodyPr>
          <a:lstStyle/>
          <a:p>
            <a:pPr algn="ctr"/>
            <a:r>
              <a:rPr lang="en-US" b="1" dirty="0" smtClean="0">
                <a:latin typeface="Gill Sans"/>
                <a:cs typeface="Gill Sans"/>
              </a:rPr>
              <a:t>George </a:t>
            </a:r>
          </a:p>
          <a:p>
            <a:pPr algn="ctr"/>
            <a:r>
              <a:rPr lang="en-US" b="1" dirty="0" smtClean="0">
                <a:latin typeface="Gill Sans"/>
                <a:cs typeface="Gill Sans"/>
              </a:rPr>
              <a:t>puts the </a:t>
            </a:r>
          </a:p>
          <a:p>
            <a:pPr algn="ctr"/>
            <a:r>
              <a:rPr lang="en-US" b="1" dirty="0" smtClean="0">
                <a:latin typeface="Gill Sans"/>
                <a:cs typeface="Gill Sans"/>
              </a:rPr>
              <a:t>pea soup</a:t>
            </a:r>
          </a:p>
          <a:p>
            <a:pPr algn="ctr"/>
            <a:r>
              <a:rPr lang="en-US" b="1" dirty="0" smtClean="0">
                <a:latin typeface="Gill Sans"/>
                <a:cs typeface="Gill Sans"/>
              </a:rPr>
              <a:t>in his </a:t>
            </a:r>
          </a:p>
          <a:p>
            <a:pPr algn="ctr"/>
            <a:r>
              <a:rPr lang="en-US" b="1" dirty="0" smtClean="0">
                <a:latin typeface="Gill Sans"/>
                <a:cs typeface="Gill Sans"/>
              </a:rPr>
              <a:t>shoe</a:t>
            </a:r>
            <a:endParaRPr lang="en-US" dirty="0"/>
          </a:p>
        </p:txBody>
      </p:sp>
    </p:spTree>
    <p:extLst>
      <p:ext uri="{BB962C8B-B14F-4D97-AF65-F5344CB8AC3E}">
        <p14:creationId xmlns:p14="http://schemas.microsoft.com/office/powerpoint/2010/main" val="31970292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324858" y="121492"/>
            <a:ext cx="7906675" cy="627688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3600" b="1" dirty="0" smtClean="0">
                <a:solidFill>
                  <a:srgbClr val="0D0D0D"/>
                </a:solidFill>
                <a:latin typeface="Gill Sans"/>
                <a:cs typeface="Gill Sans"/>
              </a:rPr>
              <a:t>Virtual Housekeeping</a:t>
            </a:r>
            <a:endParaRPr lang="en-US" sz="3600" b="1" dirty="0">
              <a:solidFill>
                <a:srgbClr val="0D0D0D"/>
              </a:solidFill>
              <a:latin typeface="Gill Sans"/>
              <a:cs typeface="Gill Sans"/>
            </a:endParaRPr>
          </a:p>
          <a:p>
            <a:pPr marL="342882" indent="-342882">
              <a:lnSpc>
                <a:spcPct val="100000"/>
              </a:lnSpc>
              <a:buFont typeface="Arial"/>
              <a:buChar char="•"/>
            </a:pPr>
            <a:r>
              <a:rPr lang="en-US" sz="2500" b="1" dirty="0">
                <a:solidFill>
                  <a:srgbClr val="0D0D0D"/>
                </a:solidFill>
                <a:latin typeface="Gill Sans"/>
                <a:cs typeface="Gill Sans"/>
              </a:rPr>
              <a:t>Technology</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a:solidFill>
                  <a:srgbClr val="0D0D0D"/>
                </a:solidFill>
                <a:latin typeface="Garamond"/>
                <a:cs typeface="Garamond"/>
              </a:rPr>
              <a:t>–</a:t>
            </a:r>
            <a:r>
              <a:rPr lang="en-US" sz="2500" b="1" dirty="0" smtClean="0">
                <a:solidFill>
                  <a:srgbClr val="0D0D0D"/>
                </a:solidFill>
                <a:latin typeface="Garamond"/>
                <a:cs typeface="Garamond"/>
              </a:rPr>
              <a:t>Video </a:t>
            </a:r>
            <a:r>
              <a:rPr lang="en-US" sz="2500" b="1" dirty="0">
                <a:solidFill>
                  <a:srgbClr val="0D0D0D"/>
                </a:solidFill>
                <a:latin typeface="Garamond"/>
                <a:cs typeface="Garamond"/>
              </a:rPr>
              <a:t>View:  your name and </a:t>
            </a:r>
            <a:r>
              <a:rPr lang="en-US" sz="2500" b="1" dirty="0" smtClean="0">
                <a:solidFill>
                  <a:srgbClr val="0D0D0D"/>
                </a:solidFill>
                <a:latin typeface="Garamond"/>
                <a:cs typeface="Garamond"/>
              </a:rPr>
              <a:t>school.</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–Mute </a:t>
            </a:r>
            <a:r>
              <a:rPr lang="en-US" sz="2500" b="1" dirty="0">
                <a:solidFill>
                  <a:srgbClr val="0D0D0D"/>
                </a:solidFill>
                <a:latin typeface="Garamond"/>
                <a:cs typeface="Garamond"/>
              </a:rPr>
              <a:t>your microphone if not </a:t>
            </a:r>
            <a:r>
              <a:rPr lang="en-US" sz="2500" b="1" dirty="0" smtClean="0">
                <a:solidFill>
                  <a:srgbClr val="0D0D0D"/>
                </a:solidFill>
                <a:latin typeface="Garamond"/>
                <a:cs typeface="Garamond"/>
              </a:rPr>
              <a:t>talking.</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–Breakout Rooms:  </a:t>
            </a:r>
            <a:r>
              <a:rPr lang="en-US" sz="2400" b="1" dirty="0">
                <a:solidFill>
                  <a:srgbClr val="000000"/>
                </a:solidFill>
                <a:latin typeface="Garamond"/>
                <a:cs typeface="Garamond"/>
              </a:rPr>
              <a:t>Take pictures of the steps involved </a:t>
            </a:r>
            <a:br>
              <a:rPr lang="en-US" sz="2400" b="1" dirty="0">
                <a:solidFill>
                  <a:srgbClr val="000000"/>
                </a:solidFill>
                <a:latin typeface="Garamond"/>
                <a:cs typeface="Garamond"/>
              </a:rPr>
            </a:br>
            <a:r>
              <a:rPr lang="en-US" sz="2400" b="1" dirty="0" smtClean="0">
                <a:solidFill>
                  <a:srgbClr val="000000"/>
                </a:solidFill>
                <a:latin typeface="Garamond"/>
                <a:cs typeface="Garamond"/>
              </a:rPr>
              <a:t>  before </a:t>
            </a:r>
            <a:r>
              <a:rPr lang="en-US" sz="2400" b="1" dirty="0">
                <a:solidFill>
                  <a:srgbClr val="000000"/>
                </a:solidFill>
                <a:latin typeface="Garamond"/>
                <a:cs typeface="Garamond"/>
              </a:rPr>
              <a:t>we break </a:t>
            </a:r>
            <a:r>
              <a:rPr lang="en-US" sz="2400" b="1" dirty="0" smtClean="0">
                <a:solidFill>
                  <a:srgbClr val="000000"/>
                </a:solidFill>
                <a:latin typeface="Garamond"/>
                <a:cs typeface="Garamond"/>
              </a:rPr>
              <a:t>away.</a:t>
            </a:r>
            <a:r>
              <a:rPr lang="en-US" sz="2500" b="1" dirty="0" smtClean="0">
                <a:solidFill>
                  <a:srgbClr val="0D0D0D"/>
                </a:solidFill>
                <a:latin typeface="Garamond"/>
                <a:cs typeface="Garamond"/>
              </a:rPr>
              <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–Chat Box.</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Materials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–Composition book.</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–Paper </a:t>
            </a:r>
            <a:r>
              <a:rPr lang="en-US" sz="2500" b="1" dirty="0">
                <a:solidFill>
                  <a:srgbClr val="0D0D0D"/>
                </a:solidFill>
                <a:latin typeface="Garamond"/>
                <a:cs typeface="Garamond"/>
              </a:rPr>
              <a:t>and pens/</a:t>
            </a:r>
            <a:r>
              <a:rPr lang="en-US" sz="2500" b="1" dirty="0" smtClean="0">
                <a:solidFill>
                  <a:srgbClr val="0D0D0D"/>
                </a:solidFill>
                <a:latin typeface="Garamond"/>
                <a:cs typeface="Garamond"/>
              </a:rPr>
              <a:t>pencils.</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Books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–Pedagogy of Confidence.</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–Critical Thinking Guide.</a:t>
            </a:r>
            <a:endParaRPr lang="en-US" sz="2500" b="1" dirty="0">
              <a:solidFill>
                <a:srgbClr val="0D0D0D"/>
              </a:solidFill>
              <a:latin typeface="Garamond"/>
              <a:cs typeface="Garamond"/>
            </a:endParaRPr>
          </a:p>
        </p:txBody>
      </p:sp>
      <p:pic>
        <p:nvPicPr>
          <p:cNvPr id="8" name="Picture 7" descr="NUA-mark.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4434" y="6091515"/>
            <a:ext cx="2120900" cy="711200"/>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2</a:t>
            </a:fld>
            <a:endParaRPr lang="en-US" dirty="0"/>
          </a:p>
        </p:txBody>
      </p:sp>
    </p:spTree>
    <p:extLst>
      <p:ext uri="{BB962C8B-B14F-4D97-AF65-F5344CB8AC3E}">
        <p14:creationId xmlns:p14="http://schemas.microsoft.com/office/powerpoint/2010/main" val="34109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648" y="725381"/>
            <a:ext cx="8204494" cy="5055230"/>
          </a:xfrm>
          <a:prstGeom prst="rect">
            <a:avLst/>
          </a:prstGeom>
          <a:noFill/>
        </p:spPr>
        <p:txBody>
          <a:bodyPr wrap="square" rtlCol="0">
            <a:spAutoFit/>
          </a:bodyPr>
          <a:lstStyle/>
          <a:p>
            <a:pPr>
              <a:lnSpc>
                <a:spcPct val="150000"/>
              </a:lnSpc>
            </a:pPr>
            <a:r>
              <a:rPr lang="en-US" b="1" dirty="0">
                <a:latin typeface="Garamond"/>
                <a:cs typeface="Garamond"/>
              </a:rPr>
              <a:t>But Martha was watching from the kitchen</a:t>
            </a:r>
            <a:r>
              <a:rPr lang="en-US" b="1" dirty="0" smtClean="0">
                <a:latin typeface="Garamond"/>
                <a:cs typeface="Garamond"/>
              </a:rPr>
              <a:t>.</a:t>
            </a:r>
          </a:p>
          <a:p>
            <a:pPr>
              <a:lnSpc>
                <a:spcPct val="150000"/>
              </a:lnSpc>
            </a:pPr>
            <a:endParaRPr lang="en-US" b="1" dirty="0">
              <a:latin typeface="Garamond"/>
              <a:cs typeface="Garamond"/>
            </a:endParaRPr>
          </a:p>
          <a:p>
            <a:pPr>
              <a:lnSpc>
                <a:spcPct val="150000"/>
              </a:lnSpc>
            </a:pPr>
            <a:r>
              <a:rPr lang="en-US" b="1" dirty="0">
                <a:latin typeface="Garamond"/>
                <a:cs typeface="Garamond"/>
              </a:rPr>
              <a:t>“How do you expect to walk home with your loafers full of split pea soup?” she asked George</a:t>
            </a:r>
            <a:r>
              <a:rPr lang="en-US" b="1" dirty="0" smtClean="0">
                <a:latin typeface="Garamond"/>
                <a:cs typeface="Garamond"/>
              </a:rPr>
              <a:t>.</a:t>
            </a:r>
          </a:p>
          <a:p>
            <a:pPr>
              <a:lnSpc>
                <a:spcPct val="150000"/>
              </a:lnSpc>
            </a:pPr>
            <a:r>
              <a:rPr lang="en-US" b="1" dirty="0">
                <a:latin typeface="Garamond"/>
                <a:cs typeface="Garamond"/>
              </a:rPr>
              <a:t/>
            </a:r>
            <a:br>
              <a:rPr lang="en-US" b="1" dirty="0">
                <a:latin typeface="Garamond"/>
                <a:cs typeface="Garamond"/>
              </a:rPr>
            </a:br>
            <a:r>
              <a:rPr lang="en-US" b="1" dirty="0">
                <a:latin typeface="Garamond"/>
                <a:cs typeface="Garamond"/>
              </a:rPr>
              <a:t>“Oh dear,” said George. “You saw me.”</a:t>
            </a:r>
            <a:br>
              <a:rPr lang="en-US" b="1" dirty="0">
                <a:latin typeface="Garamond"/>
                <a:cs typeface="Garamond"/>
              </a:rPr>
            </a:br>
            <a:r>
              <a:rPr lang="en-US" b="1" dirty="0">
                <a:latin typeface="Garamond"/>
                <a:cs typeface="Garamond"/>
              </a:rPr>
              <a:t>“And why didn’t you tell me that you hate my split pea soup?”</a:t>
            </a:r>
            <a:br>
              <a:rPr lang="en-US" b="1" dirty="0">
                <a:latin typeface="Garamond"/>
                <a:cs typeface="Garamond"/>
              </a:rPr>
            </a:br>
            <a:r>
              <a:rPr lang="en-US" b="1" dirty="0">
                <a:latin typeface="Garamond"/>
                <a:cs typeface="Garamond"/>
              </a:rPr>
              <a:t>“I didn’t want to hurt your feelings,” said George.</a:t>
            </a:r>
            <a:br>
              <a:rPr lang="en-US" b="1" dirty="0">
                <a:latin typeface="Garamond"/>
                <a:cs typeface="Garamond"/>
              </a:rPr>
            </a:br>
            <a:r>
              <a:rPr lang="en-US" b="1" dirty="0">
                <a:latin typeface="Garamond"/>
                <a:cs typeface="Garamond"/>
              </a:rPr>
              <a:t>“That’s silly,” said Martha. “Friends should always tell each other the truth. As a matter of fact, I don’t like split pea soup very much myself. I only like to make it. From now on, you’ll never have to eat that awful soup again.”</a:t>
            </a:r>
            <a:br>
              <a:rPr lang="en-US" b="1" dirty="0">
                <a:latin typeface="Garamond"/>
                <a:cs typeface="Garamond"/>
              </a:rPr>
            </a:br>
            <a:r>
              <a:rPr lang="en-US" b="1" dirty="0">
                <a:latin typeface="Garamond"/>
                <a:cs typeface="Garamond"/>
              </a:rPr>
              <a:t>“What a relief!” George sighed.</a:t>
            </a:r>
          </a:p>
        </p:txBody>
      </p:sp>
    </p:spTree>
    <p:extLst>
      <p:ext uri="{BB962C8B-B14F-4D97-AF65-F5344CB8AC3E}">
        <p14:creationId xmlns:p14="http://schemas.microsoft.com/office/powerpoint/2010/main" val="7774447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21</a:t>
            </a:fld>
            <a:endParaRPr lang="en-US" dirty="0"/>
          </a:p>
        </p:txBody>
      </p:sp>
      <p:pic>
        <p:nvPicPr>
          <p:cNvPr id="12" name="Picture 11"/>
          <p:cNvPicPr>
            <a:picLocks noChangeAspect="1"/>
          </p:cNvPicPr>
          <p:nvPr/>
        </p:nvPicPr>
        <p:blipFill>
          <a:blip r:embed="rId3"/>
          <a:stretch>
            <a:fillRect/>
          </a:stretch>
        </p:blipFill>
        <p:spPr>
          <a:xfrm>
            <a:off x="-2300005" y="4378922"/>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16635" cy="1969770"/>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George and Martha</a:t>
            </a:r>
            <a:br>
              <a:rPr lang="en-US" sz="1400" b="1" dirty="0" smtClean="0">
                <a:latin typeface="Gill Sans"/>
                <a:cs typeface="Gill Sans"/>
              </a:rPr>
            </a:br>
            <a:r>
              <a:rPr lang="en-US" sz="1400" b="1" dirty="0" smtClean="0">
                <a:latin typeface="Gill Sans"/>
                <a:cs typeface="Gill Sans"/>
              </a:rPr>
              <a:t>Split Pea Soup.</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4" name="Rectangle 3"/>
          <p:cNvSpPr/>
          <p:nvPr/>
        </p:nvSpPr>
        <p:spPr>
          <a:xfrm>
            <a:off x="5298681" y="2882565"/>
            <a:ext cx="1287770" cy="1200329"/>
          </a:xfrm>
          <a:prstGeom prst="rect">
            <a:avLst/>
          </a:prstGeom>
        </p:spPr>
        <p:txBody>
          <a:bodyPr wrap="none">
            <a:spAutoFit/>
          </a:bodyPr>
          <a:lstStyle/>
          <a:p>
            <a:pPr algn="ctr"/>
            <a:r>
              <a:rPr lang="en-US" b="1" dirty="0" smtClean="0">
                <a:latin typeface="Gill Sans"/>
                <a:cs typeface="Gill Sans"/>
              </a:rPr>
              <a:t>George &amp; </a:t>
            </a:r>
          </a:p>
          <a:p>
            <a:pPr algn="ctr"/>
            <a:r>
              <a:rPr lang="en-US" b="1" dirty="0" smtClean="0">
                <a:latin typeface="Gill Sans"/>
                <a:cs typeface="Gill Sans"/>
              </a:rPr>
              <a:t>Martha</a:t>
            </a:r>
          </a:p>
          <a:p>
            <a:pPr algn="ctr"/>
            <a:r>
              <a:rPr lang="en-US" b="1" dirty="0" smtClean="0">
                <a:latin typeface="Gill Sans"/>
                <a:cs typeface="Gill Sans"/>
              </a:rPr>
              <a:t>Split Pea</a:t>
            </a:r>
          </a:p>
          <a:p>
            <a:pPr algn="ctr"/>
            <a:r>
              <a:rPr lang="en-US" b="1" dirty="0" smtClean="0">
                <a:latin typeface="Gill Sans"/>
                <a:cs typeface="Gill Sans"/>
              </a:rPr>
              <a:t>Soup</a:t>
            </a:r>
            <a:endParaRPr lang="en-US" dirty="0"/>
          </a:p>
        </p:txBody>
      </p:sp>
      <p:sp>
        <p:nvSpPr>
          <p:cNvPr id="5" name="TextBox 4"/>
          <p:cNvSpPr txBox="1"/>
          <p:nvPr/>
        </p:nvSpPr>
        <p:spPr>
          <a:xfrm>
            <a:off x="4613735" y="2008611"/>
            <a:ext cx="732893" cy="369332"/>
          </a:xfrm>
          <a:prstGeom prst="rect">
            <a:avLst/>
          </a:prstGeom>
          <a:noFill/>
        </p:spPr>
        <p:txBody>
          <a:bodyPr wrap="none" rtlCol="0">
            <a:spAutoFit/>
          </a:bodyPr>
          <a:lstStyle/>
          <a:p>
            <a:r>
              <a:rPr lang="en-US" b="1" dirty="0" smtClean="0">
                <a:latin typeface="Garamond"/>
                <a:cs typeface="Garamond"/>
              </a:rPr>
              <a:t>shoes</a:t>
            </a:r>
            <a:endParaRPr lang="en-US" b="1" dirty="0">
              <a:latin typeface="Garamond"/>
              <a:cs typeface="Garamond"/>
            </a:endParaRPr>
          </a:p>
        </p:txBody>
      </p:sp>
      <p:sp>
        <p:nvSpPr>
          <p:cNvPr id="25" name="TextBox 24"/>
          <p:cNvSpPr txBox="1"/>
          <p:nvPr/>
        </p:nvSpPr>
        <p:spPr>
          <a:xfrm>
            <a:off x="3940539" y="3675781"/>
            <a:ext cx="915710" cy="369332"/>
          </a:xfrm>
          <a:prstGeom prst="rect">
            <a:avLst/>
          </a:prstGeom>
          <a:noFill/>
        </p:spPr>
        <p:txBody>
          <a:bodyPr wrap="none" rtlCol="0">
            <a:spAutoFit/>
          </a:bodyPr>
          <a:lstStyle/>
          <a:p>
            <a:r>
              <a:rPr lang="en-US" b="1" dirty="0" smtClean="0">
                <a:latin typeface="Garamond"/>
                <a:cs typeface="Garamond"/>
              </a:rPr>
              <a:t>kitchen</a:t>
            </a:r>
            <a:endParaRPr lang="en-US" b="1" dirty="0">
              <a:latin typeface="Garamond"/>
              <a:cs typeface="Garamond"/>
            </a:endParaRPr>
          </a:p>
        </p:txBody>
      </p:sp>
      <p:sp>
        <p:nvSpPr>
          <p:cNvPr id="27" name="TextBox 26"/>
          <p:cNvSpPr txBox="1"/>
          <p:nvPr/>
        </p:nvSpPr>
        <p:spPr>
          <a:xfrm>
            <a:off x="6586451" y="4560183"/>
            <a:ext cx="659155" cy="369332"/>
          </a:xfrm>
          <a:prstGeom prst="rect">
            <a:avLst/>
          </a:prstGeom>
          <a:noFill/>
        </p:spPr>
        <p:txBody>
          <a:bodyPr wrap="none" rtlCol="0">
            <a:spAutoFit/>
          </a:bodyPr>
          <a:lstStyle/>
          <a:p>
            <a:r>
              <a:rPr lang="en-US" b="1" dirty="0" smtClean="0">
                <a:latin typeface="Garamond"/>
                <a:cs typeface="Garamond"/>
              </a:rPr>
              <a:t>bowl</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07117" y="97025"/>
            <a:ext cx="6776214" cy="523220"/>
          </a:xfrm>
          <a:prstGeom prst="rect">
            <a:avLst/>
          </a:prstGeom>
        </p:spPr>
        <p:txBody>
          <a:bodyPr wrap="none">
            <a:spAutoFit/>
          </a:bodyPr>
          <a:lstStyle/>
          <a:p>
            <a:r>
              <a:rPr lang="en-US" sz="2800" b="1" dirty="0" smtClean="0">
                <a:latin typeface="Gill Sans"/>
                <a:cs typeface="Gill Sans"/>
              </a:rPr>
              <a:t>Defining in Context - Brainstorming</a:t>
            </a:r>
            <a:endParaRPr lang="en-US" sz="2800" b="1" dirty="0">
              <a:latin typeface="Gill Sans"/>
              <a:cs typeface="Gill Sans"/>
            </a:endParaRPr>
          </a:p>
        </p:txBody>
      </p:sp>
      <p:sp>
        <p:nvSpPr>
          <p:cNvPr id="31" name="TextBox 30"/>
          <p:cNvSpPr txBox="1"/>
          <p:nvPr/>
        </p:nvSpPr>
        <p:spPr>
          <a:xfrm>
            <a:off x="6797232" y="2452283"/>
            <a:ext cx="1059981" cy="369332"/>
          </a:xfrm>
          <a:prstGeom prst="rect">
            <a:avLst/>
          </a:prstGeom>
          <a:noFill/>
        </p:spPr>
        <p:txBody>
          <a:bodyPr wrap="none" rtlCol="0">
            <a:spAutoFit/>
          </a:bodyPr>
          <a:lstStyle/>
          <a:p>
            <a:pPr algn="ctr"/>
            <a:r>
              <a:rPr lang="en-US" b="1" dirty="0" smtClean="0">
                <a:latin typeface="Garamond"/>
                <a:cs typeface="Garamond"/>
              </a:rPr>
              <a:t>pea soup</a:t>
            </a:r>
            <a:endParaRPr lang="en-US" b="1" dirty="0">
              <a:latin typeface="Garamond"/>
              <a:cs typeface="Garamond"/>
            </a:endParaRPr>
          </a:p>
        </p:txBody>
      </p:sp>
      <p:pic>
        <p:nvPicPr>
          <p:cNvPr id="32" name="Picture 31" descr="comp book.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8637" y="5016131"/>
            <a:ext cx="2229017" cy="1363415"/>
          </a:xfrm>
          <a:prstGeom prst="rect">
            <a:avLst/>
          </a:prstGeom>
        </p:spPr>
      </p:pic>
    </p:spTree>
    <p:extLst>
      <p:ext uri="{BB962C8B-B14F-4D97-AF65-F5344CB8AC3E}">
        <p14:creationId xmlns:p14="http://schemas.microsoft.com/office/powerpoint/2010/main" val="38374031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307" y="970251"/>
            <a:ext cx="6453209" cy="5647700"/>
          </a:xfrm>
          <a:prstGeom prst="rect">
            <a:avLst/>
          </a:prstGeom>
          <a:noFill/>
        </p:spPr>
        <p:txBody>
          <a:bodyPr wrap="none" rtlCol="0">
            <a:spAutoFit/>
          </a:bodyPr>
          <a:lstStyle/>
          <a:p>
            <a:pPr>
              <a:spcAft>
                <a:spcPts val="1800"/>
              </a:spcAft>
            </a:pPr>
            <a:r>
              <a:rPr lang="en-US" sz="3200" b="1" dirty="0" smtClean="0">
                <a:latin typeface="Gill Sans"/>
                <a:cs typeface="Gill Sans"/>
              </a:rPr>
              <a:t>Martha likes to ______________.</a:t>
            </a:r>
          </a:p>
          <a:p>
            <a:pPr>
              <a:spcAft>
                <a:spcPts val="1800"/>
              </a:spcAft>
            </a:pPr>
            <a:r>
              <a:rPr lang="en-US" sz="3200" b="1" dirty="0" smtClean="0">
                <a:latin typeface="Gill Sans"/>
                <a:cs typeface="Gill Sans"/>
              </a:rPr>
              <a:t>George likes to ______________.</a:t>
            </a:r>
          </a:p>
          <a:p>
            <a:pPr>
              <a:spcAft>
                <a:spcPts val="1800"/>
              </a:spcAft>
            </a:pPr>
            <a:r>
              <a:rPr lang="en-US" sz="3200" b="1" dirty="0">
                <a:latin typeface="Gill Sans"/>
                <a:cs typeface="Gill Sans"/>
              </a:rPr>
              <a:t>Martha likes to ______________.</a:t>
            </a:r>
          </a:p>
          <a:p>
            <a:pPr>
              <a:spcAft>
                <a:spcPts val="1800"/>
              </a:spcAft>
            </a:pPr>
            <a:r>
              <a:rPr lang="en-US" sz="3200" b="1" dirty="0">
                <a:latin typeface="Gill Sans"/>
                <a:cs typeface="Gill Sans"/>
              </a:rPr>
              <a:t>George likes to ______________.</a:t>
            </a:r>
          </a:p>
          <a:p>
            <a:pPr>
              <a:spcAft>
                <a:spcPts val="1800"/>
              </a:spcAft>
            </a:pPr>
            <a:r>
              <a:rPr lang="en-US" sz="3200" b="1" dirty="0">
                <a:latin typeface="Gill Sans"/>
                <a:cs typeface="Gill Sans"/>
              </a:rPr>
              <a:t>Martha likes to ______________.</a:t>
            </a:r>
          </a:p>
          <a:p>
            <a:pPr>
              <a:spcAft>
                <a:spcPts val="1800"/>
              </a:spcAft>
            </a:pPr>
            <a:r>
              <a:rPr lang="en-US" sz="3200" b="1" dirty="0">
                <a:latin typeface="Gill Sans"/>
                <a:cs typeface="Gill Sans"/>
              </a:rPr>
              <a:t>George likes to ______________.</a:t>
            </a:r>
          </a:p>
          <a:p>
            <a:pPr>
              <a:spcAft>
                <a:spcPts val="1800"/>
              </a:spcAft>
            </a:pPr>
            <a:endParaRPr lang="en-US" sz="3200" b="1" dirty="0">
              <a:latin typeface="Gill Sans"/>
              <a:cs typeface="Gill Sans"/>
            </a:endParaRPr>
          </a:p>
          <a:p>
            <a:endParaRPr lang="en-US" sz="3200" b="1" dirty="0" smtClean="0">
              <a:latin typeface="Gill Sans"/>
              <a:cs typeface="Gill Sans"/>
            </a:endParaRPr>
          </a:p>
        </p:txBody>
      </p:sp>
    </p:spTree>
    <p:extLst>
      <p:ext uri="{BB962C8B-B14F-4D97-AF65-F5344CB8AC3E}">
        <p14:creationId xmlns:p14="http://schemas.microsoft.com/office/powerpoint/2010/main" val="6051222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4" name="TextBox 13"/>
          <p:cNvSpPr txBox="1"/>
          <p:nvPr/>
        </p:nvSpPr>
        <p:spPr>
          <a:xfrm>
            <a:off x="5361808" y="1285241"/>
            <a:ext cx="3159839" cy="3924151"/>
          </a:xfrm>
          <a:prstGeom prst="rect">
            <a:avLst/>
          </a:prstGeom>
          <a:noFill/>
        </p:spPr>
        <p:txBody>
          <a:bodyPr wrap="none" rtlCol="0">
            <a:spAutoFit/>
          </a:bodyPr>
          <a:lstStyle/>
          <a:p>
            <a:pPr>
              <a:spcAft>
                <a:spcPts val="1800"/>
              </a:spcAft>
            </a:pPr>
            <a:r>
              <a:rPr lang="en-US" b="1" dirty="0" smtClean="0">
                <a:latin typeface="Gill Sans"/>
                <a:cs typeface="Gill Sans"/>
              </a:rPr>
              <a:t>Martha likes the ________.</a:t>
            </a:r>
          </a:p>
          <a:p>
            <a:pPr>
              <a:spcAft>
                <a:spcPts val="1800"/>
              </a:spcAft>
            </a:pPr>
            <a:r>
              <a:rPr lang="en-US" b="1" dirty="0" smtClean="0">
                <a:latin typeface="Gill Sans"/>
                <a:cs typeface="Gill Sans"/>
              </a:rPr>
              <a:t>George likes </a:t>
            </a:r>
            <a:r>
              <a:rPr lang="en-US" b="1" dirty="0">
                <a:latin typeface="Gill Sans"/>
                <a:cs typeface="Gill Sans"/>
              </a:rPr>
              <a:t>the </a:t>
            </a:r>
            <a:r>
              <a:rPr lang="en-US" b="1" dirty="0" smtClean="0">
                <a:latin typeface="Gill Sans"/>
                <a:cs typeface="Gill Sans"/>
              </a:rPr>
              <a:t>________.</a:t>
            </a:r>
          </a:p>
          <a:p>
            <a:pPr>
              <a:spcAft>
                <a:spcPts val="1800"/>
              </a:spcAft>
            </a:pPr>
            <a:r>
              <a:rPr lang="en-US" b="1" dirty="0">
                <a:latin typeface="Gill Sans"/>
                <a:cs typeface="Gill Sans"/>
              </a:rPr>
              <a:t>Martha likes the </a:t>
            </a:r>
            <a:r>
              <a:rPr lang="en-US" b="1" dirty="0" smtClean="0">
                <a:latin typeface="Gill Sans"/>
                <a:cs typeface="Gill Sans"/>
              </a:rPr>
              <a:t>________</a:t>
            </a:r>
            <a:r>
              <a:rPr lang="en-US" b="1" dirty="0">
                <a:latin typeface="Gill Sans"/>
                <a:cs typeface="Gill Sans"/>
              </a:rPr>
              <a:t>.</a:t>
            </a:r>
          </a:p>
          <a:p>
            <a:pPr>
              <a:spcAft>
                <a:spcPts val="1800"/>
              </a:spcAft>
            </a:pPr>
            <a:r>
              <a:rPr lang="en-US" b="1" dirty="0">
                <a:latin typeface="Gill Sans"/>
                <a:cs typeface="Gill Sans"/>
              </a:rPr>
              <a:t>George likes the </a:t>
            </a:r>
            <a:r>
              <a:rPr lang="en-US" b="1" dirty="0" smtClean="0">
                <a:latin typeface="Gill Sans"/>
                <a:cs typeface="Gill Sans"/>
              </a:rPr>
              <a:t>________</a:t>
            </a:r>
            <a:r>
              <a:rPr lang="en-US" b="1" dirty="0">
                <a:latin typeface="Gill Sans"/>
                <a:cs typeface="Gill Sans"/>
              </a:rPr>
              <a:t>.</a:t>
            </a:r>
          </a:p>
          <a:p>
            <a:pPr>
              <a:spcAft>
                <a:spcPts val="1800"/>
              </a:spcAft>
            </a:pPr>
            <a:r>
              <a:rPr lang="en-US" b="1" dirty="0">
                <a:latin typeface="Gill Sans"/>
                <a:cs typeface="Gill Sans"/>
              </a:rPr>
              <a:t>Martha likes the </a:t>
            </a:r>
            <a:r>
              <a:rPr lang="en-US" b="1" dirty="0" smtClean="0">
                <a:latin typeface="Gill Sans"/>
                <a:cs typeface="Gill Sans"/>
              </a:rPr>
              <a:t>________</a:t>
            </a:r>
            <a:r>
              <a:rPr lang="en-US" b="1" dirty="0">
                <a:latin typeface="Gill Sans"/>
                <a:cs typeface="Gill Sans"/>
              </a:rPr>
              <a:t>.</a:t>
            </a:r>
          </a:p>
          <a:p>
            <a:pPr>
              <a:spcAft>
                <a:spcPts val="1800"/>
              </a:spcAft>
            </a:pPr>
            <a:r>
              <a:rPr lang="en-US" b="1" dirty="0">
                <a:latin typeface="Gill Sans"/>
                <a:cs typeface="Gill Sans"/>
              </a:rPr>
              <a:t>George likes the </a:t>
            </a:r>
            <a:r>
              <a:rPr lang="en-US" b="1" dirty="0" smtClean="0">
                <a:latin typeface="Gill Sans"/>
                <a:cs typeface="Gill Sans"/>
              </a:rPr>
              <a:t>________</a:t>
            </a:r>
            <a:r>
              <a:rPr lang="en-US" b="1" dirty="0">
                <a:latin typeface="Gill Sans"/>
                <a:cs typeface="Gill Sans"/>
              </a:rPr>
              <a:t>.</a:t>
            </a:r>
          </a:p>
          <a:p>
            <a:pPr>
              <a:spcAft>
                <a:spcPts val="1800"/>
              </a:spcAft>
            </a:pPr>
            <a:endParaRPr lang="en-US" b="1" dirty="0">
              <a:latin typeface="Gill Sans"/>
              <a:cs typeface="Gill Sans"/>
            </a:endParaRPr>
          </a:p>
          <a:p>
            <a:endParaRPr lang="en-US" b="1" dirty="0" smtClean="0">
              <a:latin typeface="Gill Sans"/>
              <a:cs typeface="Gill Sans"/>
            </a:endParaRPr>
          </a:p>
        </p:txBody>
      </p:sp>
      <p:sp>
        <p:nvSpPr>
          <p:cNvPr id="4" name="Rectangle 3"/>
          <p:cNvSpPr/>
          <p:nvPr/>
        </p:nvSpPr>
        <p:spPr>
          <a:xfrm>
            <a:off x="2208706" y="2614473"/>
            <a:ext cx="1287770" cy="1200329"/>
          </a:xfrm>
          <a:prstGeom prst="rect">
            <a:avLst/>
          </a:prstGeom>
        </p:spPr>
        <p:txBody>
          <a:bodyPr wrap="none">
            <a:spAutoFit/>
          </a:bodyPr>
          <a:lstStyle/>
          <a:p>
            <a:pPr algn="ctr"/>
            <a:r>
              <a:rPr lang="en-US" b="1" dirty="0" smtClean="0">
                <a:latin typeface="Gill Sans"/>
                <a:cs typeface="Gill Sans"/>
              </a:rPr>
              <a:t>George &amp; </a:t>
            </a:r>
          </a:p>
          <a:p>
            <a:pPr algn="ctr"/>
            <a:r>
              <a:rPr lang="en-US" b="1" dirty="0" smtClean="0">
                <a:latin typeface="Gill Sans"/>
                <a:cs typeface="Gill Sans"/>
              </a:rPr>
              <a:t>Martha</a:t>
            </a:r>
          </a:p>
          <a:p>
            <a:pPr algn="ctr"/>
            <a:r>
              <a:rPr lang="en-US" b="1" dirty="0" smtClean="0">
                <a:latin typeface="Gill Sans"/>
                <a:cs typeface="Gill Sans"/>
              </a:rPr>
              <a:t>Split Pea</a:t>
            </a:r>
          </a:p>
          <a:p>
            <a:pPr algn="ctr"/>
            <a:r>
              <a:rPr lang="en-US" b="1" dirty="0" smtClean="0">
                <a:latin typeface="Gill Sans"/>
                <a:cs typeface="Gill Sans"/>
              </a:rPr>
              <a:t>Soup</a:t>
            </a:r>
            <a:endParaRPr lang="en-US" dirty="0"/>
          </a:p>
        </p:txBody>
      </p:sp>
      <p:sp>
        <p:nvSpPr>
          <p:cNvPr id="5" name="TextBox 4"/>
          <p:cNvSpPr txBox="1"/>
          <p:nvPr/>
        </p:nvSpPr>
        <p:spPr>
          <a:xfrm>
            <a:off x="1475813" y="1929173"/>
            <a:ext cx="732893" cy="369332"/>
          </a:xfrm>
          <a:prstGeom prst="rect">
            <a:avLst/>
          </a:prstGeom>
          <a:noFill/>
        </p:spPr>
        <p:txBody>
          <a:bodyPr wrap="none" rtlCol="0">
            <a:spAutoFit/>
          </a:bodyPr>
          <a:lstStyle/>
          <a:p>
            <a:r>
              <a:rPr lang="en-US" b="1" dirty="0" smtClean="0">
                <a:latin typeface="Garamond"/>
                <a:cs typeface="Garamond"/>
              </a:rPr>
              <a:t>shoes</a:t>
            </a:r>
            <a:endParaRPr lang="en-US" b="1" dirty="0">
              <a:latin typeface="Garamond"/>
              <a:cs typeface="Garamond"/>
            </a:endParaRPr>
          </a:p>
        </p:txBody>
      </p:sp>
      <p:sp>
        <p:nvSpPr>
          <p:cNvPr id="6" name="TextBox 5"/>
          <p:cNvSpPr txBox="1"/>
          <p:nvPr/>
        </p:nvSpPr>
        <p:spPr>
          <a:xfrm>
            <a:off x="1114285" y="3677239"/>
            <a:ext cx="915710" cy="369332"/>
          </a:xfrm>
          <a:prstGeom prst="rect">
            <a:avLst/>
          </a:prstGeom>
          <a:noFill/>
        </p:spPr>
        <p:txBody>
          <a:bodyPr wrap="none" rtlCol="0">
            <a:spAutoFit/>
          </a:bodyPr>
          <a:lstStyle/>
          <a:p>
            <a:r>
              <a:rPr lang="en-US" b="1" dirty="0" smtClean="0">
                <a:latin typeface="Garamond"/>
                <a:cs typeface="Garamond"/>
              </a:rPr>
              <a:t>kitchen</a:t>
            </a:r>
            <a:endParaRPr lang="en-US" b="1" dirty="0">
              <a:latin typeface="Garamond"/>
              <a:cs typeface="Garamond"/>
            </a:endParaRPr>
          </a:p>
        </p:txBody>
      </p:sp>
      <p:sp>
        <p:nvSpPr>
          <p:cNvPr id="7" name="TextBox 6"/>
          <p:cNvSpPr txBox="1"/>
          <p:nvPr/>
        </p:nvSpPr>
        <p:spPr>
          <a:xfrm>
            <a:off x="3491939" y="4086098"/>
            <a:ext cx="659155" cy="369332"/>
          </a:xfrm>
          <a:prstGeom prst="rect">
            <a:avLst/>
          </a:prstGeom>
          <a:noFill/>
        </p:spPr>
        <p:txBody>
          <a:bodyPr wrap="none" rtlCol="0">
            <a:spAutoFit/>
          </a:bodyPr>
          <a:lstStyle/>
          <a:p>
            <a:r>
              <a:rPr lang="en-US" b="1" dirty="0" smtClean="0">
                <a:latin typeface="Garamond"/>
                <a:cs typeface="Garamond"/>
              </a:rPr>
              <a:t>bowl</a:t>
            </a:r>
            <a:endParaRPr lang="en-US" b="1" dirty="0">
              <a:latin typeface="Garamond"/>
              <a:cs typeface="Garamond"/>
            </a:endParaRPr>
          </a:p>
        </p:txBody>
      </p:sp>
      <p:sp>
        <p:nvSpPr>
          <p:cNvPr id="8" name="Oval 7"/>
          <p:cNvSpPr/>
          <p:nvPr/>
        </p:nvSpPr>
        <p:spPr>
          <a:xfrm>
            <a:off x="2029995" y="2368857"/>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808936" y="1205357"/>
            <a:ext cx="3939514" cy="400403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269818" y="1844160"/>
            <a:ext cx="1059981" cy="369332"/>
          </a:xfrm>
          <a:prstGeom prst="rect">
            <a:avLst/>
          </a:prstGeom>
          <a:noFill/>
        </p:spPr>
        <p:txBody>
          <a:bodyPr wrap="none" rtlCol="0">
            <a:spAutoFit/>
          </a:bodyPr>
          <a:lstStyle/>
          <a:p>
            <a:pPr algn="ctr"/>
            <a:r>
              <a:rPr lang="en-US" b="1" dirty="0" smtClean="0">
                <a:latin typeface="Garamond"/>
                <a:cs typeface="Garamond"/>
              </a:rPr>
              <a:t>pea soup</a:t>
            </a:r>
            <a:endParaRPr lang="en-US" b="1" dirty="0">
              <a:latin typeface="Garamond"/>
              <a:cs typeface="Garamond"/>
            </a:endParaRPr>
          </a:p>
        </p:txBody>
      </p:sp>
    </p:spTree>
    <p:extLst>
      <p:ext uri="{BB962C8B-B14F-4D97-AF65-F5344CB8AC3E}">
        <p14:creationId xmlns:p14="http://schemas.microsoft.com/office/powerpoint/2010/main" val="39042224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24</a:t>
            </a:fld>
            <a:endParaRPr lang="en-US" dirty="0"/>
          </a:p>
        </p:txBody>
      </p:sp>
      <p:pic>
        <p:nvPicPr>
          <p:cNvPr id="12" name="Picture 11"/>
          <p:cNvPicPr>
            <a:picLocks noChangeAspect="1"/>
          </p:cNvPicPr>
          <p:nvPr/>
        </p:nvPicPr>
        <p:blipFill>
          <a:blip r:embed="rId3"/>
          <a:stretch>
            <a:fillRect/>
          </a:stretch>
        </p:blipFill>
        <p:spPr>
          <a:xfrm>
            <a:off x="-2300005" y="4378922"/>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464725" cy="2616101"/>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George and Martha</a:t>
            </a:r>
            <a:br>
              <a:rPr lang="en-US" sz="1400" b="1" dirty="0" smtClean="0">
                <a:latin typeface="Gill Sans"/>
                <a:cs typeface="Gill Sans"/>
              </a:rPr>
            </a:br>
            <a:r>
              <a:rPr lang="en-US" sz="1400" b="1" dirty="0" smtClean="0">
                <a:latin typeface="Gill Sans"/>
                <a:cs typeface="Gill Sans"/>
              </a:rPr>
              <a:t>Split Pea Soup.</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a:t>
            </a:r>
            <a:r>
              <a:rPr lang="en-US" sz="1400" b="1" dirty="0" smtClean="0">
                <a:latin typeface="Gill Sans"/>
                <a:cs typeface="Gill Sans"/>
              </a:rPr>
              <a:t>words</a:t>
            </a:r>
          </a:p>
          <a:p>
            <a:endParaRPr lang="en-US" sz="1400" b="1" dirty="0">
              <a:latin typeface="Gill Sans"/>
              <a:cs typeface="Gill Sans"/>
            </a:endParaRPr>
          </a:p>
          <a:p>
            <a:r>
              <a:rPr lang="en-US" sz="1400" b="1" dirty="0" smtClean="0">
                <a:latin typeface="Gill Sans"/>
                <a:cs typeface="Gill Sans"/>
              </a:rPr>
              <a:t>Frame:  more about each</a:t>
            </a:r>
          </a:p>
          <a:p>
            <a:r>
              <a:rPr lang="en-US" sz="1400" b="1" dirty="0" smtClean="0">
                <a:latin typeface="Gill Sans"/>
                <a:cs typeface="Gill Sans"/>
              </a:rPr>
              <a:t>thing on the map.</a:t>
            </a:r>
            <a:endParaRPr lang="en-US" sz="1400" b="1" dirty="0">
              <a:latin typeface="Gill Sans"/>
              <a:cs typeface="Gill Sans"/>
            </a:endParaRPr>
          </a:p>
        </p:txBody>
      </p:sp>
      <p:sp>
        <p:nvSpPr>
          <p:cNvPr id="4" name="Rectangle 3"/>
          <p:cNvSpPr/>
          <p:nvPr/>
        </p:nvSpPr>
        <p:spPr>
          <a:xfrm>
            <a:off x="5298681" y="2882565"/>
            <a:ext cx="1287770" cy="1200329"/>
          </a:xfrm>
          <a:prstGeom prst="rect">
            <a:avLst/>
          </a:prstGeom>
        </p:spPr>
        <p:txBody>
          <a:bodyPr wrap="none">
            <a:spAutoFit/>
          </a:bodyPr>
          <a:lstStyle/>
          <a:p>
            <a:pPr algn="ctr"/>
            <a:r>
              <a:rPr lang="en-US" b="1" dirty="0" smtClean="0">
                <a:latin typeface="Gill Sans"/>
                <a:cs typeface="Gill Sans"/>
              </a:rPr>
              <a:t>George &amp; </a:t>
            </a:r>
          </a:p>
          <a:p>
            <a:pPr algn="ctr"/>
            <a:r>
              <a:rPr lang="en-US" b="1" dirty="0" smtClean="0">
                <a:latin typeface="Gill Sans"/>
                <a:cs typeface="Gill Sans"/>
              </a:rPr>
              <a:t>Martha</a:t>
            </a:r>
          </a:p>
          <a:p>
            <a:pPr algn="ctr"/>
            <a:r>
              <a:rPr lang="en-US" b="1" dirty="0" smtClean="0">
                <a:latin typeface="Gill Sans"/>
                <a:cs typeface="Gill Sans"/>
              </a:rPr>
              <a:t>Split Pea</a:t>
            </a:r>
          </a:p>
          <a:p>
            <a:pPr algn="ctr"/>
            <a:r>
              <a:rPr lang="en-US" b="1" dirty="0" smtClean="0">
                <a:latin typeface="Gill Sans"/>
                <a:cs typeface="Gill Sans"/>
              </a:rPr>
              <a:t>Soup</a:t>
            </a:r>
            <a:endParaRPr lang="en-US" dirty="0"/>
          </a:p>
        </p:txBody>
      </p:sp>
      <p:sp>
        <p:nvSpPr>
          <p:cNvPr id="5" name="TextBox 4"/>
          <p:cNvSpPr txBox="1"/>
          <p:nvPr/>
        </p:nvSpPr>
        <p:spPr>
          <a:xfrm>
            <a:off x="4613735" y="2008611"/>
            <a:ext cx="732893" cy="369332"/>
          </a:xfrm>
          <a:prstGeom prst="rect">
            <a:avLst/>
          </a:prstGeom>
          <a:noFill/>
        </p:spPr>
        <p:txBody>
          <a:bodyPr wrap="none" rtlCol="0">
            <a:spAutoFit/>
          </a:bodyPr>
          <a:lstStyle/>
          <a:p>
            <a:r>
              <a:rPr lang="en-US" b="1" dirty="0" smtClean="0">
                <a:latin typeface="Garamond"/>
                <a:cs typeface="Garamond"/>
              </a:rPr>
              <a:t>shoes</a:t>
            </a:r>
            <a:endParaRPr lang="en-US" b="1" dirty="0">
              <a:latin typeface="Garamond"/>
              <a:cs typeface="Garamond"/>
            </a:endParaRPr>
          </a:p>
        </p:txBody>
      </p:sp>
      <p:sp>
        <p:nvSpPr>
          <p:cNvPr id="25" name="TextBox 24"/>
          <p:cNvSpPr txBox="1"/>
          <p:nvPr/>
        </p:nvSpPr>
        <p:spPr>
          <a:xfrm>
            <a:off x="3940539" y="3675781"/>
            <a:ext cx="915710" cy="369332"/>
          </a:xfrm>
          <a:prstGeom prst="rect">
            <a:avLst/>
          </a:prstGeom>
          <a:noFill/>
        </p:spPr>
        <p:txBody>
          <a:bodyPr wrap="none" rtlCol="0">
            <a:spAutoFit/>
          </a:bodyPr>
          <a:lstStyle/>
          <a:p>
            <a:r>
              <a:rPr lang="en-US" b="1" dirty="0" smtClean="0">
                <a:latin typeface="Garamond"/>
                <a:cs typeface="Garamond"/>
              </a:rPr>
              <a:t>kitchen</a:t>
            </a:r>
            <a:endParaRPr lang="en-US" b="1" dirty="0">
              <a:latin typeface="Garamond"/>
              <a:cs typeface="Garamond"/>
            </a:endParaRPr>
          </a:p>
        </p:txBody>
      </p:sp>
      <p:sp>
        <p:nvSpPr>
          <p:cNvPr id="27" name="TextBox 26"/>
          <p:cNvSpPr txBox="1"/>
          <p:nvPr/>
        </p:nvSpPr>
        <p:spPr>
          <a:xfrm>
            <a:off x="6586451" y="4560183"/>
            <a:ext cx="659155" cy="369332"/>
          </a:xfrm>
          <a:prstGeom prst="rect">
            <a:avLst/>
          </a:prstGeom>
          <a:noFill/>
        </p:spPr>
        <p:txBody>
          <a:bodyPr wrap="none" rtlCol="0">
            <a:spAutoFit/>
          </a:bodyPr>
          <a:lstStyle/>
          <a:p>
            <a:r>
              <a:rPr lang="en-US" b="1" dirty="0" smtClean="0">
                <a:latin typeface="Garamond"/>
                <a:cs typeface="Garamond"/>
              </a:rPr>
              <a:t>bowl</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07117" y="97025"/>
            <a:ext cx="8400382" cy="523220"/>
          </a:xfrm>
          <a:prstGeom prst="rect">
            <a:avLst/>
          </a:prstGeom>
        </p:spPr>
        <p:txBody>
          <a:bodyPr wrap="none">
            <a:spAutoFit/>
          </a:bodyPr>
          <a:lstStyle/>
          <a:p>
            <a:r>
              <a:rPr lang="en-US" sz="2800" b="1" dirty="0" smtClean="0">
                <a:latin typeface="Gill Sans"/>
                <a:cs typeface="Gill Sans"/>
              </a:rPr>
              <a:t>Defining in Context </a:t>
            </a:r>
            <a:r>
              <a:rPr lang="mr-IN" sz="2800" b="1" dirty="0" smtClean="0">
                <a:latin typeface="Gill Sans"/>
                <a:cs typeface="Gill Sans"/>
              </a:rPr>
              <a:t>–</a:t>
            </a:r>
            <a:r>
              <a:rPr lang="en-US" sz="2800" b="1" dirty="0" smtClean="0">
                <a:latin typeface="Gill Sans"/>
                <a:cs typeface="Gill Sans"/>
              </a:rPr>
              <a:t> Brainstorming + Frame</a:t>
            </a:r>
            <a:endParaRPr lang="en-US" sz="2800" b="1" dirty="0">
              <a:latin typeface="Gill Sans"/>
              <a:cs typeface="Gill Sans"/>
            </a:endParaRPr>
          </a:p>
        </p:txBody>
      </p:sp>
      <p:sp>
        <p:nvSpPr>
          <p:cNvPr id="31" name="TextBox 30"/>
          <p:cNvSpPr txBox="1"/>
          <p:nvPr/>
        </p:nvSpPr>
        <p:spPr>
          <a:xfrm>
            <a:off x="6797232" y="2452283"/>
            <a:ext cx="1059981" cy="369332"/>
          </a:xfrm>
          <a:prstGeom prst="rect">
            <a:avLst/>
          </a:prstGeom>
          <a:noFill/>
        </p:spPr>
        <p:txBody>
          <a:bodyPr wrap="none" rtlCol="0">
            <a:spAutoFit/>
          </a:bodyPr>
          <a:lstStyle/>
          <a:p>
            <a:pPr algn="ctr"/>
            <a:r>
              <a:rPr lang="en-US" b="1" dirty="0" smtClean="0">
                <a:latin typeface="Garamond"/>
                <a:cs typeface="Garamond"/>
              </a:rPr>
              <a:t>pea soup</a:t>
            </a:r>
            <a:endParaRPr lang="en-US" b="1" dirty="0">
              <a:latin typeface="Garamond"/>
              <a:cs typeface="Garamond"/>
            </a:endParaRPr>
          </a:p>
        </p:txBody>
      </p:sp>
      <p:pic>
        <p:nvPicPr>
          <p:cNvPr id="32" name="Picture 31" descr="comp book.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8637" y="5016131"/>
            <a:ext cx="2229017" cy="1363415"/>
          </a:xfrm>
          <a:prstGeom prst="rect">
            <a:avLst/>
          </a:prstGeom>
        </p:spPr>
      </p:pic>
      <p:sp>
        <p:nvSpPr>
          <p:cNvPr id="17" name="Rectangle 16"/>
          <p:cNvSpPr/>
          <p:nvPr/>
        </p:nvSpPr>
        <p:spPr>
          <a:xfrm>
            <a:off x="2880262" y="665811"/>
            <a:ext cx="6050470" cy="579194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04695" y="1639279"/>
            <a:ext cx="600683" cy="369332"/>
          </a:xfrm>
          <a:prstGeom prst="rect">
            <a:avLst/>
          </a:prstGeom>
          <a:noFill/>
        </p:spPr>
        <p:txBody>
          <a:bodyPr wrap="none" rtlCol="0">
            <a:spAutoFit/>
          </a:bodyPr>
          <a:lstStyle/>
          <a:p>
            <a:pPr algn="ctr"/>
            <a:r>
              <a:rPr lang="en-US" b="1" dirty="0" smtClean="0">
                <a:latin typeface="Garamond"/>
                <a:cs typeface="Garamond"/>
              </a:rPr>
              <a:t>pots</a:t>
            </a:r>
            <a:endParaRPr lang="en-US" b="1" dirty="0">
              <a:latin typeface="Garamond"/>
              <a:cs typeface="Garamond"/>
            </a:endParaRPr>
          </a:p>
        </p:txBody>
      </p:sp>
      <p:sp>
        <p:nvSpPr>
          <p:cNvPr id="19" name="TextBox 18"/>
          <p:cNvSpPr txBox="1"/>
          <p:nvPr/>
        </p:nvSpPr>
        <p:spPr>
          <a:xfrm>
            <a:off x="7751318" y="5473975"/>
            <a:ext cx="774571" cy="369332"/>
          </a:xfrm>
          <a:prstGeom prst="rect">
            <a:avLst/>
          </a:prstGeom>
          <a:noFill/>
        </p:spPr>
        <p:txBody>
          <a:bodyPr wrap="none" rtlCol="0">
            <a:spAutoFit/>
          </a:bodyPr>
          <a:lstStyle/>
          <a:p>
            <a:r>
              <a:rPr lang="en-US" b="1" dirty="0" smtClean="0">
                <a:latin typeface="Garamond"/>
                <a:cs typeface="Garamond"/>
              </a:rPr>
              <a:t>round</a:t>
            </a:r>
            <a:endParaRPr lang="en-US" b="1" dirty="0">
              <a:latin typeface="Garamond"/>
              <a:cs typeface="Garamond"/>
            </a:endParaRPr>
          </a:p>
        </p:txBody>
      </p:sp>
      <p:sp>
        <p:nvSpPr>
          <p:cNvPr id="21" name="TextBox 20"/>
          <p:cNvSpPr txBox="1"/>
          <p:nvPr/>
        </p:nvSpPr>
        <p:spPr>
          <a:xfrm>
            <a:off x="3024829" y="4937893"/>
            <a:ext cx="505267" cy="369332"/>
          </a:xfrm>
          <a:prstGeom prst="rect">
            <a:avLst/>
          </a:prstGeom>
          <a:noFill/>
        </p:spPr>
        <p:txBody>
          <a:bodyPr wrap="none" rtlCol="0">
            <a:spAutoFit/>
          </a:bodyPr>
          <a:lstStyle/>
          <a:p>
            <a:r>
              <a:rPr lang="en-US" b="1" dirty="0" smtClean="0">
                <a:latin typeface="Garamond"/>
                <a:cs typeface="Garamond"/>
              </a:rPr>
              <a:t>hot</a:t>
            </a:r>
            <a:endParaRPr lang="en-US" b="1" dirty="0">
              <a:latin typeface="Garamond"/>
              <a:cs typeface="Garamond"/>
            </a:endParaRPr>
          </a:p>
        </p:txBody>
      </p:sp>
      <p:sp>
        <p:nvSpPr>
          <p:cNvPr id="22" name="TextBox 21"/>
          <p:cNvSpPr txBox="1"/>
          <p:nvPr/>
        </p:nvSpPr>
        <p:spPr>
          <a:xfrm>
            <a:off x="8147395" y="1303425"/>
            <a:ext cx="479618" cy="369332"/>
          </a:xfrm>
          <a:prstGeom prst="rect">
            <a:avLst/>
          </a:prstGeom>
          <a:noFill/>
        </p:spPr>
        <p:txBody>
          <a:bodyPr wrap="none" rtlCol="0">
            <a:spAutoFit/>
          </a:bodyPr>
          <a:lstStyle/>
          <a:p>
            <a:pPr algn="ctr"/>
            <a:r>
              <a:rPr lang="en-US" b="1" dirty="0" smtClean="0">
                <a:latin typeface="Garamond"/>
                <a:cs typeface="Garamond"/>
              </a:rPr>
              <a:t>eat</a:t>
            </a:r>
            <a:endParaRPr lang="en-US" b="1" dirty="0">
              <a:latin typeface="Garamond"/>
              <a:cs typeface="Garamond"/>
            </a:endParaRPr>
          </a:p>
        </p:txBody>
      </p:sp>
      <p:sp>
        <p:nvSpPr>
          <p:cNvPr id="23" name="TextBox 22"/>
          <p:cNvSpPr txBox="1"/>
          <p:nvPr/>
        </p:nvSpPr>
        <p:spPr>
          <a:xfrm>
            <a:off x="7056994" y="824338"/>
            <a:ext cx="800219" cy="369332"/>
          </a:xfrm>
          <a:prstGeom prst="rect">
            <a:avLst/>
          </a:prstGeom>
          <a:noFill/>
        </p:spPr>
        <p:txBody>
          <a:bodyPr wrap="none" rtlCol="0">
            <a:spAutoFit/>
          </a:bodyPr>
          <a:lstStyle/>
          <a:p>
            <a:pPr algn="ctr"/>
            <a:r>
              <a:rPr lang="en-US" b="1" dirty="0" smtClean="0">
                <a:latin typeface="Garamond"/>
                <a:cs typeface="Garamond"/>
              </a:rPr>
              <a:t>lots of</a:t>
            </a:r>
            <a:endParaRPr lang="en-US" b="1" dirty="0">
              <a:latin typeface="Garamond"/>
              <a:cs typeface="Garamond"/>
            </a:endParaRPr>
          </a:p>
        </p:txBody>
      </p:sp>
    </p:spTree>
    <p:extLst>
      <p:ext uri="{BB962C8B-B14F-4D97-AF65-F5344CB8AC3E}">
        <p14:creationId xmlns:p14="http://schemas.microsoft.com/office/powerpoint/2010/main" val="41912488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4" name="TextBox 13"/>
          <p:cNvSpPr txBox="1"/>
          <p:nvPr/>
        </p:nvSpPr>
        <p:spPr>
          <a:xfrm>
            <a:off x="5361808" y="1285241"/>
            <a:ext cx="3753664" cy="3924151"/>
          </a:xfrm>
          <a:prstGeom prst="rect">
            <a:avLst/>
          </a:prstGeom>
          <a:noFill/>
        </p:spPr>
        <p:txBody>
          <a:bodyPr wrap="none" rtlCol="0">
            <a:spAutoFit/>
          </a:bodyPr>
          <a:lstStyle/>
          <a:p>
            <a:pPr>
              <a:spcAft>
                <a:spcPts val="1800"/>
              </a:spcAft>
            </a:pPr>
            <a:r>
              <a:rPr lang="en-US" b="1" dirty="0" smtClean="0">
                <a:latin typeface="Gill Sans"/>
                <a:cs typeface="Gill Sans"/>
              </a:rPr>
              <a:t>Martha likes the ______  ______.</a:t>
            </a:r>
          </a:p>
          <a:p>
            <a:pPr>
              <a:spcAft>
                <a:spcPts val="1800"/>
              </a:spcAft>
            </a:pPr>
            <a:r>
              <a:rPr lang="en-US" b="1" dirty="0" smtClean="0">
                <a:latin typeface="Gill Sans"/>
                <a:cs typeface="Gill Sans"/>
              </a:rPr>
              <a:t>George likes </a:t>
            </a:r>
            <a:r>
              <a:rPr lang="en-US" b="1" dirty="0">
                <a:latin typeface="Gill Sans"/>
                <a:cs typeface="Gill Sans"/>
              </a:rPr>
              <a:t>the </a:t>
            </a:r>
            <a:r>
              <a:rPr lang="en-US" b="1" dirty="0" smtClean="0">
                <a:latin typeface="Gill Sans"/>
                <a:cs typeface="Gill Sans"/>
              </a:rPr>
              <a:t>______  ______.</a:t>
            </a:r>
          </a:p>
          <a:p>
            <a:pPr>
              <a:spcAft>
                <a:spcPts val="1800"/>
              </a:spcAft>
            </a:pPr>
            <a:r>
              <a:rPr lang="en-US" b="1" dirty="0">
                <a:latin typeface="Gill Sans"/>
                <a:cs typeface="Gill Sans"/>
              </a:rPr>
              <a:t>Martha likes the </a:t>
            </a:r>
            <a:r>
              <a:rPr lang="en-US" b="1" dirty="0" smtClean="0">
                <a:latin typeface="Gill Sans"/>
                <a:cs typeface="Gill Sans"/>
              </a:rPr>
              <a:t>______  ______</a:t>
            </a:r>
            <a:r>
              <a:rPr lang="en-US" b="1" dirty="0">
                <a:latin typeface="Gill Sans"/>
                <a:cs typeface="Gill Sans"/>
              </a:rPr>
              <a:t>.</a:t>
            </a:r>
          </a:p>
          <a:p>
            <a:pPr>
              <a:spcAft>
                <a:spcPts val="1800"/>
              </a:spcAft>
            </a:pPr>
            <a:r>
              <a:rPr lang="en-US" b="1" dirty="0">
                <a:latin typeface="Gill Sans"/>
                <a:cs typeface="Gill Sans"/>
              </a:rPr>
              <a:t>George likes the </a:t>
            </a:r>
            <a:r>
              <a:rPr lang="en-US" b="1" dirty="0" smtClean="0">
                <a:latin typeface="Gill Sans"/>
                <a:cs typeface="Gill Sans"/>
              </a:rPr>
              <a:t>______  ______</a:t>
            </a:r>
            <a:r>
              <a:rPr lang="en-US" b="1" dirty="0">
                <a:latin typeface="Gill Sans"/>
                <a:cs typeface="Gill Sans"/>
              </a:rPr>
              <a:t>.</a:t>
            </a:r>
          </a:p>
          <a:p>
            <a:pPr>
              <a:spcAft>
                <a:spcPts val="1800"/>
              </a:spcAft>
            </a:pPr>
            <a:r>
              <a:rPr lang="en-US" b="1" dirty="0">
                <a:latin typeface="Gill Sans"/>
                <a:cs typeface="Gill Sans"/>
              </a:rPr>
              <a:t>Martha likes the </a:t>
            </a:r>
            <a:r>
              <a:rPr lang="en-US" b="1" dirty="0" smtClean="0">
                <a:latin typeface="Gill Sans"/>
                <a:cs typeface="Gill Sans"/>
              </a:rPr>
              <a:t>______  ______</a:t>
            </a:r>
            <a:r>
              <a:rPr lang="en-US" b="1" dirty="0">
                <a:latin typeface="Gill Sans"/>
                <a:cs typeface="Gill Sans"/>
              </a:rPr>
              <a:t>.</a:t>
            </a:r>
          </a:p>
          <a:p>
            <a:pPr>
              <a:spcAft>
                <a:spcPts val="1800"/>
              </a:spcAft>
            </a:pPr>
            <a:r>
              <a:rPr lang="en-US" b="1" dirty="0">
                <a:latin typeface="Gill Sans"/>
                <a:cs typeface="Gill Sans"/>
              </a:rPr>
              <a:t>George likes the </a:t>
            </a:r>
            <a:r>
              <a:rPr lang="en-US" b="1" dirty="0" smtClean="0">
                <a:latin typeface="Gill Sans"/>
                <a:cs typeface="Gill Sans"/>
              </a:rPr>
              <a:t>______  ______</a:t>
            </a:r>
            <a:r>
              <a:rPr lang="en-US" b="1" dirty="0">
                <a:latin typeface="Gill Sans"/>
                <a:cs typeface="Gill Sans"/>
              </a:rPr>
              <a:t>.</a:t>
            </a:r>
          </a:p>
          <a:p>
            <a:pPr>
              <a:spcAft>
                <a:spcPts val="1800"/>
              </a:spcAft>
            </a:pPr>
            <a:endParaRPr lang="en-US" b="1" dirty="0">
              <a:latin typeface="Gill Sans"/>
              <a:cs typeface="Gill Sans"/>
            </a:endParaRPr>
          </a:p>
          <a:p>
            <a:endParaRPr lang="en-US" b="1" dirty="0" smtClean="0">
              <a:latin typeface="Gill Sans"/>
              <a:cs typeface="Gill Sans"/>
            </a:endParaRPr>
          </a:p>
        </p:txBody>
      </p:sp>
      <p:pic>
        <p:nvPicPr>
          <p:cNvPr id="10" name="Picture 9" descr="circle map g and 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95" y="1229711"/>
            <a:ext cx="4150482" cy="3979681"/>
          </a:xfrm>
          <a:prstGeom prst="rect">
            <a:avLst/>
          </a:prstGeom>
        </p:spPr>
      </p:pic>
    </p:spTree>
    <p:extLst>
      <p:ext uri="{BB962C8B-B14F-4D97-AF65-F5344CB8AC3E}">
        <p14:creationId xmlns:p14="http://schemas.microsoft.com/office/powerpoint/2010/main" val="38869733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3405" y="1617584"/>
            <a:ext cx="7681530" cy="4566683"/>
          </a:xfrm>
          <a:prstGeom prst="rect">
            <a:avLst/>
          </a:prstGeom>
        </p:spPr>
      </p:pic>
      <p:sp>
        <p:nvSpPr>
          <p:cNvPr id="3" name="Rectangle 2"/>
          <p:cNvSpPr/>
          <p:nvPr/>
        </p:nvSpPr>
        <p:spPr>
          <a:xfrm>
            <a:off x="1198934" y="782677"/>
            <a:ext cx="833882" cy="369332"/>
          </a:xfrm>
          <a:prstGeom prst="rect">
            <a:avLst/>
          </a:prstGeom>
        </p:spPr>
        <p:txBody>
          <a:bodyPr wrap="none">
            <a:spAutoFit/>
          </a:bodyPr>
          <a:lstStyle/>
          <a:p>
            <a:r>
              <a:rPr lang="en-US" b="1" dirty="0" smtClean="0">
                <a:latin typeface="Gill Sans"/>
                <a:cs typeface="Gill Sans"/>
              </a:rPr>
              <a:t>cause</a:t>
            </a:r>
            <a:endParaRPr lang="en-US" dirty="0"/>
          </a:p>
        </p:txBody>
      </p:sp>
      <p:sp>
        <p:nvSpPr>
          <p:cNvPr id="4" name="Rectangle 3"/>
          <p:cNvSpPr/>
          <p:nvPr/>
        </p:nvSpPr>
        <p:spPr>
          <a:xfrm>
            <a:off x="7117500" y="782677"/>
            <a:ext cx="864339" cy="369332"/>
          </a:xfrm>
          <a:prstGeom prst="rect">
            <a:avLst/>
          </a:prstGeom>
        </p:spPr>
        <p:txBody>
          <a:bodyPr wrap="none">
            <a:spAutoFit/>
          </a:bodyPr>
          <a:lstStyle/>
          <a:p>
            <a:r>
              <a:rPr lang="en-US" b="1" dirty="0" smtClean="0">
                <a:latin typeface="Gill Sans"/>
                <a:cs typeface="Gill Sans"/>
              </a:rPr>
              <a:t>effect</a:t>
            </a:r>
            <a:endParaRPr lang="en-US" dirty="0"/>
          </a:p>
        </p:txBody>
      </p:sp>
      <p:sp>
        <p:nvSpPr>
          <p:cNvPr id="5" name="Rectangle 4"/>
          <p:cNvSpPr/>
          <p:nvPr/>
        </p:nvSpPr>
        <p:spPr>
          <a:xfrm>
            <a:off x="4003536" y="3080428"/>
            <a:ext cx="1223412" cy="1477328"/>
          </a:xfrm>
          <a:prstGeom prst="rect">
            <a:avLst/>
          </a:prstGeom>
        </p:spPr>
        <p:txBody>
          <a:bodyPr wrap="none">
            <a:spAutoFit/>
          </a:bodyPr>
          <a:lstStyle/>
          <a:p>
            <a:pPr algn="ctr"/>
            <a:r>
              <a:rPr lang="en-US" b="1" dirty="0" smtClean="0">
                <a:latin typeface="Gill Sans"/>
                <a:cs typeface="Gill Sans"/>
              </a:rPr>
              <a:t>George </a:t>
            </a:r>
          </a:p>
          <a:p>
            <a:pPr algn="ctr"/>
            <a:r>
              <a:rPr lang="en-US" b="1" dirty="0" smtClean="0">
                <a:latin typeface="Gill Sans"/>
                <a:cs typeface="Gill Sans"/>
              </a:rPr>
              <a:t>puts the </a:t>
            </a:r>
          </a:p>
          <a:p>
            <a:pPr algn="ctr"/>
            <a:r>
              <a:rPr lang="en-US" b="1" dirty="0" smtClean="0">
                <a:latin typeface="Gill Sans"/>
                <a:cs typeface="Gill Sans"/>
              </a:rPr>
              <a:t>pea soup</a:t>
            </a:r>
          </a:p>
          <a:p>
            <a:pPr algn="ctr"/>
            <a:r>
              <a:rPr lang="en-US" b="1" dirty="0" smtClean="0">
                <a:latin typeface="Gill Sans"/>
                <a:cs typeface="Gill Sans"/>
              </a:rPr>
              <a:t>in his </a:t>
            </a:r>
          </a:p>
          <a:p>
            <a:pPr algn="ctr"/>
            <a:r>
              <a:rPr lang="en-US" b="1" dirty="0" smtClean="0">
                <a:latin typeface="Gill Sans"/>
                <a:cs typeface="Gill Sans"/>
              </a:rPr>
              <a:t>shoe</a:t>
            </a:r>
            <a:endParaRPr lang="en-US" dirty="0"/>
          </a:p>
        </p:txBody>
      </p:sp>
      <p:sp>
        <p:nvSpPr>
          <p:cNvPr id="6" name="Rectangle 5"/>
          <p:cNvSpPr/>
          <p:nvPr/>
        </p:nvSpPr>
        <p:spPr>
          <a:xfrm>
            <a:off x="207117" y="97025"/>
            <a:ext cx="4211409" cy="369332"/>
          </a:xfrm>
          <a:prstGeom prst="rect">
            <a:avLst/>
          </a:prstGeom>
        </p:spPr>
        <p:txBody>
          <a:bodyPr wrap="none">
            <a:spAutoFit/>
          </a:bodyPr>
          <a:lstStyle/>
          <a:p>
            <a:r>
              <a:rPr lang="en-US" b="1" dirty="0" smtClean="0">
                <a:latin typeface="Gill Sans"/>
                <a:cs typeface="Gill Sans"/>
              </a:rPr>
              <a:t>Multi-Flow Map:  Cause and Effect</a:t>
            </a:r>
            <a:endParaRPr lang="en-US" b="1" dirty="0">
              <a:latin typeface="Gill Sans"/>
              <a:cs typeface="Gill Sans"/>
            </a:endParaRPr>
          </a:p>
        </p:txBody>
      </p:sp>
    </p:spTree>
    <p:extLst>
      <p:ext uri="{BB962C8B-B14F-4D97-AF65-F5344CB8AC3E}">
        <p14:creationId xmlns:p14="http://schemas.microsoft.com/office/powerpoint/2010/main" val="31455633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4" name="TextBox 13"/>
          <p:cNvSpPr txBox="1"/>
          <p:nvPr/>
        </p:nvSpPr>
        <p:spPr>
          <a:xfrm>
            <a:off x="5240768" y="1285241"/>
            <a:ext cx="3903232" cy="5447646"/>
          </a:xfrm>
          <a:prstGeom prst="rect">
            <a:avLst/>
          </a:prstGeom>
          <a:noFill/>
        </p:spPr>
        <p:txBody>
          <a:bodyPr wrap="none" rtlCol="0">
            <a:spAutoFit/>
          </a:bodyPr>
          <a:lstStyle/>
          <a:p>
            <a:pPr>
              <a:spcAft>
                <a:spcPts val="1800"/>
              </a:spcAft>
            </a:pPr>
            <a:r>
              <a:rPr lang="en-US" b="1" dirty="0" smtClean="0">
                <a:latin typeface="Gill Sans"/>
                <a:cs typeface="Gill Sans"/>
              </a:rPr>
              <a:t>George put pea soup in his shoe</a:t>
            </a:r>
          </a:p>
          <a:p>
            <a:pPr>
              <a:spcAft>
                <a:spcPts val="1800"/>
              </a:spcAft>
            </a:pPr>
            <a:r>
              <a:rPr lang="en-US" b="1" dirty="0" smtClean="0">
                <a:latin typeface="Gill Sans"/>
                <a:cs typeface="Gill Sans"/>
              </a:rPr>
              <a:t>because </a:t>
            </a:r>
            <a:r>
              <a:rPr lang="en-US" b="1" dirty="0" smtClean="0">
                <a:latin typeface="Gill Sans"/>
                <a:cs typeface="Gill Sans"/>
              </a:rPr>
              <a:t>__________________.</a:t>
            </a:r>
          </a:p>
          <a:p>
            <a:pPr>
              <a:spcAft>
                <a:spcPts val="1800"/>
              </a:spcAft>
            </a:pPr>
            <a:r>
              <a:rPr lang="en-US" b="1" dirty="0">
                <a:latin typeface="Gill Sans"/>
                <a:cs typeface="Gill Sans"/>
              </a:rPr>
              <a:t>George put pea soup in his shoe</a:t>
            </a:r>
          </a:p>
          <a:p>
            <a:pPr>
              <a:spcAft>
                <a:spcPts val="1800"/>
              </a:spcAft>
            </a:pPr>
            <a:r>
              <a:rPr lang="en-US" b="1" dirty="0">
                <a:latin typeface="Gill Sans"/>
                <a:cs typeface="Gill Sans"/>
              </a:rPr>
              <a:t>because __________________.</a:t>
            </a:r>
          </a:p>
          <a:p>
            <a:pPr>
              <a:spcAft>
                <a:spcPts val="1800"/>
              </a:spcAft>
            </a:pPr>
            <a:r>
              <a:rPr lang="en-US" b="1" dirty="0">
                <a:latin typeface="Gill Sans"/>
                <a:cs typeface="Gill Sans"/>
              </a:rPr>
              <a:t>George put pea soup in his shoe</a:t>
            </a:r>
          </a:p>
          <a:p>
            <a:pPr>
              <a:spcAft>
                <a:spcPts val="1800"/>
              </a:spcAft>
            </a:pPr>
            <a:r>
              <a:rPr lang="en-US" b="1" dirty="0">
                <a:latin typeface="Gill Sans"/>
                <a:cs typeface="Gill Sans"/>
              </a:rPr>
              <a:t>because __________________.</a:t>
            </a:r>
          </a:p>
          <a:p>
            <a:pPr>
              <a:spcAft>
                <a:spcPts val="1800"/>
              </a:spcAft>
            </a:pPr>
            <a:r>
              <a:rPr lang="en-US" b="1" dirty="0">
                <a:latin typeface="Gill Sans"/>
                <a:cs typeface="Gill Sans"/>
              </a:rPr>
              <a:t>George put pea soup in his shoe</a:t>
            </a:r>
          </a:p>
          <a:p>
            <a:pPr>
              <a:spcAft>
                <a:spcPts val="1800"/>
              </a:spcAft>
            </a:pPr>
            <a:r>
              <a:rPr lang="en-US" b="1" dirty="0">
                <a:latin typeface="Gill Sans"/>
                <a:cs typeface="Gill Sans"/>
              </a:rPr>
              <a:t>because __________________.</a:t>
            </a:r>
          </a:p>
          <a:p>
            <a:pPr>
              <a:spcAft>
                <a:spcPts val="1800"/>
              </a:spcAft>
            </a:pPr>
            <a:r>
              <a:rPr lang="en-US" b="1" dirty="0">
                <a:latin typeface="Gill Sans"/>
                <a:cs typeface="Gill Sans"/>
              </a:rPr>
              <a:t>George put pea soup in his shoe</a:t>
            </a:r>
          </a:p>
          <a:p>
            <a:pPr>
              <a:spcAft>
                <a:spcPts val="1800"/>
              </a:spcAft>
            </a:pPr>
            <a:r>
              <a:rPr lang="en-US" b="1" dirty="0">
                <a:latin typeface="Gill Sans"/>
                <a:cs typeface="Gill Sans"/>
              </a:rPr>
              <a:t>because __________________.</a:t>
            </a:r>
          </a:p>
          <a:p>
            <a:endParaRPr lang="en-US" b="1" dirty="0" smtClean="0">
              <a:latin typeface="Gill Sans"/>
              <a:cs typeface="Gill Sans"/>
            </a:endParaRPr>
          </a:p>
        </p:txBody>
      </p:sp>
      <p:pic>
        <p:nvPicPr>
          <p:cNvPr id="3" name="Picture 2" descr="cause effect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29" y="2146090"/>
            <a:ext cx="3960134" cy="2788458"/>
          </a:xfrm>
          <a:prstGeom prst="rect">
            <a:avLst/>
          </a:prstGeom>
        </p:spPr>
      </p:pic>
    </p:spTree>
    <p:extLst>
      <p:ext uri="{BB962C8B-B14F-4D97-AF65-F5344CB8AC3E}">
        <p14:creationId xmlns:p14="http://schemas.microsoft.com/office/powerpoint/2010/main" val="25962958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0592" y="1554084"/>
            <a:ext cx="6881247" cy="4090913"/>
          </a:xfrm>
          <a:prstGeom prst="rect">
            <a:avLst/>
          </a:prstGeom>
        </p:spPr>
      </p:pic>
      <p:sp>
        <p:nvSpPr>
          <p:cNvPr id="3" name="Rectangle 2"/>
          <p:cNvSpPr/>
          <p:nvPr/>
        </p:nvSpPr>
        <p:spPr>
          <a:xfrm>
            <a:off x="1357684" y="793829"/>
            <a:ext cx="833882" cy="369332"/>
          </a:xfrm>
          <a:prstGeom prst="rect">
            <a:avLst/>
          </a:prstGeom>
        </p:spPr>
        <p:txBody>
          <a:bodyPr wrap="none">
            <a:spAutoFit/>
          </a:bodyPr>
          <a:lstStyle/>
          <a:p>
            <a:r>
              <a:rPr lang="en-US" b="1" dirty="0" smtClean="0">
                <a:latin typeface="Gill Sans"/>
                <a:cs typeface="Gill Sans"/>
              </a:rPr>
              <a:t>cause</a:t>
            </a:r>
            <a:endParaRPr lang="en-US" dirty="0"/>
          </a:p>
        </p:txBody>
      </p:sp>
      <p:sp>
        <p:nvSpPr>
          <p:cNvPr id="4" name="Rectangle 3"/>
          <p:cNvSpPr/>
          <p:nvPr/>
        </p:nvSpPr>
        <p:spPr>
          <a:xfrm>
            <a:off x="6792063" y="791686"/>
            <a:ext cx="864339" cy="369332"/>
          </a:xfrm>
          <a:prstGeom prst="rect">
            <a:avLst/>
          </a:prstGeom>
        </p:spPr>
        <p:txBody>
          <a:bodyPr wrap="none">
            <a:spAutoFit/>
          </a:bodyPr>
          <a:lstStyle/>
          <a:p>
            <a:r>
              <a:rPr lang="en-US" b="1" dirty="0" smtClean="0">
                <a:latin typeface="Gill Sans"/>
                <a:cs typeface="Gill Sans"/>
              </a:rPr>
              <a:t>effect</a:t>
            </a:r>
            <a:endParaRPr lang="en-US" dirty="0"/>
          </a:p>
        </p:txBody>
      </p:sp>
      <p:sp>
        <p:nvSpPr>
          <p:cNvPr id="5" name="Rectangle 4"/>
          <p:cNvSpPr/>
          <p:nvPr/>
        </p:nvSpPr>
        <p:spPr>
          <a:xfrm>
            <a:off x="3945899" y="2834365"/>
            <a:ext cx="1223412" cy="1477328"/>
          </a:xfrm>
          <a:prstGeom prst="rect">
            <a:avLst/>
          </a:prstGeom>
        </p:spPr>
        <p:txBody>
          <a:bodyPr wrap="none">
            <a:spAutoFit/>
          </a:bodyPr>
          <a:lstStyle/>
          <a:p>
            <a:pPr algn="ctr"/>
            <a:r>
              <a:rPr lang="en-US" b="1" dirty="0" smtClean="0">
                <a:latin typeface="Gill Sans"/>
                <a:cs typeface="Gill Sans"/>
              </a:rPr>
              <a:t>George </a:t>
            </a:r>
          </a:p>
          <a:p>
            <a:pPr algn="ctr"/>
            <a:r>
              <a:rPr lang="en-US" b="1" dirty="0" smtClean="0">
                <a:latin typeface="Gill Sans"/>
                <a:cs typeface="Gill Sans"/>
              </a:rPr>
              <a:t>puts the </a:t>
            </a:r>
          </a:p>
          <a:p>
            <a:pPr algn="ctr"/>
            <a:r>
              <a:rPr lang="en-US" b="1" dirty="0" smtClean="0">
                <a:latin typeface="Gill Sans"/>
                <a:cs typeface="Gill Sans"/>
              </a:rPr>
              <a:t>pea soup</a:t>
            </a:r>
          </a:p>
          <a:p>
            <a:pPr algn="ctr"/>
            <a:r>
              <a:rPr lang="en-US" b="1" dirty="0" smtClean="0">
                <a:latin typeface="Gill Sans"/>
                <a:cs typeface="Gill Sans"/>
              </a:rPr>
              <a:t>in his </a:t>
            </a:r>
          </a:p>
          <a:p>
            <a:pPr algn="ctr"/>
            <a:r>
              <a:rPr lang="en-US" b="1" dirty="0" smtClean="0">
                <a:latin typeface="Gill Sans"/>
                <a:cs typeface="Gill Sans"/>
              </a:rPr>
              <a:t>shoe</a:t>
            </a:r>
            <a:endParaRPr lang="en-US" dirty="0"/>
          </a:p>
        </p:txBody>
      </p:sp>
      <p:sp>
        <p:nvSpPr>
          <p:cNvPr id="6" name="Rectangle 5"/>
          <p:cNvSpPr/>
          <p:nvPr/>
        </p:nvSpPr>
        <p:spPr>
          <a:xfrm>
            <a:off x="207117" y="97025"/>
            <a:ext cx="4211409" cy="369332"/>
          </a:xfrm>
          <a:prstGeom prst="rect">
            <a:avLst/>
          </a:prstGeom>
        </p:spPr>
        <p:txBody>
          <a:bodyPr wrap="none">
            <a:spAutoFit/>
          </a:bodyPr>
          <a:lstStyle/>
          <a:p>
            <a:r>
              <a:rPr lang="en-US" b="1" dirty="0" smtClean="0">
                <a:latin typeface="Gill Sans"/>
                <a:cs typeface="Gill Sans"/>
              </a:rPr>
              <a:t>Multi-Flow Map:  Cause and Effect</a:t>
            </a:r>
            <a:endParaRPr lang="en-US" b="1" dirty="0">
              <a:latin typeface="Gill Sans"/>
              <a:cs typeface="Gill Sans"/>
            </a:endParaRPr>
          </a:p>
        </p:txBody>
      </p:sp>
      <p:sp>
        <p:nvSpPr>
          <p:cNvPr id="7" name="Rectangle 6"/>
          <p:cNvSpPr/>
          <p:nvPr/>
        </p:nvSpPr>
        <p:spPr>
          <a:xfrm>
            <a:off x="0" y="665811"/>
            <a:ext cx="9080500" cy="608106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31890" y="6151641"/>
            <a:ext cx="2224512" cy="369332"/>
          </a:xfrm>
          <a:prstGeom prst="rect">
            <a:avLst/>
          </a:prstGeom>
        </p:spPr>
        <p:txBody>
          <a:bodyPr wrap="none">
            <a:spAutoFit/>
          </a:bodyPr>
          <a:lstStyle/>
          <a:p>
            <a:r>
              <a:rPr lang="en-US" b="1" dirty="0" smtClean="0">
                <a:solidFill>
                  <a:srgbClr val="FF0000"/>
                </a:solidFill>
                <a:latin typeface="Gill Sans"/>
                <a:cs typeface="Gill Sans"/>
              </a:rPr>
              <a:t>George’s Feelings</a:t>
            </a:r>
            <a:endParaRPr lang="en-US" dirty="0">
              <a:solidFill>
                <a:srgbClr val="FF0000"/>
              </a:solidFill>
            </a:endParaRPr>
          </a:p>
        </p:txBody>
      </p:sp>
      <p:sp>
        <p:nvSpPr>
          <p:cNvPr id="10" name="Rectangle 9"/>
          <p:cNvSpPr/>
          <p:nvPr/>
        </p:nvSpPr>
        <p:spPr>
          <a:xfrm>
            <a:off x="1715526" y="6151641"/>
            <a:ext cx="2230373" cy="369332"/>
          </a:xfrm>
          <a:prstGeom prst="rect">
            <a:avLst/>
          </a:prstGeom>
        </p:spPr>
        <p:txBody>
          <a:bodyPr wrap="none">
            <a:spAutoFit/>
          </a:bodyPr>
          <a:lstStyle/>
          <a:p>
            <a:r>
              <a:rPr lang="en-US" b="1" dirty="0" smtClean="0">
                <a:solidFill>
                  <a:srgbClr val="FF0000"/>
                </a:solidFill>
                <a:latin typeface="Gill Sans"/>
                <a:cs typeface="Gill Sans"/>
              </a:rPr>
              <a:t>Martha’s Feelings</a:t>
            </a:r>
            <a:endParaRPr lang="en-US" dirty="0">
              <a:solidFill>
                <a:srgbClr val="FF0000"/>
              </a:solidFill>
            </a:endParaRPr>
          </a:p>
        </p:txBody>
      </p:sp>
      <p:sp>
        <p:nvSpPr>
          <p:cNvPr id="11" name="Rectangle 10"/>
          <p:cNvSpPr/>
          <p:nvPr/>
        </p:nvSpPr>
        <p:spPr>
          <a:xfrm>
            <a:off x="7543265" y="5581575"/>
            <a:ext cx="1326430" cy="369332"/>
          </a:xfrm>
          <a:prstGeom prst="rect">
            <a:avLst/>
          </a:prstGeom>
        </p:spPr>
        <p:txBody>
          <a:bodyPr wrap="none">
            <a:spAutoFit/>
          </a:bodyPr>
          <a:lstStyle/>
          <a:p>
            <a:r>
              <a:rPr lang="en-US" b="1" dirty="0" smtClean="0">
                <a:solidFill>
                  <a:srgbClr val="FF0000"/>
                </a:solidFill>
                <a:latin typeface="Gill Sans"/>
                <a:cs typeface="Gill Sans"/>
              </a:rPr>
              <a:t>evidences</a:t>
            </a:r>
            <a:endParaRPr lang="en-US" dirty="0">
              <a:solidFill>
                <a:srgbClr val="FF0000"/>
              </a:solidFill>
            </a:endParaRPr>
          </a:p>
        </p:txBody>
      </p:sp>
      <p:sp>
        <p:nvSpPr>
          <p:cNvPr id="12" name="Rectangle 11"/>
          <p:cNvSpPr/>
          <p:nvPr/>
        </p:nvSpPr>
        <p:spPr>
          <a:xfrm>
            <a:off x="389096" y="5760009"/>
            <a:ext cx="1326430" cy="369332"/>
          </a:xfrm>
          <a:prstGeom prst="rect">
            <a:avLst/>
          </a:prstGeom>
        </p:spPr>
        <p:txBody>
          <a:bodyPr wrap="none">
            <a:spAutoFit/>
          </a:bodyPr>
          <a:lstStyle/>
          <a:p>
            <a:r>
              <a:rPr lang="en-US" b="1" dirty="0" smtClean="0">
                <a:solidFill>
                  <a:srgbClr val="FF0000"/>
                </a:solidFill>
                <a:latin typeface="Gill Sans"/>
                <a:cs typeface="Gill Sans"/>
              </a:rPr>
              <a:t>evidences</a:t>
            </a:r>
            <a:endParaRPr lang="en-US" dirty="0">
              <a:solidFill>
                <a:srgbClr val="FF0000"/>
              </a:solidFill>
            </a:endParaRPr>
          </a:p>
        </p:txBody>
      </p:sp>
    </p:spTree>
    <p:extLst>
      <p:ext uri="{BB962C8B-B14F-4D97-AF65-F5344CB8AC3E}">
        <p14:creationId xmlns:p14="http://schemas.microsoft.com/office/powerpoint/2010/main" val="20450051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4" name="TextBox 13"/>
          <p:cNvSpPr txBox="1"/>
          <p:nvPr/>
        </p:nvSpPr>
        <p:spPr>
          <a:xfrm>
            <a:off x="5361808" y="1285241"/>
            <a:ext cx="3608680" cy="4939814"/>
          </a:xfrm>
          <a:prstGeom prst="rect">
            <a:avLst/>
          </a:prstGeom>
          <a:noFill/>
        </p:spPr>
        <p:txBody>
          <a:bodyPr wrap="none" rtlCol="0">
            <a:spAutoFit/>
          </a:bodyPr>
          <a:lstStyle/>
          <a:p>
            <a:pPr>
              <a:spcAft>
                <a:spcPts val="1800"/>
              </a:spcAft>
            </a:pPr>
            <a:r>
              <a:rPr lang="en-US" b="1" dirty="0" smtClean="0">
                <a:latin typeface="Gill Sans"/>
                <a:cs typeface="Gill Sans"/>
              </a:rPr>
              <a:t>Martha is  __________________.</a:t>
            </a:r>
          </a:p>
          <a:p>
            <a:pPr>
              <a:spcAft>
                <a:spcPts val="1800"/>
              </a:spcAft>
            </a:pPr>
            <a:r>
              <a:rPr lang="en-US" b="1" dirty="0" smtClean="0">
                <a:latin typeface="Gill Sans"/>
                <a:cs typeface="Gill Sans"/>
              </a:rPr>
              <a:t>George is ___________________.</a:t>
            </a:r>
          </a:p>
          <a:p>
            <a:pPr>
              <a:spcAft>
                <a:spcPts val="1800"/>
              </a:spcAft>
            </a:pPr>
            <a:r>
              <a:rPr lang="en-US" b="1" dirty="0">
                <a:latin typeface="Gill Sans"/>
                <a:cs typeface="Gill Sans"/>
              </a:rPr>
              <a:t>Martha is  __________________.</a:t>
            </a:r>
          </a:p>
          <a:p>
            <a:pPr>
              <a:spcAft>
                <a:spcPts val="1800"/>
              </a:spcAft>
            </a:pPr>
            <a:r>
              <a:rPr lang="en-US" b="1" dirty="0">
                <a:latin typeface="Gill Sans"/>
                <a:cs typeface="Gill Sans"/>
              </a:rPr>
              <a:t>George is ___________________.</a:t>
            </a:r>
          </a:p>
          <a:p>
            <a:pPr>
              <a:spcAft>
                <a:spcPts val="1800"/>
              </a:spcAft>
            </a:pPr>
            <a:r>
              <a:rPr lang="en-US" b="1" dirty="0">
                <a:latin typeface="Gill Sans"/>
                <a:cs typeface="Gill Sans"/>
              </a:rPr>
              <a:t>Martha is  __________________.</a:t>
            </a:r>
          </a:p>
          <a:p>
            <a:pPr>
              <a:spcAft>
                <a:spcPts val="1800"/>
              </a:spcAft>
            </a:pPr>
            <a:r>
              <a:rPr lang="en-US" b="1" dirty="0">
                <a:latin typeface="Gill Sans"/>
                <a:cs typeface="Gill Sans"/>
              </a:rPr>
              <a:t>George is ___________________.</a:t>
            </a:r>
          </a:p>
          <a:p>
            <a:pPr>
              <a:spcAft>
                <a:spcPts val="1800"/>
              </a:spcAft>
            </a:pPr>
            <a:r>
              <a:rPr lang="en-US" b="1" dirty="0">
                <a:latin typeface="Gill Sans"/>
                <a:cs typeface="Gill Sans"/>
              </a:rPr>
              <a:t>Martha is  __________________.</a:t>
            </a:r>
          </a:p>
          <a:p>
            <a:pPr>
              <a:spcAft>
                <a:spcPts val="1800"/>
              </a:spcAft>
            </a:pPr>
            <a:r>
              <a:rPr lang="en-US" b="1" dirty="0">
                <a:latin typeface="Gill Sans"/>
                <a:cs typeface="Gill Sans"/>
              </a:rPr>
              <a:t>George is ___________________.</a:t>
            </a:r>
          </a:p>
          <a:p>
            <a:pPr>
              <a:spcAft>
                <a:spcPts val="1800"/>
              </a:spcAft>
            </a:pPr>
            <a:endParaRPr lang="en-US" b="1" dirty="0">
              <a:latin typeface="Gill Sans"/>
              <a:cs typeface="Gill Sans"/>
            </a:endParaRPr>
          </a:p>
          <a:p>
            <a:endParaRPr lang="en-US" b="1" dirty="0" smtClean="0">
              <a:latin typeface="Gill Sans"/>
              <a:cs typeface="Gill Sans"/>
            </a:endParaRPr>
          </a:p>
        </p:txBody>
      </p:sp>
      <p:pic>
        <p:nvPicPr>
          <p:cNvPr id="3" name="Picture 2" descr="cause effect fra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2" y="2248286"/>
            <a:ext cx="3912340" cy="2638806"/>
          </a:xfrm>
          <a:prstGeom prst="rect">
            <a:avLst/>
          </a:prstGeom>
        </p:spPr>
      </p:pic>
    </p:spTree>
    <p:extLst>
      <p:ext uri="{BB962C8B-B14F-4D97-AF65-F5344CB8AC3E}">
        <p14:creationId xmlns:p14="http://schemas.microsoft.com/office/powerpoint/2010/main" val="1396470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lo hand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3</a:t>
            </a:fld>
            <a:endParaRPr lang="en-US" dirty="0"/>
          </a:p>
        </p:txBody>
      </p:sp>
      <p:sp>
        <p:nvSpPr>
          <p:cNvPr id="3" name="TextBox 2"/>
          <p:cNvSpPr txBox="1"/>
          <p:nvPr/>
        </p:nvSpPr>
        <p:spPr>
          <a:xfrm>
            <a:off x="1" y="194053"/>
            <a:ext cx="9144000" cy="1815882"/>
          </a:xfrm>
          <a:prstGeom prst="rect">
            <a:avLst/>
          </a:prstGeom>
          <a:noFill/>
        </p:spPr>
        <p:txBody>
          <a:bodyPr wrap="square" rtlCol="0">
            <a:spAutoFit/>
          </a:bodyPr>
          <a:lstStyle/>
          <a:p>
            <a:pPr algn="ctr">
              <a:lnSpc>
                <a:spcPct val="120000"/>
              </a:lnSpc>
            </a:pPr>
            <a:r>
              <a:rPr lang="en-US" sz="9600" b="1" dirty="0" smtClean="0">
                <a:latin typeface="Gill Sans"/>
                <a:cs typeface="Gill Sans"/>
              </a:rPr>
              <a:t>Community </a:t>
            </a:r>
            <a:endParaRPr lang="en-US" sz="9600" b="1" dirty="0">
              <a:latin typeface="Gill Sans"/>
              <a:cs typeface="Gill Sans"/>
            </a:endParaRPr>
          </a:p>
        </p:txBody>
      </p:sp>
    </p:spTree>
    <p:extLst>
      <p:ext uri="{BB962C8B-B14F-4D97-AF65-F5344CB8AC3E}">
        <p14:creationId xmlns:p14="http://schemas.microsoft.com/office/powerpoint/2010/main" val="1761635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993513" y="5148610"/>
            <a:ext cx="7212231" cy="646331"/>
          </a:xfrm>
          <a:prstGeom prst="rect">
            <a:avLst/>
          </a:prstGeom>
        </p:spPr>
        <p:txBody>
          <a:bodyPr wrap="none">
            <a:spAutoFit/>
          </a:bodyPr>
          <a:lstStyle/>
          <a:p>
            <a:r>
              <a:rPr lang="en-US" sz="3600" b="1" dirty="0" smtClean="0">
                <a:latin typeface="Gill Sans"/>
                <a:cs typeface="Gill Sans"/>
              </a:rPr>
              <a:t>More ideas for </a:t>
            </a:r>
            <a:r>
              <a:rPr lang="en-US" sz="3600" b="1" dirty="0" smtClean="0">
                <a:latin typeface="Gill Sans"/>
                <a:cs typeface="Gill Sans"/>
              </a:rPr>
              <a:t>ca</a:t>
            </a:r>
            <a:r>
              <a:rPr lang="en-US" sz="3600" b="1" dirty="0" smtClean="0">
                <a:latin typeface="Gill Sans"/>
                <a:cs typeface="Gill Sans"/>
              </a:rPr>
              <a:t>use/effect</a:t>
            </a:r>
            <a:r>
              <a:rPr lang="en-US" sz="3600" b="1" dirty="0" smtClean="0">
                <a:latin typeface="Gill Sans"/>
                <a:cs typeface="Gill Sans"/>
              </a:rPr>
              <a:t> —</a:t>
            </a:r>
            <a:endParaRPr lang="en-US" sz="3600" b="1" dirty="0">
              <a:latin typeface="Gill Sans"/>
              <a:cs typeface="Gill Sans"/>
            </a:endParaRPr>
          </a:p>
        </p:txBody>
      </p:sp>
      <p:pic>
        <p:nvPicPr>
          <p:cNvPr id="32" name="Picture 31"/>
          <p:cNvPicPr>
            <a:picLocks noChangeAspect="1"/>
          </p:cNvPicPr>
          <p:nvPr/>
        </p:nvPicPr>
        <p:blipFill>
          <a:blip r:embed="rId3"/>
          <a:stretch>
            <a:fillRect/>
          </a:stretch>
        </p:blipFill>
        <p:spPr>
          <a:xfrm>
            <a:off x="993513" y="593646"/>
            <a:ext cx="6881247" cy="4090913"/>
          </a:xfrm>
          <a:prstGeom prst="rect">
            <a:avLst/>
          </a:prstGeom>
        </p:spPr>
      </p:pic>
    </p:spTree>
    <p:extLst>
      <p:ext uri="{BB962C8B-B14F-4D97-AF65-F5344CB8AC3E}">
        <p14:creationId xmlns:p14="http://schemas.microsoft.com/office/powerpoint/2010/main" val="38979054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7593" y="409805"/>
            <a:ext cx="2216635" cy="1323439"/>
          </a:xfrm>
          <a:prstGeom prst="rect">
            <a:avLst/>
          </a:prstGeom>
          <a:noFill/>
        </p:spPr>
        <p:txBody>
          <a:bodyPr wrap="none" rtlCol="0">
            <a:spAutoFit/>
          </a:bodyPr>
          <a:lstStyle/>
          <a:p>
            <a:r>
              <a:rPr lang="en-US" sz="2400" b="1" dirty="0" smtClean="0">
                <a:latin typeface="Gill Sans"/>
                <a:cs typeface="Gill Sans"/>
              </a:rPr>
              <a:t>Bubble Map</a:t>
            </a:r>
            <a:endParaRPr lang="en-US" sz="2400" b="1" dirty="0" smtClean="0">
              <a:latin typeface="Gill Sans"/>
              <a:cs typeface="Gill Sans"/>
            </a:endParaRPr>
          </a:p>
          <a:p>
            <a:r>
              <a:rPr lang="en-US" sz="1400" b="1" dirty="0" smtClean="0">
                <a:latin typeface="Gill Sans"/>
                <a:cs typeface="Gill Sans"/>
              </a:rPr>
              <a:t>Descriptive Words, </a:t>
            </a:r>
          </a:p>
          <a:p>
            <a:r>
              <a:rPr lang="en-US" sz="1400" b="1" dirty="0" smtClean="0">
                <a:latin typeface="Gill Sans"/>
                <a:cs typeface="Gill Sans"/>
              </a:rPr>
              <a:t>Adjectives</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7" name="TextBox 6"/>
          <p:cNvSpPr txBox="1"/>
          <p:nvPr/>
        </p:nvSpPr>
        <p:spPr>
          <a:xfrm>
            <a:off x="587593" y="4000989"/>
            <a:ext cx="3245600" cy="1107996"/>
          </a:xfrm>
          <a:prstGeom prst="rect">
            <a:avLst/>
          </a:prstGeom>
          <a:noFill/>
        </p:spPr>
        <p:txBody>
          <a:bodyPr wrap="none" rtlCol="0">
            <a:spAutoFit/>
          </a:bodyPr>
          <a:lstStyle/>
          <a:p>
            <a:r>
              <a:rPr lang="en-US" sz="2400" b="1" dirty="0" smtClean="0">
                <a:latin typeface="Gill Sans"/>
                <a:cs typeface="Gill Sans"/>
              </a:rPr>
              <a:t>Double Bubble Map</a:t>
            </a:r>
            <a:endParaRPr lang="en-US" sz="2400" b="1" dirty="0" smtClean="0">
              <a:latin typeface="Gill Sans"/>
              <a:cs typeface="Gill Sans"/>
            </a:endParaRPr>
          </a:p>
          <a:p>
            <a:r>
              <a:rPr lang="en-US" sz="1400" b="1" dirty="0" smtClean="0">
                <a:latin typeface="Gill Sans"/>
                <a:cs typeface="Gill Sans"/>
              </a:rPr>
              <a:t>Compare and Contrast</a:t>
            </a:r>
            <a:endParaRPr lang="en-US" sz="1400" b="1" dirty="0" smtClean="0">
              <a:latin typeface="Gill Sans"/>
              <a:cs typeface="Gill Sans"/>
            </a:endParaRP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pic>
        <p:nvPicPr>
          <p:cNvPr id="2" name="Picture 1"/>
          <p:cNvPicPr>
            <a:picLocks noChangeAspect="1"/>
          </p:cNvPicPr>
          <p:nvPr/>
        </p:nvPicPr>
        <p:blipFill>
          <a:blip r:embed="rId2"/>
          <a:stretch>
            <a:fillRect/>
          </a:stretch>
        </p:blipFill>
        <p:spPr>
          <a:xfrm>
            <a:off x="4147270" y="3692450"/>
            <a:ext cx="4523672" cy="2470300"/>
          </a:xfrm>
          <a:prstGeom prst="rect">
            <a:avLst/>
          </a:prstGeom>
        </p:spPr>
      </p:pic>
      <p:pic>
        <p:nvPicPr>
          <p:cNvPr id="46" name="Picture 45"/>
          <p:cNvPicPr>
            <a:picLocks noChangeAspect="1"/>
          </p:cNvPicPr>
          <p:nvPr/>
        </p:nvPicPr>
        <p:blipFill>
          <a:blip r:embed="rId3"/>
          <a:stretch>
            <a:fillRect/>
          </a:stretch>
        </p:blipFill>
        <p:spPr>
          <a:xfrm>
            <a:off x="5204884" y="409805"/>
            <a:ext cx="2413000" cy="2311400"/>
          </a:xfrm>
          <a:prstGeom prst="rect">
            <a:avLst/>
          </a:prstGeom>
        </p:spPr>
      </p:pic>
    </p:spTree>
    <p:extLst>
      <p:ext uri="{BB962C8B-B14F-4D97-AF65-F5344CB8AC3E}">
        <p14:creationId xmlns:p14="http://schemas.microsoft.com/office/powerpoint/2010/main" val="6563023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047346" y="3281086"/>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28105" y="1969631"/>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81714" y="4072093"/>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46316" y="5568796"/>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32971" y="4691938"/>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70084" y="2186978"/>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60121" y="1021411"/>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H="1">
            <a:off x="5251859" y="2820080"/>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5511181" y="4117890"/>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239200" y="4302695"/>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5" idx="0"/>
          </p:cNvCxnSpPr>
          <p:nvPr/>
        </p:nvCxnSpPr>
        <p:spPr>
          <a:xfrm flipH="1" flipV="1">
            <a:off x="4884866" y="4619148"/>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7" idx="5"/>
          </p:cNvCxnSpPr>
          <p:nvPr/>
        </p:nvCxnSpPr>
        <p:spPr>
          <a:xfrm flipH="1" flipV="1">
            <a:off x="2791746" y="3120858"/>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82440" y="2115519"/>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770084" y="2492855"/>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28" name="TextBox 27"/>
          <p:cNvSpPr txBox="1"/>
          <p:nvPr/>
        </p:nvSpPr>
        <p:spPr>
          <a:xfrm>
            <a:off x="6481714" y="4434482"/>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29" name="TextBox 28"/>
          <p:cNvSpPr txBox="1"/>
          <p:nvPr/>
        </p:nvSpPr>
        <p:spPr>
          <a:xfrm>
            <a:off x="4549335" y="5959864"/>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0" name="TextBox 29"/>
          <p:cNvSpPr txBox="1"/>
          <p:nvPr/>
        </p:nvSpPr>
        <p:spPr>
          <a:xfrm>
            <a:off x="2132971" y="5011287"/>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6" name="TextBox 5"/>
          <p:cNvSpPr txBox="1"/>
          <p:nvPr/>
        </p:nvSpPr>
        <p:spPr>
          <a:xfrm>
            <a:off x="4127990" y="3690326"/>
            <a:ext cx="1326004" cy="461665"/>
          </a:xfrm>
          <a:prstGeom prst="rect">
            <a:avLst/>
          </a:prstGeom>
          <a:noFill/>
        </p:spPr>
        <p:txBody>
          <a:bodyPr wrap="none" rtlCol="0">
            <a:spAutoFit/>
          </a:bodyPr>
          <a:lstStyle/>
          <a:p>
            <a:r>
              <a:rPr lang="en-US" sz="2400" b="1" dirty="0" smtClean="0">
                <a:latin typeface="Gill Sans"/>
                <a:cs typeface="Gill Sans"/>
              </a:rPr>
              <a:t>Martha</a:t>
            </a:r>
            <a:endParaRPr lang="en-US" sz="2400" b="1" dirty="0">
              <a:latin typeface="Gill Sans"/>
              <a:cs typeface="Gill Sans"/>
            </a:endParaRPr>
          </a:p>
        </p:txBody>
      </p:sp>
      <p:sp>
        <p:nvSpPr>
          <p:cNvPr id="31" name="TextBox 30"/>
          <p:cNvSpPr txBox="1"/>
          <p:nvPr/>
        </p:nvSpPr>
        <p:spPr>
          <a:xfrm>
            <a:off x="6040116" y="2296860"/>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2" name="TextBox 31"/>
          <p:cNvSpPr txBox="1"/>
          <p:nvPr/>
        </p:nvSpPr>
        <p:spPr>
          <a:xfrm>
            <a:off x="3660121" y="1304111"/>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3" name="TextBox 32"/>
          <p:cNvSpPr txBox="1"/>
          <p:nvPr/>
        </p:nvSpPr>
        <p:spPr>
          <a:xfrm>
            <a:off x="33421" y="66824"/>
            <a:ext cx="4199099" cy="646331"/>
          </a:xfrm>
          <a:prstGeom prst="rect">
            <a:avLst/>
          </a:prstGeom>
          <a:noFill/>
        </p:spPr>
        <p:txBody>
          <a:bodyPr wrap="none" rtlCol="0">
            <a:spAutoFit/>
          </a:bodyPr>
          <a:lstStyle/>
          <a:p>
            <a:r>
              <a:rPr lang="en-US" b="1" dirty="0" smtClean="0">
                <a:latin typeface="Gill Sans"/>
                <a:cs typeface="Gill Sans"/>
              </a:rPr>
              <a:t>Bubble Map</a:t>
            </a:r>
          </a:p>
          <a:p>
            <a:r>
              <a:rPr lang="en-US" b="1" dirty="0" smtClean="0">
                <a:latin typeface="Gill Sans"/>
                <a:cs typeface="Gill Sans"/>
              </a:rPr>
              <a:t>Describing / Adjectives / Qualities</a:t>
            </a:r>
            <a:endParaRPr lang="en-US" b="1" dirty="0">
              <a:latin typeface="Gill Sans"/>
              <a:cs typeface="Gill Sans"/>
            </a:endParaRPr>
          </a:p>
        </p:txBody>
      </p:sp>
    </p:spTree>
    <p:extLst>
      <p:ext uri="{BB962C8B-B14F-4D97-AF65-F5344CB8AC3E}">
        <p14:creationId xmlns:p14="http://schemas.microsoft.com/office/powerpoint/2010/main" val="9308441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21" name="TextBox 20"/>
          <p:cNvSpPr txBox="1"/>
          <p:nvPr/>
        </p:nvSpPr>
        <p:spPr>
          <a:xfrm>
            <a:off x="5482808" y="1342151"/>
            <a:ext cx="2714280" cy="4785926"/>
          </a:xfrm>
          <a:prstGeom prst="rect">
            <a:avLst/>
          </a:prstGeom>
          <a:noFill/>
        </p:spPr>
        <p:txBody>
          <a:bodyPr wrap="none" rtlCol="0">
            <a:spAutoFit/>
          </a:bodyPr>
          <a:lstStyle/>
          <a:p>
            <a:pPr>
              <a:lnSpc>
                <a:spcPct val="140000"/>
              </a:lnSpc>
              <a:spcAft>
                <a:spcPts val="1800"/>
              </a:spcAft>
            </a:pPr>
            <a:r>
              <a:rPr lang="en-US" sz="2000" b="1" dirty="0" smtClean="0">
                <a:latin typeface="Gill Sans"/>
                <a:cs typeface="Gill Sans"/>
              </a:rPr>
              <a:t>Martha is _________</a:t>
            </a:r>
            <a:r>
              <a:rPr lang="en-US" sz="2000" b="1" dirty="0" smtClean="0">
                <a:latin typeface="Gill Sans"/>
                <a:cs typeface="Gill Sans"/>
              </a:rPr>
              <a:t>.</a:t>
            </a:r>
          </a:p>
          <a:p>
            <a:pPr>
              <a:lnSpc>
                <a:spcPct val="140000"/>
              </a:lnSpc>
              <a:spcAft>
                <a:spcPts val="1800"/>
              </a:spcAft>
            </a:pPr>
            <a:r>
              <a:rPr lang="en-US" sz="2000" b="1" dirty="0">
                <a:latin typeface="Gill Sans"/>
                <a:cs typeface="Gill Sans"/>
              </a:rPr>
              <a:t>Martha is _________.</a:t>
            </a:r>
          </a:p>
          <a:p>
            <a:pPr>
              <a:lnSpc>
                <a:spcPct val="140000"/>
              </a:lnSpc>
              <a:spcAft>
                <a:spcPts val="1800"/>
              </a:spcAft>
            </a:pPr>
            <a:r>
              <a:rPr lang="en-US" sz="2000" b="1" dirty="0">
                <a:latin typeface="Gill Sans"/>
                <a:cs typeface="Gill Sans"/>
              </a:rPr>
              <a:t>Martha is _________.</a:t>
            </a:r>
          </a:p>
          <a:p>
            <a:pPr>
              <a:lnSpc>
                <a:spcPct val="140000"/>
              </a:lnSpc>
              <a:spcAft>
                <a:spcPts val="1800"/>
              </a:spcAft>
            </a:pPr>
            <a:r>
              <a:rPr lang="en-US" sz="2000" b="1" dirty="0">
                <a:latin typeface="Gill Sans"/>
                <a:cs typeface="Gill Sans"/>
              </a:rPr>
              <a:t>Martha is _________.</a:t>
            </a:r>
          </a:p>
          <a:p>
            <a:pPr>
              <a:spcAft>
                <a:spcPts val="1800"/>
              </a:spcAft>
            </a:pPr>
            <a:r>
              <a:rPr lang="en-US" sz="2000" b="1" dirty="0">
                <a:latin typeface="Gill Sans"/>
                <a:cs typeface="Gill Sans"/>
              </a:rPr>
              <a:t>Martha is _________.</a:t>
            </a:r>
          </a:p>
          <a:p>
            <a:pPr>
              <a:spcAft>
                <a:spcPts val="1800"/>
              </a:spcAft>
            </a:pPr>
            <a:r>
              <a:rPr lang="en-US" sz="2000" b="1" dirty="0">
                <a:latin typeface="Gill Sans"/>
                <a:cs typeface="Gill Sans"/>
              </a:rPr>
              <a:t>Martha is _________.</a:t>
            </a:r>
          </a:p>
          <a:p>
            <a:pPr>
              <a:spcAft>
                <a:spcPts val="1800"/>
              </a:spcAft>
            </a:pPr>
            <a:r>
              <a:rPr lang="en-US" sz="2000" b="1" dirty="0">
                <a:latin typeface="Gill Sans"/>
                <a:cs typeface="Gill Sans"/>
              </a:rPr>
              <a:t>Martha is _________.</a:t>
            </a:r>
          </a:p>
          <a:p>
            <a:pPr>
              <a:spcAft>
                <a:spcPts val="1800"/>
              </a:spcAft>
            </a:pPr>
            <a:endParaRPr lang="en-US" sz="2000" b="1" dirty="0">
              <a:latin typeface="Gill Sans"/>
              <a:cs typeface="Gill Sans"/>
            </a:endParaRPr>
          </a:p>
        </p:txBody>
      </p:sp>
      <p:pic>
        <p:nvPicPr>
          <p:cNvPr id="4" name="Picture 3" descr="martha bubble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90" y="1744611"/>
            <a:ext cx="3650618" cy="3489222"/>
          </a:xfrm>
          <a:prstGeom prst="rect">
            <a:avLst/>
          </a:prstGeom>
        </p:spPr>
      </p:pic>
    </p:spTree>
    <p:extLst>
      <p:ext uri="{BB962C8B-B14F-4D97-AF65-F5344CB8AC3E}">
        <p14:creationId xmlns:p14="http://schemas.microsoft.com/office/powerpoint/2010/main" val="11967375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742290" y="2091689"/>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28" name="TextBox 27"/>
          <p:cNvSpPr txBox="1"/>
          <p:nvPr/>
        </p:nvSpPr>
        <p:spPr>
          <a:xfrm>
            <a:off x="6453920" y="4033316"/>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29" name="TextBox 28"/>
          <p:cNvSpPr txBox="1"/>
          <p:nvPr/>
        </p:nvSpPr>
        <p:spPr>
          <a:xfrm>
            <a:off x="4521541" y="5558698"/>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0" name="TextBox 29"/>
          <p:cNvSpPr txBox="1"/>
          <p:nvPr/>
        </p:nvSpPr>
        <p:spPr>
          <a:xfrm>
            <a:off x="2105177" y="4610121"/>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6" name="TextBox 5"/>
          <p:cNvSpPr txBox="1"/>
          <p:nvPr/>
        </p:nvSpPr>
        <p:spPr>
          <a:xfrm>
            <a:off x="4100196" y="3289160"/>
            <a:ext cx="1326004" cy="461665"/>
          </a:xfrm>
          <a:prstGeom prst="rect">
            <a:avLst/>
          </a:prstGeom>
          <a:noFill/>
        </p:spPr>
        <p:txBody>
          <a:bodyPr wrap="none" rtlCol="0">
            <a:spAutoFit/>
          </a:bodyPr>
          <a:lstStyle/>
          <a:p>
            <a:r>
              <a:rPr lang="en-US" sz="2400" b="1" dirty="0" smtClean="0">
                <a:latin typeface="Gill Sans"/>
                <a:cs typeface="Gill Sans"/>
              </a:rPr>
              <a:t>Martha</a:t>
            </a:r>
            <a:endParaRPr lang="en-US" sz="2400" b="1" dirty="0">
              <a:latin typeface="Gill Sans"/>
              <a:cs typeface="Gill Sans"/>
            </a:endParaRPr>
          </a:p>
        </p:txBody>
      </p:sp>
      <p:sp>
        <p:nvSpPr>
          <p:cNvPr id="31" name="TextBox 30"/>
          <p:cNvSpPr txBox="1"/>
          <p:nvPr/>
        </p:nvSpPr>
        <p:spPr>
          <a:xfrm>
            <a:off x="6012322" y="1895694"/>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2" name="TextBox 31"/>
          <p:cNvSpPr txBox="1"/>
          <p:nvPr/>
        </p:nvSpPr>
        <p:spPr>
          <a:xfrm>
            <a:off x="3632327" y="902945"/>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26" name="Rectangle 25"/>
          <p:cNvSpPr/>
          <p:nvPr/>
        </p:nvSpPr>
        <p:spPr>
          <a:xfrm>
            <a:off x="350359" y="189790"/>
            <a:ext cx="8580373" cy="645287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50359" y="6261738"/>
            <a:ext cx="4288353" cy="369332"/>
          </a:xfrm>
          <a:prstGeom prst="rect">
            <a:avLst/>
          </a:prstGeom>
          <a:noFill/>
        </p:spPr>
        <p:txBody>
          <a:bodyPr wrap="none" rtlCol="0">
            <a:spAutoFit/>
          </a:bodyPr>
          <a:lstStyle/>
          <a:p>
            <a:r>
              <a:rPr lang="en-US" b="1" dirty="0" smtClean="0">
                <a:latin typeface="Gill Sans"/>
                <a:cs typeface="Gill Sans"/>
              </a:rPr>
              <a:t>Where, When, How or more about</a:t>
            </a:r>
            <a:endParaRPr lang="en-US" b="1" dirty="0">
              <a:latin typeface="Gill Sans"/>
              <a:cs typeface="Gill Sans"/>
            </a:endParaRPr>
          </a:p>
        </p:txBody>
      </p:sp>
    </p:spTree>
    <p:extLst>
      <p:ext uri="{BB962C8B-B14F-4D97-AF65-F5344CB8AC3E}">
        <p14:creationId xmlns:p14="http://schemas.microsoft.com/office/powerpoint/2010/main" val="20861054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21" name="TextBox 20"/>
          <p:cNvSpPr txBox="1"/>
          <p:nvPr/>
        </p:nvSpPr>
        <p:spPr>
          <a:xfrm>
            <a:off x="5278432" y="1342151"/>
            <a:ext cx="3736194" cy="4955203"/>
          </a:xfrm>
          <a:prstGeom prst="rect">
            <a:avLst/>
          </a:prstGeom>
          <a:noFill/>
        </p:spPr>
        <p:txBody>
          <a:bodyPr wrap="none" rtlCol="0">
            <a:spAutoFit/>
          </a:bodyPr>
          <a:lstStyle/>
          <a:p>
            <a:pPr>
              <a:lnSpc>
                <a:spcPct val="140000"/>
              </a:lnSpc>
              <a:spcAft>
                <a:spcPts val="1800"/>
              </a:spcAft>
            </a:pPr>
            <a:r>
              <a:rPr lang="en-US" sz="2000" b="1" dirty="0" smtClean="0">
                <a:latin typeface="Gill Sans"/>
                <a:cs typeface="Gill Sans"/>
              </a:rPr>
              <a:t>Martha is ______     ________</a:t>
            </a:r>
            <a:r>
              <a:rPr lang="en-US" sz="2000" b="1" dirty="0" smtClean="0">
                <a:latin typeface="Gill Sans"/>
                <a:cs typeface="Gill Sans"/>
              </a:rPr>
              <a:t>.</a:t>
            </a:r>
          </a:p>
          <a:p>
            <a:pPr>
              <a:lnSpc>
                <a:spcPct val="140000"/>
              </a:lnSpc>
              <a:spcAft>
                <a:spcPts val="1800"/>
              </a:spcAft>
            </a:pPr>
            <a:r>
              <a:rPr lang="en-US" sz="2000" b="1" dirty="0">
                <a:latin typeface="Gill Sans"/>
                <a:cs typeface="Gill Sans"/>
              </a:rPr>
              <a:t>Martha is </a:t>
            </a:r>
            <a:r>
              <a:rPr lang="en-US" sz="2000" b="1" dirty="0" smtClean="0">
                <a:latin typeface="Gill Sans"/>
                <a:cs typeface="Gill Sans"/>
              </a:rPr>
              <a:t>______     </a:t>
            </a:r>
            <a:r>
              <a:rPr lang="en-US" sz="2000" b="1" dirty="0">
                <a:latin typeface="Gill Sans"/>
                <a:cs typeface="Gill Sans"/>
              </a:rPr>
              <a:t>________.</a:t>
            </a:r>
          </a:p>
          <a:p>
            <a:pPr>
              <a:spcAft>
                <a:spcPts val="1800"/>
              </a:spcAft>
            </a:pPr>
            <a:r>
              <a:rPr lang="en-US" sz="2000" b="1" dirty="0">
                <a:latin typeface="Gill Sans"/>
                <a:cs typeface="Gill Sans"/>
              </a:rPr>
              <a:t>Martha is </a:t>
            </a:r>
            <a:r>
              <a:rPr lang="en-US" sz="2000" b="1" dirty="0" smtClean="0">
                <a:latin typeface="Gill Sans"/>
                <a:cs typeface="Gill Sans"/>
              </a:rPr>
              <a:t>______     </a:t>
            </a:r>
            <a:r>
              <a:rPr lang="en-US" sz="2000" b="1" dirty="0">
                <a:latin typeface="Gill Sans"/>
                <a:cs typeface="Gill Sans"/>
              </a:rPr>
              <a:t>________.</a:t>
            </a:r>
          </a:p>
          <a:p>
            <a:pPr>
              <a:spcAft>
                <a:spcPts val="1800"/>
              </a:spcAft>
            </a:pPr>
            <a:r>
              <a:rPr lang="en-US" sz="2000" b="1" dirty="0">
                <a:latin typeface="Gill Sans"/>
                <a:cs typeface="Gill Sans"/>
              </a:rPr>
              <a:t>Martha is </a:t>
            </a:r>
            <a:r>
              <a:rPr lang="en-US" sz="2000" b="1" dirty="0" smtClean="0">
                <a:latin typeface="Gill Sans"/>
                <a:cs typeface="Gill Sans"/>
              </a:rPr>
              <a:t>______     </a:t>
            </a:r>
            <a:r>
              <a:rPr lang="en-US" sz="2000" b="1" dirty="0">
                <a:latin typeface="Gill Sans"/>
                <a:cs typeface="Gill Sans"/>
              </a:rPr>
              <a:t>________.</a:t>
            </a:r>
          </a:p>
          <a:p>
            <a:pPr>
              <a:spcAft>
                <a:spcPts val="1800"/>
              </a:spcAft>
            </a:pPr>
            <a:r>
              <a:rPr lang="en-US" sz="2000" b="1" dirty="0">
                <a:latin typeface="Gill Sans"/>
                <a:cs typeface="Gill Sans"/>
              </a:rPr>
              <a:t>Martha is </a:t>
            </a:r>
            <a:r>
              <a:rPr lang="en-US" sz="2000" b="1" dirty="0" smtClean="0">
                <a:latin typeface="Gill Sans"/>
                <a:cs typeface="Gill Sans"/>
              </a:rPr>
              <a:t>______     </a:t>
            </a:r>
            <a:r>
              <a:rPr lang="en-US" sz="2000" b="1" dirty="0">
                <a:latin typeface="Gill Sans"/>
                <a:cs typeface="Gill Sans"/>
              </a:rPr>
              <a:t>________.</a:t>
            </a:r>
          </a:p>
          <a:p>
            <a:pPr>
              <a:spcAft>
                <a:spcPts val="1800"/>
              </a:spcAft>
            </a:pPr>
            <a:r>
              <a:rPr lang="en-US" sz="2000" b="1" dirty="0">
                <a:latin typeface="Gill Sans"/>
                <a:cs typeface="Gill Sans"/>
              </a:rPr>
              <a:t>Martha is </a:t>
            </a:r>
            <a:r>
              <a:rPr lang="en-US" sz="2000" b="1" dirty="0" smtClean="0">
                <a:latin typeface="Gill Sans"/>
                <a:cs typeface="Gill Sans"/>
              </a:rPr>
              <a:t>______     </a:t>
            </a:r>
            <a:r>
              <a:rPr lang="en-US" sz="2000" b="1" dirty="0">
                <a:latin typeface="Gill Sans"/>
                <a:cs typeface="Gill Sans"/>
              </a:rPr>
              <a:t>________.</a:t>
            </a:r>
          </a:p>
          <a:p>
            <a:pPr>
              <a:spcAft>
                <a:spcPts val="1800"/>
              </a:spcAft>
            </a:pPr>
            <a:r>
              <a:rPr lang="en-US" sz="2000" b="1" dirty="0">
                <a:latin typeface="Gill Sans"/>
                <a:cs typeface="Gill Sans"/>
              </a:rPr>
              <a:t>Martha is </a:t>
            </a:r>
            <a:r>
              <a:rPr lang="en-US" sz="2000" b="1" dirty="0" smtClean="0">
                <a:latin typeface="Gill Sans"/>
                <a:cs typeface="Gill Sans"/>
              </a:rPr>
              <a:t>______     </a:t>
            </a:r>
            <a:r>
              <a:rPr lang="en-US" sz="2000" b="1" dirty="0">
                <a:latin typeface="Gill Sans"/>
                <a:cs typeface="Gill Sans"/>
              </a:rPr>
              <a:t>________.</a:t>
            </a:r>
          </a:p>
          <a:p>
            <a:pPr>
              <a:spcAft>
                <a:spcPts val="1800"/>
              </a:spcAft>
            </a:pPr>
            <a:r>
              <a:rPr lang="en-US" sz="2000" b="1" dirty="0">
                <a:latin typeface="Gill Sans"/>
                <a:cs typeface="Gill Sans"/>
              </a:rPr>
              <a:t>Martha is </a:t>
            </a:r>
            <a:r>
              <a:rPr lang="en-US" sz="2000" b="1" dirty="0" smtClean="0">
                <a:latin typeface="Gill Sans"/>
                <a:cs typeface="Gill Sans"/>
              </a:rPr>
              <a:t>______     </a:t>
            </a:r>
            <a:r>
              <a:rPr lang="en-US" sz="2000" b="1" dirty="0">
                <a:latin typeface="Gill Sans"/>
                <a:cs typeface="Gill Sans"/>
              </a:rPr>
              <a:t>________.</a:t>
            </a:r>
          </a:p>
          <a:p>
            <a:pPr>
              <a:spcAft>
                <a:spcPts val="1800"/>
              </a:spcAft>
            </a:pPr>
            <a:endParaRPr lang="en-US" sz="2000" b="1" dirty="0">
              <a:latin typeface="Gill Sans"/>
              <a:cs typeface="Gill Sans"/>
            </a:endParaRPr>
          </a:p>
        </p:txBody>
      </p:sp>
      <p:pic>
        <p:nvPicPr>
          <p:cNvPr id="4" name="Picture 3" descr="martha bubble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90" y="1744611"/>
            <a:ext cx="3650618" cy="3489222"/>
          </a:xfrm>
          <a:prstGeom prst="rect">
            <a:avLst/>
          </a:prstGeom>
        </p:spPr>
      </p:pic>
      <p:sp>
        <p:nvSpPr>
          <p:cNvPr id="6" name="Rectangle 5"/>
          <p:cNvSpPr/>
          <p:nvPr/>
        </p:nvSpPr>
        <p:spPr>
          <a:xfrm>
            <a:off x="525538" y="1342151"/>
            <a:ext cx="4437878" cy="435155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3141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019552" y="3282515"/>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000311" y="197106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453920" y="407352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4518522" y="557022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2105177" y="469336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742290" y="218840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3632327" y="102284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H="1">
            <a:off x="5224065" y="282150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483387" y="4119319"/>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211406" y="430412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9" idx="0"/>
          </p:cNvCxnSpPr>
          <p:nvPr/>
        </p:nvCxnSpPr>
        <p:spPr>
          <a:xfrm flipH="1" flipV="1">
            <a:off x="4857072" y="4620577"/>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1" idx="5"/>
          </p:cNvCxnSpPr>
          <p:nvPr/>
        </p:nvCxnSpPr>
        <p:spPr>
          <a:xfrm flipH="1" flipV="1">
            <a:off x="2763952" y="3122287"/>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354646" y="2116948"/>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742290" y="2494284"/>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0" name="TextBox 29"/>
          <p:cNvSpPr txBox="1"/>
          <p:nvPr/>
        </p:nvSpPr>
        <p:spPr>
          <a:xfrm>
            <a:off x="6453920" y="4435911"/>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1" name="TextBox 30"/>
          <p:cNvSpPr txBox="1"/>
          <p:nvPr/>
        </p:nvSpPr>
        <p:spPr>
          <a:xfrm>
            <a:off x="4521541" y="5961293"/>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2" name="TextBox 31"/>
          <p:cNvSpPr txBox="1"/>
          <p:nvPr/>
        </p:nvSpPr>
        <p:spPr>
          <a:xfrm>
            <a:off x="2105177" y="5012716"/>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3" name="TextBox 32"/>
          <p:cNvSpPr txBox="1"/>
          <p:nvPr/>
        </p:nvSpPr>
        <p:spPr>
          <a:xfrm>
            <a:off x="4100196" y="3691755"/>
            <a:ext cx="1313180" cy="461665"/>
          </a:xfrm>
          <a:prstGeom prst="rect">
            <a:avLst/>
          </a:prstGeom>
          <a:noFill/>
        </p:spPr>
        <p:txBody>
          <a:bodyPr wrap="none" rtlCol="0">
            <a:spAutoFit/>
          </a:bodyPr>
          <a:lstStyle/>
          <a:p>
            <a:r>
              <a:rPr lang="en-US" sz="2400" b="1" dirty="0" smtClean="0">
                <a:latin typeface="Gill Sans"/>
                <a:cs typeface="Gill Sans"/>
              </a:rPr>
              <a:t>George</a:t>
            </a:r>
            <a:endParaRPr lang="en-US" sz="2400" b="1" dirty="0">
              <a:latin typeface="Gill Sans"/>
              <a:cs typeface="Gill Sans"/>
            </a:endParaRPr>
          </a:p>
        </p:txBody>
      </p:sp>
      <p:sp>
        <p:nvSpPr>
          <p:cNvPr id="34" name="TextBox 33"/>
          <p:cNvSpPr txBox="1"/>
          <p:nvPr/>
        </p:nvSpPr>
        <p:spPr>
          <a:xfrm>
            <a:off x="6012322" y="2298289"/>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5" name="TextBox 34"/>
          <p:cNvSpPr txBox="1"/>
          <p:nvPr/>
        </p:nvSpPr>
        <p:spPr>
          <a:xfrm>
            <a:off x="3632327" y="1305540"/>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6" name="TextBox 35"/>
          <p:cNvSpPr txBox="1"/>
          <p:nvPr/>
        </p:nvSpPr>
        <p:spPr>
          <a:xfrm>
            <a:off x="33421" y="66824"/>
            <a:ext cx="4199099" cy="646331"/>
          </a:xfrm>
          <a:prstGeom prst="rect">
            <a:avLst/>
          </a:prstGeom>
          <a:noFill/>
        </p:spPr>
        <p:txBody>
          <a:bodyPr wrap="none" rtlCol="0">
            <a:spAutoFit/>
          </a:bodyPr>
          <a:lstStyle/>
          <a:p>
            <a:r>
              <a:rPr lang="en-US" b="1" dirty="0" smtClean="0">
                <a:latin typeface="Gill Sans"/>
                <a:cs typeface="Gill Sans"/>
              </a:rPr>
              <a:t>Bubble Map</a:t>
            </a:r>
          </a:p>
          <a:p>
            <a:r>
              <a:rPr lang="en-US" b="1" dirty="0" smtClean="0">
                <a:latin typeface="Gill Sans"/>
                <a:cs typeface="Gill Sans"/>
              </a:rPr>
              <a:t>Describing / Adjectives / Qualities</a:t>
            </a:r>
            <a:endParaRPr lang="en-US" b="1" dirty="0">
              <a:latin typeface="Gill Sans"/>
              <a:cs typeface="Gill Sans"/>
            </a:endParaRPr>
          </a:p>
        </p:txBody>
      </p:sp>
    </p:spTree>
    <p:extLst>
      <p:ext uri="{BB962C8B-B14F-4D97-AF65-F5344CB8AC3E}">
        <p14:creationId xmlns:p14="http://schemas.microsoft.com/office/powerpoint/2010/main" val="6082035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21" name="TextBox 20"/>
          <p:cNvSpPr txBox="1"/>
          <p:nvPr/>
        </p:nvSpPr>
        <p:spPr>
          <a:xfrm>
            <a:off x="5482808" y="1342151"/>
            <a:ext cx="2714280" cy="4785926"/>
          </a:xfrm>
          <a:prstGeom prst="rect">
            <a:avLst/>
          </a:prstGeom>
          <a:noFill/>
        </p:spPr>
        <p:txBody>
          <a:bodyPr wrap="none" rtlCol="0">
            <a:spAutoFit/>
          </a:bodyPr>
          <a:lstStyle/>
          <a:p>
            <a:pPr>
              <a:lnSpc>
                <a:spcPct val="140000"/>
              </a:lnSpc>
              <a:spcAft>
                <a:spcPts val="1800"/>
              </a:spcAft>
            </a:pPr>
            <a:r>
              <a:rPr lang="en-US" sz="2000" b="1" dirty="0" smtClean="0">
                <a:latin typeface="Gill Sans"/>
                <a:cs typeface="Gill Sans"/>
              </a:rPr>
              <a:t>George is _________</a:t>
            </a:r>
            <a:r>
              <a:rPr lang="en-US" sz="2000" b="1" dirty="0" smtClean="0">
                <a:latin typeface="Gill Sans"/>
                <a:cs typeface="Gill Sans"/>
              </a:rPr>
              <a:t>.</a:t>
            </a:r>
          </a:p>
          <a:p>
            <a:pPr>
              <a:lnSpc>
                <a:spcPct val="140000"/>
              </a:lnSpc>
              <a:spcAft>
                <a:spcPts val="1800"/>
              </a:spcAft>
            </a:pPr>
            <a:r>
              <a:rPr lang="en-US" sz="2000" b="1" dirty="0">
                <a:latin typeface="Gill Sans"/>
                <a:cs typeface="Gill Sans"/>
              </a:rPr>
              <a:t>George </a:t>
            </a:r>
            <a:r>
              <a:rPr lang="en-US" sz="2000" b="1" dirty="0" smtClean="0">
                <a:latin typeface="Gill Sans"/>
                <a:cs typeface="Gill Sans"/>
              </a:rPr>
              <a:t>is </a:t>
            </a:r>
            <a:r>
              <a:rPr lang="en-US" sz="2000" b="1" dirty="0">
                <a:latin typeface="Gill Sans"/>
                <a:cs typeface="Gill Sans"/>
              </a:rPr>
              <a:t>_________.</a:t>
            </a:r>
          </a:p>
          <a:p>
            <a:pPr>
              <a:lnSpc>
                <a:spcPct val="140000"/>
              </a:lnSpc>
              <a:spcAft>
                <a:spcPts val="1800"/>
              </a:spcAft>
            </a:pPr>
            <a:r>
              <a:rPr lang="en-US" sz="2000" b="1" dirty="0">
                <a:latin typeface="Gill Sans"/>
                <a:cs typeface="Gill Sans"/>
              </a:rPr>
              <a:t>George </a:t>
            </a:r>
            <a:r>
              <a:rPr lang="en-US" sz="2000" b="1" dirty="0" smtClean="0">
                <a:latin typeface="Gill Sans"/>
                <a:cs typeface="Gill Sans"/>
              </a:rPr>
              <a:t>is </a:t>
            </a:r>
            <a:r>
              <a:rPr lang="en-US" sz="2000" b="1" dirty="0">
                <a:latin typeface="Gill Sans"/>
                <a:cs typeface="Gill Sans"/>
              </a:rPr>
              <a:t>_________.</a:t>
            </a:r>
          </a:p>
          <a:p>
            <a:pPr>
              <a:lnSpc>
                <a:spcPct val="140000"/>
              </a:lnSpc>
              <a:spcAft>
                <a:spcPts val="1800"/>
              </a:spcAft>
            </a:pPr>
            <a:r>
              <a:rPr lang="en-US" sz="2000" b="1" dirty="0">
                <a:latin typeface="Gill Sans"/>
                <a:cs typeface="Gill Sans"/>
              </a:rPr>
              <a:t>George </a:t>
            </a:r>
            <a:r>
              <a:rPr lang="en-US" sz="2000" b="1" dirty="0" smtClean="0">
                <a:latin typeface="Gill Sans"/>
                <a:cs typeface="Gill Sans"/>
              </a:rPr>
              <a:t>is </a:t>
            </a:r>
            <a:r>
              <a:rPr lang="en-US" sz="2000" b="1" dirty="0">
                <a:latin typeface="Gill Sans"/>
                <a:cs typeface="Gill Sans"/>
              </a:rPr>
              <a:t>_________.</a:t>
            </a:r>
          </a:p>
          <a:p>
            <a:pPr>
              <a:spcAft>
                <a:spcPts val="1800"/>
              </a:spcAft>
            </a:pPr>
            <a:r>
              <a:rPr lang="en-US" sz="2000" b="1" dirty="0">
                <a:latin typeface="Gill Sans"/>
                <a:cs typeface="Gill Sans"/>
              </a:rPr>
              <a:t>George </a:t>
            </a:r>
            <a:r>
              <a:rPr lang="en-US" sz="2000" b="1" dirty="0" smtClean="0">
                <a:latin typeface="Gill Sans"/>
                <a:cs typeface="Gill Sans"/>
              </a:rPr>
              <a:t>is </a:t>
            </a:r>
            <a:r>
              <a:rPr lang="en-US" sz="2000" b="1" dirty="0">
                <a:latin typeface="Gill Sans"/>
                <a:cs typeface="Gill Sans"/>
              </a:rPr>
              <a:t>_________.</a:t>
            </a:r>
          </a:p>
          <a:p>
            <a:pPr>
              <a:spcAft>
                <a:spcPts val="1800"/>
              </a:spcAft>
            </a:pPr>
            <a:r>
              <a:rPr lang="en-US" sz="2000" b="1" dirty="0">
                <a:latin typeface="Gill Sans"/>
                <a:cs typeface="Gill Sans"/>
              </a:rPr>
              <a:t>George </a:t>
            </a:r>
            <a:r>
              <a:rPr lang="en-US" sz="2000" b="1" dirty="0" smtClean="0">
                <a:latin typeface="Gill Sans"/>
                <a:cs typeface="Gill Sans"/>
              </a:rPr>
              <a:t>is </a:t>
            </a:r>
            <a:r>
              <a:rPr lang="en-US" sz="2000" b="1" dirty="0">
                <a:latin typeface="Gill Sans"/>
                <a:cs typeface="Gill Sans"/>
              </a:rPr>
              <a:t>_________.</a:t>
            </a:r>
          </a:p>
          <a:p>
            <a:pPr>
              <a:spcAft>
                <a:spcPts val="1800"/>
              </a:spcAft>
            </a:pPr>
            <a:r>
              <a:rPr lang="en-US" sz="2000" b="1" dirty="0">
                <a:latin typeface="Gill Sans"/>
                <a:cs typeface="Gill Sans"/>
              </a:rPr>
              <a:t>George </a:t>
            </a:r>
            <a:r>
              <a:rPr lang="en-US" sz="2000" b="1" dirty="0" smtClean="0">
                <a:latin typeface="Gill Sans"/>
                <a:cs typeface="Gill Sans"/>
              </a:rPr>
              <a:t>is </a:t>
            </a:r>
            <a:r>
              <a:rPr lang="en-US" sz="2000" b="1" dirty="0">
                <a:latin typeface="Gill Sans"/>
                <a:cs typeface="Gill Sans"/>
              </a:rPr>
              <a:t>_________.</a:t>
            </a:r>
          </a:p>
          <a:p>
            <a:pPr>
              <a:spcAft>
                <a:spcPts val="1800"/>
              </a:spcAft>
            </a:pPr>
            <a:endParaRPr lang="en-US" sz="2000" b="1" dirty="0">
              <a:latin typeface="Gill Sans"/>
              <a:cs typeface="Gill Sans"/>
            </a:endParaRPr>
          </a:p>
        </p:txBody>
      </p:sp>
      <p:pic>
        <p:nvPicPr>
          <p:cNvPr id="3" name="Picture 2" descr="george bub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06" y="1605918"/>
            <a:ext cx="3925560" cy="3752009"/>
          </a:xfrm>
          <a:prstGeom prst="rect">
            <a:avLst/>
          </a:prstGeom>
        </p:spPr>
      </p:pic>
    </p:spTree>
    <p:extLst>
      <p:ext uri="{BB962C8B-B14F-4D97-AF65-F5344CB8AC3E}">
        <p14:creationId xmlns:p14="http://schemas.microsoft.com/office/powerpoint/2010/main" val="24499114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019552" y="3282515"/>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000311" y="197106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453920" y="407352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4518522" y="557022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2105177" y="469336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742290" y="218840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3632327" y="102284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H="1">
            <a:off x="5224065" y="282150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483387" y="4119319"/>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211406" y="430412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9" idx="0"/>
          </p:cNvCxnSpPr>
          <p:nvPr/>
        </p:nvCxnSpPr>
        <p:spPr>
          <a:xfrm flipH="1" flipV="1">
            <a:off x="4857072" y="4620577"/>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1" idx="5"/>
          </p:cNvCxnSpPr>
          <p:nvPr/>
        </p:nvCxnSpPr>
        <p:spPr>
          <a:xfrm flipH="1" flipV="1">
            <a:off x="2763952" y="3122287"/>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354646" y="2116948"/>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742290" y="2494284"/>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0" name="TextBox 29"/>
          <p:cNvSpPr txBox="1"/>
          <p:nvPr/>
        </p:nvSpPr>
        <p:spPr>
          <a:xfrm>
            <a:off x="6453920" y="4435911"/>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1" name="TextBox 30"/>
          <p:cNvSpPr txBox="1"/>
          <p:nvPr/>
        </p:nvSpPr>
        <p:spPr>
          <a:xfrm>
            <a:off x="4521541" y="5961293"/>
            <a:ext cx="1237726" cy="369332"/>
          </a:xfrm>
          <a:prstGeom prst="rect">
            <a:avLst/>
          </a:prstGeom>
          <a:noFill/>
        </p:spPr>
        <p:txBody>
          <a:bodyPr wrap="none" rtlCol="0">
            <a:spAutoFit/>
          </a:bodyPr>
          <a:lstStyle/>
          <a:p>
            <a:r>
              <a:rPr lang="en-US" b="1" dirty="0" smtClean="0">
                <a:latin typeface="Gill Sans"/>
                <a:cs typeface="Gill Sans"/>
              </a:rPr>
              <a:t>adjective</a:t>
            </a:r>
            <a:endParaRPr lang="en-US" b="1" dirty="0">
              <a:latin typeface="Gill Sans"/>
              <a:cs typeface="Gill Sans"/>
            </a:endParaRPr>
          </a:p>
        </p:txBody>
      </p:sp>
      <p:sp>
        <p:nvSpPr>
          <p:cNvPr id="32" name="TextBox 31"/>
          <p:cNvSpPr txBox="1"/>
          <p:nvPr/>
        </p:nvSpPr>
        <p:spPr>
          <a:xfrm>
            <a:off x="2105177" y="5012716"/>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3" name="TextBox 32"/>
          <p:cNvSpPr txBox="1"/>
          <p:nvPr/>
        </p:nvSpPr>
        <p:spPr>
          <a:xfrm>
            <a:off x="4100196" y="3691755"/>
            <a:ext cx="1313180" cy="461665"/>
          </a:xfrm>
          <a:prstGeom prst="rect">
            <a:avLst/>
          </a:prstGeom>
          <a:noFill/>
        </p:spPr>
        <p:txBody>
          <a:bodyPr wrap="none" rtlCol="0">
            <a:spAutoFit/>
          </a:bodyPr>
          <a:lstStyle/>
          <a:p>
            <a:r>
              <a:rPr lang="en-US" sz="2400" b="1" dirty="0" smtClean="0">
                <a:latin typeface="Gill Sans"/>
                <a:cs typeface="Gill Sans"/>
              </a:rPr>
              <a:t>George</a:t>
            </a:r>
            <a:endParaRPr lang="en-US" sz="2400" b="1" dirty="0">
              <a:latin typeface="Gill Sans"/>
              <a:cs typeface="Gill Sans"/>
            </a:endParaRPr>
          </a:p>
        </p:txBody>
      </p:sp>
      <p:sp>
        <p:nvSpPr>
          <p:cNvPr id="34" name="TextBox 33"/>
          <p:cNvSpPr txBox="1"/>
          <p:nvPr/>
        </p:nvSpPr>
        <p:spPr>
          <a:xfrm>
            <a:off x="6012322" y="2298289"/>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5" name="TextBox 34"/>
          <p:cNvSpPr txBox="1"/>
          <p:nvPr/>
        </p:nvSpPr>
        <p:spPr>
          <a:xfrm>
            <a:off x="3632327" y="1305540"/>
            <a:ext cx="1184940" cy="523220"/>
          </a:xfrm>
          <a:prstGeom prst="rect">
            <a:avLst/>
          </a:prstGeom>
          <a:noFill/>
        </p:spPr>
        <p:txBody>
          <a:bodyPr wrap="none" rtlCol="0">
            <a:spAutoFit/>
          </a:bodyPr>
          <a:lstStyle/>
          <a:p>
            <a:pPr algn="ctr"/>
            <a:r>
              <a:rPr lang="en-US" sz="1400" b="1" dirty="0" smtClean="0">
                <a:latin typeface="Gill Sans"/>
                <a:cs typeface="Gill Sans"/>
              </a:rPr>
              <a:t>descriptive</a:t>
            </a:r>
          </a:p>
          <a:p>
            <a:pPr algn="ctr"/>
            <a:r>
              <a:rPr lang="en-US" sz="1400" b="1" dirty="0" smtClean="0">
                <a:latin typeface="Gill Sans"/>
                <a:cs typeface="Gill Sans"/>
              </a:rPr>
              <a:t>word</a:t>
            </a:r>
            <a:endParaRPr lang="en-US" sz="1400" b="1" dirty="0">
              <a:latin typeface="Gill Sans"/>
              <a:cs typeface="Gill Sans"/>
            </a:endParaRPr>
          </a:p>
        </p:txBody>
      </p:sp>
      <p:sp>
        <p:nvSpPr>
          <p:cNvPr id="36" name="TextBox 35"/>
          <p:cNvSpPr txBox="1"/>
          <p:nvPr/>
        </p:nvSpPr>
        <p:spPr>
          <a:xfrm>
            <a:off x="33421" y="66824"/>
            <a:ext cx="4199099" cy="646331"/>
          </a:xfrm>
          <a:prstGeom prst="rect">
            <a:avLst/>
          </a:prstGeom>
          <a:noFill/>
        </p:spPr>
        <p:txBody>
          <a:bodyPr wrap="none" rtlCol="0">
            <a:spAutoFit/>
          </a:bodyPr>
          <a:lstStyle/>
          <a:p>
            <a:r>
              <a:rPr lang="en-US" b="1" dirty="0" smtClean="0">
                <a:latin typeface="Gill Sans"/>
                <a:cs typeface="Gill Sans"/>
              </a:rPr>
              <a:t>Bubble Map</a:t>
            </a:r>
          </a:p>
          <a:p>
            <a:r>
              <a:rPr lang="en-US" b="1" dirty="0" smtClean="0">
                <a:latin typeface="Gill Sans"/>
                <a:cs typeface="Gill Sans"/>
              </a:rPr>
              <a:t>Describing / Adjectives / Qualities</a:t>
            </a:r>
            <a:endParaRPr lang="en-US" b="1" dirty="0">
              <a:latin typeface="Gill Sans"/>
              <a:cs typeface="Gill Sans"/>
            </a:endParaRPr>
          </a:p>
        </p:txBody>
      </p:sp>
      <p:sp>
        <p:nvSpPr>
          <p:cNvPr id="38" name="Rectangle 37"/>
          <p:cNvSpPr/>
          <p:nvPr/>
        </p:nvSpPr>
        <p:spPr>
          <a:xfrm>
            <a:off x="248173" y="759163"/>
            <a:ext cx="8779043" cy="602584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1617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21" name="TextBox 20"/>
          <p:cNvSpPr txBox="1"/>
          <p:nvPr/>
        </p:nvSpPr>
        <p:spPr>
          <a:xfrm>
            <a:off x="5482808" y="1342151"/>
            <a:ext cx="3084849" cy="4539704"/>
          </a:xfrm>
          <a:prstGeom prst="rect">
            <a:avLst/>
          </a:prstGeom>
          <a:noFill/>
        </p:spPr>
        <p:txBody>
          <a:bodyPr wrap="none" rtlCol="0">
            <a:spAutoFit/>
          </a:bodyPr>
          <a:lstStyle/>
          <a:p>
            <a:pPr>
              <a:lnSpc>
                <a:spcPct val="140000"/>
              </a:lnSpc>
              <a:spcAft>
                <a:spcPts val="1800"/>
              </a:spcAft>
            </a:pPr>
            <a:r>
              <a:rPr lang="en-US" sz="2000" b="1" dirty="0" smtClean="0">
                <a:latin typeface="Gill Sans"/>
                <a:cs typeface="Gill Sans"/>
              </a:rPr>
              <a:t>George is ____     _____</a:t>
            </a:r>
            <a:r>
              <a:rPr lang="en-US" sz="2000" b="1" dirty="0" smtClean="0">
                <a:latin typeface="Gill Sans"/>
                <a:cs typeface="Gill Sans"/>
              </a:rPr>
              <a:t>.</a:t>
            </a:r>
          </a:p>
          <a:p>
            <a:pPr>
              <a:lnSpc>
                <a:spcPct val="140000"/>
              </a:lnSpc>
              <a:spcAft>
                <a:spcPts val="1800"/>
              </a:spcAft>
            </a:pPr>
            <a:r>
              <a:rPr lang="en-US" sz="2000" b="1" dirty="0">
                <a:latin typeface="Gill Sans"/>
                <a:cs typeface="Gill Sans"/>
              </a:rPr>
              <a:t>George is ____     _____.</a:t>
            </a:r>
          </a:p>
          <a:p>
            <a:pPr>
              <a:spcAft>
                <a:spcPts val="1800"/>
              </a:spcAft>
            </a:pPr>
            <a:r>
              <a:rPr lang="en-US" sz="2000" b="1" dirty="0">
                <a:latin typeface="Gill Sans"/>
                <a:cs typeface="Gill Sans"/>
              </a:rPr>
              <a:t>George is ____     _____.</a:t>
            </a:r>
          </a:p>
          <a:p>
            <a:pPr>
              <a:spcAft>
                <a:spcPts val="1800"/>
              </a:spcAft>
            </a:pPr>
            <a:r>
              <a:rPr lang="en-US" sz="2000" b="1" dirty="0">
                <a:latin typeface="Gill Sans"/>
                <a:cs typeface="Gill Sans"/>
              </a:rPr>
              <a:t>George is ____     _____.</a:t>
            </a:r>
          </a:p>
          <a:p>
            <a:pPr>
              <a:spcAft>
                <a:spcPts val="1800"/>
              </a:spcAft>
            </a:pPr>
            <a:r>
              <a:rPr lang="en-US" sz="2000" b="1" dirty="0">
                <a:latin typeface="Gill Sans"/>
                <a:cs typeface="Gill Sans"/>
              </a:rPr>
              <a:t>George is ____     _____.</a:t>
            </a:r>
          </a:p>
          <a:p>
            <a:pPr>
              <a:spcAft>
                <a:spcPts val="1800"/>
              </a:spcAft>
            </a:pPr>
            <a:r>
              <a:rPr lang="en-US" sz="2000" b="1" dirty="0">
                <a:latin typeface="Gill Sans"/>
                <a:cs typeface="Gill Sans"/>
              </a:rPr>
              <a:t>George is ____     _____.</a:t>
            </a:r>
          </a:p>
          <a:p>
            <a:pPr>
              <a:spcAft>
                <a:spcPts val="1800"/>
              </a:spcAft>
            </a:pPr>
            <a:r>
              <a:rPr lang="en-US" sz="2000" b="1" dirty="0">
                <a:latin typeface="Gill Sans"/>
                <a:cs typeface="Gill Sans"/>
              </a:rPr>
              <a:t>George is ____     _____.</a:t>
            </a:r>
          </a:p>
          <a:p>
            <a:pPr>
              <a:spcAft>
                <a:spcPts val="1800"/>
              </a:spcAft>
            </a:pPr>
            <a:endParaRPr lang="en-US" sz="2000" b="1" dirty="0">
              <a:latin typeface="Gill Sans"/>
              <a:cs typeface="Gill Sans"/>
            </a:endParaRPr>
          </a:p>
        </p:txBody>
      </p:sp>
      <p:pic>
        <p:nvPicPr>
          <p:cNvPr id="3" name="Picture 2" descr="george bub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06" y="1605918"/>
            <a:ext cx="3925560" cy="3752009"/>
          </a:xfrm>
          <a:prstGeom prst="rect">
            <a:avLst/>
          </a:prstGeom>
        </p:spPr>
      </p:pic>
      <p:sp>
        <p:nvSpPr>
          <p:cNvPr id="5" name="Rectangle 4"/>
          <p:cNvSpPr/>
          <p:nvPr/>
        </p:nvSpPr>
        <p:spPr>
          <a:xfrm>
            <a:off x="525538" y="1342151"/>
            <a:ext cx="4437878" cy="435155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68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th_in_hands2-whitebg-1024x10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6064"/>
            <a:ext cx="9144000" cy="8374063"/>
          </a:xfrm>
          <a:prstGeom prst="rect">
            <a:avLst/>
          </a:prstGeom>
        </p:spPr>
      </p:pic>
      <p:sp>
        <p:nvSpPr>
          <p:cNvPr id="7" name="Rectangle 6"/>
          <p:cNvSpPr/>
          <p:nvPr/>
        </p:nvSpPr>
        <p:spPr>
          <a:xfrm>
            <a:off x="0" y="0"/>
            <a:ext cx="9144000" cy="1225006"/>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4</a:t>
            </a:fld>
            <a:endParaRPr lang="en-US" dirty="0"/>
          </a:p>
        </p:txBody>
      </p:sp>
      <p:sp>
        <p:nvSpPr>
          <p:cNvPr id="6" name="TextBox 5"/>
          <p:cNvSpPr txBox="1"/>
          <p:nvPr/>
        </p:nvSpPr>
        <p:spPr>
          <a:xfrm>
            <a:off x="0" y="99244"/>
            <a:ext cx="9144000" cy="1015663"/>
          </a:xfrm>
          <a:prstGeom prst="rect">
            <a:avLst/>
          </a:prstGeom>
          <a:noFill/>
        </p:spPr>
        <p:txBody>
          <a:bodyPr wrap="square" rtlCol="0">
            <a:spAutoFit/>
          </a:bodyPr>
          <a:lstStyle/>
          <a:p>
            <a:pPr algn="ctr"/>
            <a:r>
              <a:rPr lang="en-US" sz="6000" b="1" dirty="0" smtClean="0">
                <a:latin typeface="Gill Sans"/>
                <a:cs typeface="Gill Sans"/>
              </a:rPr>
              <a:t>I know the earth—</a:t>
            </a:r>
            <a:endParaRPr lang="en-US" sz="6000" b="1" dirty="0">
              <a:latin typeface="Gill Sans"/>
              <a:cs typeface="Gill Sans"/>
            </a:endParaRPr>
          </a:p>
        </p:txBody>
      </p:sp>
    </p:spTree>
    <p:extLst>
      <p:ext uri="{BB962C8B-B14F-4D97-AF65-F5344CB8AC3E}">
        <p14:creationId xmlns:p14="http://schemas.microsoft.com/office/powerpoint/2010/main" val="41138753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306682"/>
            <a:ext cx="9144000" cy="1569660"/>
          </a:xfrm>
          <a:prstGeom prst="rect">
            <a:avLst/>
          </a:prstGeom>
          <a:noFill/>
        </p:spPr>
        <p:txBody>
          <a:bodyPr wrap="square" rtlCol="0">
            <a:spAutoFit/>
          </a:bodyPr>
          <a:lstStyle/>
          <a:p>
            <a:pPr algn="ctr"/>
            <a:r>
              <a:rPr lang="en-US" sz="9600" b="1" dirty="0" smtClean="0">
                <a:latin typeface="Gill Sans"/>
                <a:cs typeface="Gill Sans"/>
              </a:rPr>
              <a:t>reflection</a:t>
            </a:r>
            <a:endParaRPr lang="en-US" sz="9600" b="1" dirty="0">
              <a:latin typeface="Gill Sans"/>
              <a:cs typeface="Gill Sans"/>
            </a:endParaRPr>
          </a:p>
        </p:txBody>
      </p:sp>
    </p:spTree>
    <p:extLst>
      <p:ext uri="{BB962C8B-B14F-4D97-AF65-F5344CB8AC3E}">
        <p14:creationId xmlns:p14="http://schemas.microsoft.com/office/powerpoint/2010/main" val="38979286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80759" y="316813"/>
            <a:ext cx="3984172" cy="6278642"/>
          </a:xfrm>
          <a:prstGeom prst="rect">
            <a:avLst/>
          </a:prstGeom>
        </p:spPr>
        <p:txBody>
          <a:bodyPr wrap="square">
            <a:spAutoFit/>
          </a:bodyPr>
          <a:lstStyle/>
          <a:p>
            <a:r>
              <a:rPr lang="en-US" sz="4400" b="1" dirty="0">
                <a:latin typeface="Gill Sans"/>
                <a:cs typeface="Gill Sans"/>
              </a:rPr>
              <a:t>Now</a:t>
            </a:r>
          </a:p>
          <a:p>
            <a:endParaRPr lang="en-US" sz="2400" b="1" dirty="0">
              <a:latin typeface="Gill Sans"/>
              <a:cs typeface="Gill Sans"/>
            </a:endParaRPr>
          </a:p>
          <a:p>
            <a:pPr>
              <a:lnSpc>
                <a:spcPct val="130000"/>
              </a:lnSpc>
            </a:pPr>
            <a:r>
              <a:rPr lang="en-US" sz="2000" b="1" dirty="0">
                <a:latin typeface="Gill Sans"/>
                <a:cs typeface="Gill Sans"/>
              </a:rPr>
              <a:t>Close the barbeque.</a:t>
            </a:r>
          </a:p>
          <a:p>
            <a:pPr>
              <a:lnSpc>
                <a:spcPct val="130000"/>
              </a:lnSpc>
            </a:pPr>
            <a:r>
              <a:rPr lang="en-US" sz="2000" b="1" dirty="0">
                <a:latin typeface="Gill Sans"/>
                <a:cs typeface="Gill Sans"/>
              </a:rPr>
              <a:t>Close the sun.</a:t>
            </a:r>
          </a:p>
          <a:p>
            <a:pPr>
              <a:lnSpc>
                <a:spcPct val="130000"/>
              </a:lnSpc>
            </a:pPr>
            <a:r>
              <a:rPr lang="en-US" sz="2000" b="1" dirty="0">
                <a:latin typeface="Gill Sans"/>
                <a:cs typeface="Gill Sans"/>
              </a:rPr>
              <a:t>Close the home-run games we won.</a:t>
            </a:r>
          </a:p>
          <a:p>
            <a:pPr>
              <a:lnSpc>
                <a:spcPct val="130000"/>
              </a:lnSpc>
            </a:pPr>
            <a:endParaRPr lang="en-US" sz="2000" b="1" dirty="0">
              <a:latin typeface="Gill Sans"/>
              <a:cs typeface="Gill Sans"/>
            </a:endParaRPr>
          </a:p>
          <a:p>
            <a:pPr>
              <a:lnSpc>
                <a:spcPct val="130000"/>
              </a:lnSpc>
            </a:pPr>
            <a:r>
              <a:rPr lang="en-US" sz="2000" b="1" dirty="0">
                <a:latin typeface="Gill Sans"/>
                <a:cs typeface="Gill Sans"/>
              </a:rPr>
              <a:t>Close the picnic.</a:t>
            </a:r>
          </a:p>
          <a:p>
            <a:pPr>
              <a:lnSpc>
                <a:spcPct val="130000"/>
              </a:lnSpc>
            </a:pPr>
            <a:r>
              <a:rPr lang="en-US" sz="2000" b="1" dirty="0">
                <a:latin typeface="Gill Sans"/>
                <a:cs typeface="Gill Sans"/>
              </a:rPr>
              <a:t>Close the pool.</a:t>
            </a:r>
          </a:p>
          <a:p>
            <a:pPr>
              <a:lnSpc>
                <a:spcPct val="130000"/>
              </a:lnSpc>
            </a:pPr>
            <a:endParaRPr lang="en-US" sz="2000" b="1" dirty="0">
              <a:latin typeface="Gill Sans"/>
              <a:cs typeface="Gill Sans"/>
            </a:endParaRPr>
          </a:p>
          <a:p>
            <a:pPr>
              <a:lnSpc>
                <a:spcPct val="130000"/>
              </a:lnSpc>
            </a:pPr>
            <a:r>
              <a:rPr lang="en-US" sz="2000" b="1" dirty="0">
                <a:latin typeface="Gill Sans"/>
                <a:cs typeface="Gill Sans"/>
              </a:rPr>
              <a:t>Close the summer.</a:t>
            </a:r>
          </a:p>
          <a:p>
            <a:pPr>
              <a:lnSpc>
                <a:spcPct val="130000"/>
              </a:lnSpc>
            </a:pPr>
            <a:endParaRPr lang="en-US" sz="2000" b="1" dirty="0">
              <a:latin typeface="Gill Sans"/>
              <a:cs typeface="Gill Sans"/>
            </a:endParaRPr>
          </a:p>
          <a:p>
            <a:pPr>
              <a:lnSpc>
                <a:spcPct val="130000"/>
              </a:lnSpc>
            </a:pPr>
            <a:r>
              <a:rPr lang="en-US" sz="2000" b="1" dirty="0">
                <a:latin typeface="Gill Sans"/>
                <a:cs typeface="Gill Sans"/>
              </a:rPr>
              <a:t>Open school.</a:t>
            </a:r>
          </a:p>
          <a:p>
            <a:endParaRPr lang="en-US" sz="2400" b="1" dirty="0">
              <a:latin typeface="Gill Sans"/>
              <a:cs typeface="Gill Sans"/>
            </a:endParaRPr>
          </a:p>
          <a:p>
            <a:r>
              <a:rPr lang="en-US" dirty="0">
                <a:latin typeface="Garamond"/>
                <a:cs typeface="Garamond"/>
              </a:rPr>
              <a:t>Prince </a:t>
            </a:r>
            <a:r>
              <a:rPr lang="en-US" dirty="0" err="1">
                <a:latin typeface="Garamond"/>
                <a:cs typeface="Garamond"/>
              </a:rPr>
              <a:t>Redcloud</a:t>
            </a:r>
            <a:r>
              <a:rPr lang="en-US" b="1" dirty="0">
                <a:latin typeface="Garamond"/>
                <a:cs typeface="Garamond"/>
              </a:rPr>
              <a:t> </a:t>
            </a:r>
          </a:p>
        </p:txBody>
      </p:sp>
    </p:spTree>
    <p:extLst>
      <p:ext uri="{BB962C8B-B14F-4D97-AF65-F5344CB8AC3E}">
        <p14:creationId xmlns:p14="http://schemas.microsoft.com/office/powerpoint/2010/main" val="34777520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42</a:t>
            </a:fld>
            <a:endParaRPr lang="en-US" dirty="0"/>
          </a:p>
        </p:txBody>
      </p:sp>
      <p:pic>
        <p:nvPicPr>
          <p:cNvPr id="4" name="Picture 3" descr="TPS visu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546162"/>
            <a:ext cx="8128000" cy="2662963"/>
          </a:xfrm>
          <a:prstGeom prst="rect">
            <a:avLst/>
          </a:prstGeom>
        </p:spPr>
      </p:pic>
      <p:sp>
        <p:nvSpPr>
          <p:cNvPr id="5" name="TextBox 4"/>
          <p:cNvSpPr txBox="1"/>
          <p:nvPr/>
        </p:nvSpPr>
        <p:spPr>
          <a:xfrm>
            <a:off x="1" y="5688549"/>
            <a:ext cx="9143999" cy="523220"/>
          </a:xfrm>
          <a:prstGeom prst="rect">
            <a:avLst/>
          </a:prstGeom>
          <a:noFill/>
        </p:spPr>
        <p:txBody>
          <a:bodyPr wrap="square" rtlCol="0">
            <a:spAutoFit/>
          </a:bodyPr>
          <a:lstStyle/>
          <a:p>
            <a:pPr algn="ctr"/>
            <a:r>
              <a:rPr lang="en-US" sz="2800" b="1" dirty="0" smtClean="0">
                <a:latin typeface="Gill Sans"/>
                <a:cs typeface="Gill Sans"/>
              </a:rPr>
              <a:t>Thinking Collaboratively</a:t>
            </a:r>
            <a:endParaRPr lang="en-US" sz="2800" b="1" dirty="0">
              <a:latin typeface="Gill Sans"/>
              <a:cs typeface="Gill Sans"/>
            </a:endParaRPr>
          </a:p>
        </p:txBody>
      </p:sp>
      <p:sp>
        <p:nvSpPr>
          <p:cNvPr id="6" name="TextBox 5"/>
          <p:cNvSpPr txBox="1"/>
          <p:nvPr/>
        </p:nvSpPr>
        <p:spPr>
          <a:xfrm>
            <a:off x="0" y="1139807"/>
            <a:ext cx="9143999" cy="769441"/>
          </a:xfrm>
          <a:prstGeom prst="rect">
            <a:avLst/>
          </a:prstGeom>
          <a:noFill/>
        </p:spPr>
        <p:txBody>
          <a:bodyPr wrap="square" rtlCol="0">
            <a:spAutoFit/>
          </a:bodyPr>
          <a:lstStyle/>
          <a:p>
            <a:pPr algn="ctr"/>
            <a:r>
              <a:rPr lang="en-US" sz="4400" b="1" dirty="0" smtClean="0">
                <a:latin typeface="Gill Sans"/>
                <a:cs typeface="Gill Sans"/>
              </a:rPr>
              <a:t>Things I </a:t>
            </a:r>
            <a:r>
              <a:rPr lang="en-US" sz="4400" b="1" dirty="0" smtClean="0">
                <a:latin typeface="Gill Sans"/>
                <a:cs typeface="Gill Sans"/>
              </a:rPr>
              <a:t>like about summer</a:t>
            </a:r>
            <a:r>
              <a:rPr lang="mr-IN" sz="4400" b="1" dirty="0" smtClean="0">
                <a:latin typeface="Gill Sans"/>
                <a:cs typeface="Gill Sans"/>
              </a:rPr>
              <a:t>…</a:t>
            </a:r>
            <a:endParaRPr lang="en-US" sz="4400" b="1" dirty="0">
              <a:latin typeface="Gill Sans"/>
              <a:cs typeface="Gill Sans"/>
            </a:endParaRPr>
          </a:p>
        </p:txBody>
      </p:sp>
    </p:spTree>
    <p:extLst>
      <p:ext uri="{BB962C8B-B14F-4D97-AF65-F5344CB8AC3E}">
        <p14:creationId xmlns:p14="http://schemas.microsoft.com/office/powerpoint/2010/main" val="32510081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5401588" y="2168605"/>
            <a:ext cx="1978491" cy="207682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3673231" y="523188"/>
            <a:ext cx="5274357" cy="536765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3885541" y="3004079"/>
            <a:ext cx="800219" cy="400110"/>
          </a:xfrm>
          <a:prstGeom prst="rect">
            <a:avLst/>
          </a:prstGeom>
          <a:noFill/>
        </p:spPr>
        <p:txBody>
          <a:bodyPr wrap="none" rtlCol="0">
            <a:spAutoFit/>
          </a:bodyPr>
          <a:lstStyle/>
          <a:p>
            <a:r>
              <a:rPr lang="en-US" sz="2000" b="1" dirty="0" smtClean="0">
                <a:latin typeface="Gill Sans"/>
                <a:cs typeface="Gill Sans"/>
              </a:rPr>
              <a:t>park</a:t>
            </a:r>
            <a:endParaRPr lang="en-US" sz="2000" b="1" dirty="0">
              <a:latin typeface="Gill Sans"/>
              <a:cs typeface="Gill Sans"/>
            </a:endParaRPr>
          </a:p>
        </p:txBody>
      </p:sp>
      <p:sp>
        <p:nvSpPr>
          <p:cNvPr id="37" name="TextBox 36"/>
          <p:cNvSpPr txBox="1"/>
          <p:nvPr/>
        </p:nvSpPr>
        <p:spPr>
          <a:xfrm>
            <a:off x="5908942" y="4775329"/>
            <a:ext cx="850413" cy="400110"/>
          </a:xfrm>
          <a:prstGeom prst="rect">
            <a:avLst/>
          </a:prstGeom>
          <a:noFill/>
        </p:spPr>
        <p:txBody>
          <a:bodyPr wrap="none" rtlCol="0">
            <a:spAutoFit/>
          </a:bodyPr>
          <a:lstStyle/>
          <a:p>
            <a:r>
              <a:rPr lang="en-US" sz="2000" b="1" dirty="0" smtClean="0">
                <a:latin typeface="Gill Sans"/>
                <a:cs typeface="Gill Sans"/>
              </a:rPr>
              <a:t>trees</a:t>
            </a:r>
            <a:endParaRPr lang="en-US" sz="2000" b="1" dirty="0">
              <a:latin typeface="Gill Sans"/>
              <a:cs typeface="Gill Sans"/>
            </a:endParaRPr>
          </a:p>
        </p:txBody>
      </p:sp>
      <p:sp>
        <p:nvSpPr>
          <p:cNvPr id="38" name="TextBox 37"/>
          <p:cNvSpPr txBox="1"/>
          <p:nvPr/>
        </p:nvSpPr>
        <p:spPr>
          <a:xfrm>
            <a:off x="7380079" y="3948359"/>
            <a:ext cx="754984" cy="400110"/>
          </a:xfrm>
          <a:prstGeom prst="rect">
            <a:avLst/>
          </a:prstGeom>
          <a:noFill/>
        </p:spPr>
        <p:txBody>
          <a:bodyPr wrap="none" rtlCol="0">
            <a:spAutoFit/>
          </a:bodyPr>
          <a:lstStyle/>
          <a:p>
            <a:r>
              <a:rPr lang="en-US" sz="2000" b="1" dirty="0" smtClean="0">
                <a:latin typeface="Gill Sans"/>
                <a:cs typeface="Gill Sans"/>
              </a:rPr>
              <a:t>pool</a:t>
            </a:r>
            <a:endParaRPr lang="en-US" sz="2000" b="1" dirty="0">
              <a:latin typeface="Gill Sans"/>
              <a:cs typeface="Gill Sans"/>
            </a:endParaRPr>
          </a:p>
        </p:txBody>
      </p:sp>
      <p:sp>
        <p:nvSpPr>
          <p:cNvPr id="39" name="TextBox 38"/>
          <p:cNvSpPr txBox="1"/>
          <p:nvPr/>
        </p:nvSpPr>
        <p:spPr>
          <a:xfrm>
            <a:off x="6155004" y="1177409"/>
            <a:ext cx="769637" cy="400110"/>
          </a:xfrm>
          <a:prstGeom prst="rect">
            <a:avLst/>
          </a:prstGeom>
          <a:noFill/>
        </p:spPr>
        <p:txBody>
          <a:bodyPr wrap="none" rtlCol="0">
            <a:spAutoFit/>
          </a:bodyPr>
          <a:lstStyle/>
          <a:p>
            <a:r>
              <a:rPr lang="en-US" sz="2000" b="1" dirty="0" smtClean="0">
                <a:latin typeface="Gill Sans"/>
                <a:cs typeface="Gill Sans"/>
              </a:rPr>
              <a:t>corn</a:t>
            </a:r>
            <a:endParaRPr lang="en-US" sz="2000" b="1" dirty="0">
              <a:latin typeface="Gill Sans"/>
              <a:cs typeface="Gill Sans"/>
            </a:endParaRPr>
          </a:p>
        </p:txBody>
      </p:sp>
      <p:sp>
        <p:nvSpPr>
          <p:cNvPr id="40" name="TextBox 39"/>
          <p:cNvSpPr txBox="1"/>
          <p:nvPr/>
        </p:nvSpPr>
        <p:spPr>
          <a:xfrm>
            <a:off x="5554584" y="2533872"/>
            <a:ext cx="1710725" cy="1384995"/>
          </a:xfrm>
          <a:prstGeom prst="rect">
            <a:avLst/>
          </a:prstGeom>
          <a:noFill/>
        </p:spPr>
        <p:txBody>
          <a:bodyPr wrap="none" rtlCol="0">
            <a:spAutoFit/>
          </a:bodyPr>
          <a:lstStyle/>
          <a:p>
            <a:pPr algn="ctr"/>
            <a:r>
              <a:rPr lang="en-US" sz="2800" b="1" dirty="0" smtClean="0">
                <a:latin typeface="Gill Sans"/>
                <a:cs typeface="Gill Sans"/>
              </a:rPr>
              <a:t>summer</a:t>
            </a:r>
          </a:p>
          <a:p>
            <a:pPr algn="ctr"/>
            <a:r>
              <a:rPr lang="en-US" sz="2800" b="1" dirty="0" smtClean="0">
                <a:latin typeface="Gill Sans"/>
                <a:cs typeface="Gill Sans"/>
              </a:rPr>
              <a:t>things</a:t>
            </a:r>
            <a:endParaRPr lang="en-US" sz="2800" b="1" dirty="0" smtClean="0">
              <a:latin typeface="Gill Sans"/>
              <a:cs typeface="Gill Sans"/>
            </a:endParaRPr>
          </a:p>
          <a:p>
            <a:pPr algn="ctr"/>
            <a:r>
              <a:rPr lang="en-US" sz="2800" b="1" dirty="0">
                <a:latin typeface="Gill Sans"/>
                <a:cs typeface="Gill Sans"/>
              </a:rPr>
              <a:t>I</a:t>
            </a:r>
            <a:r>
              <a:rPr lang="en-US" sz="2800" b="1" dirty="0" smtClean="0">
                <a:latin typeface="Gill Sans"/>
                <a:cs typeface="Gill Sans"/>
              </a:rPr>
              <a:t> like</a:t>
            </a:r>
            <a:endParaRPr lang="en-US" sz="2800" b="1" dirty="0">
              <a:latin typeface="Gill Sans"/>
              <a:cs typeface="Gill Sans"/>
            </a:endParaRPr>
          </a:p>
        </p:txBody>
      </p:sp>
      <p:sp>
        <p:nvSpPr>
          <p:cNvPr id="10" name="Rectangle 9"/>
          <p:cNvSpPr/>
          <p:nvPr/>
        </p:nvSpPr>
        <p:spPr>
          <a:xfrm>
            <a:off x="286822" y="459688"/>
            <a:ext cx="3984172" cy="5746189"/>
          </a:xfrm>
          <a:prstGeom prst="rect">
            <a:avLst/>
          </a:prstGeom>
        </p:spPr>
        <p:txBody>
          <a:bodyPr wrap="square">
            <a:spAutoFit/>
          </a:bodyPr>
          <a:lstStyle/>
          <a:p>
            <a:r>
              <a:rPr lang="en-US" sz="4400" b="1" dirty="0">
                <a:latin typeface="Gill Sans"/>
                <a:cs typeface="Gill Sans"/>
              </a:rPr>
              <a:t>Now</a:t>
            </a:r>
          </a:p>
          <a:p>
            <a:endParaRPr lang="en-US" sz="2400" b="1" dirty="0">
              <a:latin typeface="Gill Sans"/>
              <a:cs typeface="Gill Sans"/>
            </a:endParaRPr>
          </a:p>
          <a:p>
            <a:pPr>
              <a:lnSpc>
                <a:spcPct val="130000"/>
              </a:lnSpc>
            </a:pPr>
            <a:r>
              <a:rPr lang="en-US" b="1" dirty="0">
                <a:latin typeface="Gill Sans"/>
                <a:cs typeface="Gill Sans"/>
              </a:rPr>
              <a:t>Close the barbeque.</a:t>
            </a:r>
          </a:p>
          <a:p>
            <a:pPr>
              <a:lnSpc>
                <a:spcPct val="130000"/>
              </a:lnSpc>
            </a:pPr>
            <a:r>
              <a:rPr lang="en-US" b="1" dirty="0">
                <a:latin typeface="Gill Sans"/>
                <a:cs typeface="Gill Sans"/>
              </a:rPr>
              <a:t>Close the sun.</a:t>
            </a:r>
          </a:p>
          <a:p>
            <a:pPr>
              <a:lnSpc>
                <a:spcPct val="130000"/>
              </a:lnSpc>
            </a:pPr>
            <a:r>
              <a:rPr lang="en-US" b="1" dirty="0">
                <a:latin typeface="Gill Sans"/>
                <a:cs typeface="Gill Sans"/>
              </a:rPr>
              <a:t>Close the home-run </a:t>
            </a:r>
            <a:endParaRPr lang="en-US" b="1" dirty="0" smtClean="0">
              <a:latin typeface="Gill Sans"/>
              <a:cs typeface="Gill Sans"/>
            </a:endParaRPr>
          </a:p>
          <a:p>
            <a:pPr>
              <a:lnSpc>
                <a:spcPct val="130000"/>
              </a:lnSpc>
            </a:pPr>
            <a:r>
              <a:rPr lang="en-US" b="1" dirty="0" smtClean="0">
                <a:latin typeface="Gill Sans"/>
                <a:cs typeface="Gill Sans"/>
              </a:rPr>
              <a:t>games </a:t>
            </a:r>
            <a:r>
              <a:rPr lang="en-US" b="1" dirty="0">
                <a:latin typeface="Gill Sans"/>
                <a:cs typeface="Gill Sans"/>
              </a:rPr>
              <a:t>we won.</a:t>
            </a:r>
          </a:p>
          <a:p>
            <a:pPr>
              <a:lnSpc>
                <a:spcPct val="130000"/>
              </a:lnSpc>
            </a:pPr>
            <a:endParaRPr lang="en-US" b="1" dirty="0">
              <a:latin typeface="Gill Sans"/>
              <a:cs typeface="Gill Sans"/>
            </a:endParaRPr>
          </a:p>
          <a:p>
            <a:pPr>
              <a:lnSpc>
                <a:spcPct val="130000"/>
              </a:lnSpc>
            </a:pPr>
            <a:r>
              <a:rPr lang="en-US" b="1" dirty="0">
                <a:latin typeface="Gill Sans"/>
                <a:cs typeface="Gill Sans"/>
              </a:rPr>
              <a:t>Close the picnic.</a:t>
            </a:r>
          </a:p>
          <a:p>
            <a:pPr>
              <a:lnSpc>
                <a:spcPct val="130000"/>
              </a:lnSpc>
            </a:pPr>
            <a:r>
              <a:rPr lang="en-US" b="1" dirty="0">
                <a:latin typeface="Gill Sans"/>
                <a:cs typeface="Gill Sans"/>
              </a:rPr>
              <a:t>Close the pool.</a:t>
            </a:r>
          </a:p>
          <a:p>
            <a:pPr>
              <a:lnSpc>
                <a:spcPct val="130000"/>
              </a:lnSpc>
            </a:pPr>
            <a:endParaRPr lang="en-US" b="1" dirty="0">
              <a:latin typeface="Gill Sans"/>
              <a:cs typeface="Gill Sans"/>
            </a:endParaRPr>
          </a:p>
          <a:p>
            <a:pPr>
              <a:lnSpc>
                <a:spcPct val="130000"/>
              </a:lnSpc>
            </a:pPr>
            <a:r>
              <a:rPr lang="en-US" b="1" dirty="0">
                <a:latin typeface="Gill Sans"/>
                <a:cs typeface="Gill Sans"/>
              </a:rPr>
              <a:t>Close the summer.</a:t>
            </a:r>
          </a:p>
          <a:p>
            <a:pPr>
              <a:lnSpc>
                <a:spcPct val="130000"/>
              </a:lnSpc>
            </a:pPr>
            <a:endParaRPr lang="en-US" b="1" dirty="0">
              <a:latin typeface="Gill Sans"/>
              <a:cs typeface="Gill Sans"/>
            </a:endParaRPr>
          </a:p>
          <a:p>
            <a:pPr>
              <a:lnSpc>
                <a:spcPct val="130000"/>
              </a:lnSpc>
            </a:pPr>
            <a:r>
              <a:rPr lang="en-US" b="1" dirty="0">
                <a:latin typeface="Gill Sans"/>
                <a:cs typeface="Gill Sans"/>
              </a:rPr>
              <a:t>Open school.</a:t>
            </a:r>
          </a:p>
          <a:p>
            <a:endParaRPr lang="en-US" sz="2400" b="1" dirty="0">
              <a:latin typeface="Gill Sans"/>
              <a:cs typeface="Gill Sans"/>
            </a:endParaRPr>
          </a:p>
          <a:p>
            <a:r>
              <a:rPr lang="en-US" dirty="0">
                <a:latin typeface="Garamond"/>
                <a:cs typeface="Garamond"/>
              </a:rPr>
              <a:t>Prince </a:t>
            </a:r>
            <a:r>
              <a:rPr lang="en-US" dirty="0" err="1">
                <a:latin typeface="Garamond"/>
                <a:cs typeface="Garamond"/>
              </a:rPr>
              <a:t>Redcloud</a:t>
            </a:r>
            <a:r>
              <a:rPr lang="en-US" b="1" dirty="0">
                <a:latin typeface="Garamond"/>
                <a:cs typeface="Garamond"/>
              </a:rPr>
              <a:t> </a:t>
            </a:r>
          </a:p>
        </p:txBody>
      </p:sp>
      <p:sp>
        <p:nvSpPr>
          <p:cNvPr id="11" name="TextBox 10"/>
          <p:cNvSpPr txBox="1"/>
          <p:nvPr/>
        </p:nvSpPr>
        <p:spPr>
          <a:xfrm>
            <a:off x="4461217" y="4260306"/>
            <a:ext cx="1242022" cy="400110"/>
          </a:xfrm>
          <a:prstGeom prst="rect">
            <a:avLst/>
          </a:prstGeom>
          <a:noFill/>
        </p:spPr>
        <p:txBody>
          <a:bodyPr wrap="none" rtlCol="0">
            <a:spAutoFit/>
          </a:bodyPr>
          <a:lstStyle/>
          <a:p>
            <a:r>
              <a:rPr lang="en-US" sz="2000" b="1" dirty="0" smtClean="0">
                <a:latin typeface="Gill Sans"/>
                <a:cs typeface="Gill Sans"/>
              </a:rPr>
              <a:t>baseball</a:t>
            </a:r>
            <a:endParaRPr lang="en-US" sz="2000" b="1" dirty="0">
              <a:latin typeface="Gill Sans"/>
              <a:cs typeface="Gill Sans"/>
            </a:endParaRPr>
          </a:p>
        </p:txBody>
      </p:sp>
      <p:sp>
        <p:nvSpPr>
          <p:cNvPr id="12" name="TextBox 11"/>
          <p:cNvSpPr txBox="1"/>
          <p:nvPr/>
        </p:nvSpPr>
        <p:spPr>
          <a:xfrm>
            <a:off x="7380079" y="2077494"/>
            <a:ext cx="1364476" cy="400110"/>
          </a:xfrm>
          <a:prstGeom prst="rect">
            <a:avLst/>
          </a:prstGeom>
          <a:noFill/>
        </p:spPr>
        <p:txBody>
          <a:bodyPr wrap="none" rtlCol="0">
            <a:spAutoFit/>
          </a:bodyPr>
          <a:lstStyle/>
          <a:p>
            <a:r>
              <a:rPr lang="en-US" sz="2000" b="1" dirty="0" smtClean="0">
                <a:latin typeface="Gill Sans"/>
                <a:cs typeface="Gill Sans"/>
              </a:rPr>
              <a:t>sprinkler</a:t>
            </a:r>
            <a:endParaRPr lang="en-US" sz="2000" b="1" dirty="0">
              <a:latin typeface="Gill Sans"/>
              <a:cs typeface="Gill Sans"/>
            </a:endParaRPr>
          </a:p>
        </p:txBody>
      </p:sp>
    </p:spTree>
    <p:extLst>
      <p:ext uri="{BB962C8B-B14F-4D97-AF65-F5344CB8AC3E}">
        <p14:creationId xmlns:p14="http://schemas.microsoft.com/office/powerpoint/2010/main" val="226309720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7" name="TextBox 16"/>
          <p:cNvSpPr txBox="1"/>
          <p:nvPr/>
        </p:nvSpPr>
        <p:spPr>
          <a:xfrm>
            <a:off x="5642696" y="804606"/>
            <a:ext cx="3197546" cy="5632311"/>
          </a:xfrm>
          <a:prstGeom prst="rect">
            <a:avLst/>
          </a:prstGeom>
          <a:noFill/>
        </p:spPr>
        <p:txBody>
          <a:bodyPr wrap="square" rtlCol="0">
            <a:spAutoFit/>
          </a:bodyPr>
          <a:lstStyle/>
          <a:p>
            <a:pPr>
              <a:spcAft>
                <a:spcPts val="1800"/>
              </a:spcAft>
            </a:pPr>
            <a:r>
              <a:rPr lang="en-US" b="1" dirty="0" smtClean="0">
                <a:latin typeface="Gill Sans"/>
                <a:cs typeface="Gill Sans"/>
              </a:rPr>
              <a:t>In the summer,</a:t>
            </a:r>
            <a:endParaRPr lang="en-US" b="1" dirty="0" smtClean="0">
              <a:latin typeface="Gill Sans"/>
              <a:cs typeface="Gill Sans"/>
            </a:endParaRPr>
          </a:p>
          <a:p>
            <a:pPr>
              <a:spcAft>
                <a:spcPts val="1800"/>
              </a:spcAft>
            </a:pPr>
            <a:r>
              <a:rPr lang="en-US" b="1" dirty="0" smtClean="0">
                <a:latin typeface="Gill Sans"/>
                <a:cs typeface="Gill Sans"/>
              </a:rPr>
              <a:t>I like the ______________. </a:t>
            </a:r>
            <a:endParaRPr lang="en-US" b="1" dirty="0" smtClean="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______________. </a:t>
            </a:r>
            <a:endParaRPr lang="en-US" b="1" dirty="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______________. </a:t>
            </a:r>
            <a:endParaRPr lang="en-US" b="1" dirty="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______________.</a:t>
            </a:r>
            <a:endParaRPr lang="en-US" b="1" dirty="0" smtClean="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______________.</a:t>
            </a:r>
            <a:endParaRPr lang="en-US" b="1" dirty="0" smtClean="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______________.  </a:t>
            </a:r>
            <a:endParaRPr lang="en-US" b="1" dirty="0">
              <a:latin typeface="Gill Sans"/>
              <a:cs typeface="Gill Sans"/>
            </a:endParaRPr>
          </a:p>
          <a:p>
            <a:pPr>
              <a:spcAft>
                <a:spcPts val="1800"/>
              </a:spcAft>
            </a:pPr>
            <a:r>
              <a:rPr lang="en-US" b="1" dirty="0" smtClean="0">
                <a:latin typeface="Gill Sans"/>
                <a:cs typeface="Gill Sans"/>
              </a:rPr>
              <a:t>I like the summer.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pic>
        <p:nvPicPr>
          <p:cNvPr id="3" name="Picture 2" descr="circle sum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67" y="1168107"/>
            <a:ext cx="3888594" cy="3952641"/>
          </a:xfrm>
          <a:prstGeom prst="rect">
            <a:avLst/>
          </a:prstGeom>
        </p:spPr>
      </p:pic>
    </p:spTree>
    <p:extLst>
      <p:ext uri="{BB962C8B-B14F-4D97-AF65-F5344CB8AC3E}">
        <p14:creationId xmlns:p14="http://schemas.microsoft.com/office/powerpoint/2010/main" val="30397277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5115840" y="2216226"/>
            <a:ext cx="1978491" cy="207682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3387483" y="570809"/>
            <a:ext cx="5274357" cy="536765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3599793" y="3051700"/>
            <a:ext cx="800219" cy="400110"/>
          </a:xfrm>
          <a:prstGeom prst="rect">
            <a:avLst/>
          </a:prstGeom>
          <a:noFill/>
        </p:spPr>
        <p:txBody>
          <a:bodyPr wrap="none" rtlCol="0">
            <a:spAutoFit/>
          </a:bodyPr>
          <a:lstStyle/>
          <a:p>
            <a:r>
              <a:rPr lang="en-US" sz="2000" b="1" dirty="0" smtClean="0">
                <a:latin typeface="Gill Sans"/>
                <a:cs typeface="Gill Sans"/>
              </a:rPr>
              <a:t>park</a:t>
            </a:r>
            <a:endParaRPr lang="en-US" sz="2000" b="1" dirty="0">
              <a:latin typeface="Gill Sans"/>
              <a:cs typeface="Gill Sans"/>
            </a:endParaRPr>
          </a:p>
        </p:txBody>
      </p:sp>
      <p:sp>
        <p:nvSpPr>
          <p:cNvPr id="37" name="TextBox 36"/>
          <p:cNvSpPr txBox="1"/>
          <p:nvPr/>
        </p:nvSpPr>
        <p:spPr>
          <a:xfrm>
            <a:off x="5623194" y="4822950"/>
            <a:ext cx="850413" cy="400110"/>
          </a:xfrm>
          <a:prstGeom prst="rect">
            <a:avLst/>
          </a:prstGeom>
          <a:noFill/>
        </p:spPr>
        <p:txBody>
          <a:bodyPr wrap="none" rtlCol="0">
            <a:spAutoFit/>
          </a:bodyPr>
          <a:lstStyle/>
          <a:p>
            <a:r>
              <a:rPr lang="en-US" sz="2000" b="1" dirty="0" smtClean="0">
                <a:latin typeface="Gill Sans"/>
                <a:cs typeface="Gill Sans"/>
              </a:rPr>
              <a:t>trees</a:t>
            </a:r>
            <a:endParaRPr lang="en-US" sz="2000" b="1" dirty="0">
              <a:latin typeface="Gill Sans"/>
              <a:cs typeface="Gill Sans"/>
            </a:endParaRPr>
          </a:p>
        </p:txBody>
      </p:sp>
      <p:sp>
        <p:nvSpPr>
          <p:cNvPr id="38" name="TextBox 37"/>
          <p:cNvSpPr txBox="1"/>
          <p:nvPr/>
        </p:nvSpPr>
        <p:spPr>
          <a:xfrm>
            <a:off x="7094331" y="3995980"/>
            <a:ext cx="754984" cy="400110"/>
          </a:xfrm>
          <a:prstGeom prst="rect">
            <a:avLst/>
          </a:prstGeom>
          <a:noFill/>
        </p:spPr>
        <p:txBody>
          <a:bodyPr wrap="none" rtlCol="0">
            <a:spAutoFit/>
          </a:bodyPr>
          <a:lstStyle/>
          <a:p>
            <a:r>
              <a:rPr lang="en-US" sz="2000" b="1" dirty="0" smtClean="0">
                <a:latin typeface="Gill Sans"/>
                <a:cs typeface="Gill Sans"/>
              </a:rPr>
              <a:t>pool</a:t>
            </a:r>
            <a:endParaRPr lang="en-US" sz="2000" b="1" dirty="0">
              <a:latin typeface="Gill Sans"/>
              <a:cs typeface="Gill Sans"/>
            </a:endParaRPr>
          </a:p>
        </p:txBody>
      </p:sp>
      <p:sp>
        <p:nvSpPr>
          <p:cNvPr id="39" name="TextBox 38"/>
          <p:cNvSpPr txBox="1"/>
          <p:nvPr/>
        </p:nvSpPr>
        <p:spPr>
          <a:xfrm>
            <a:off x="5869256" y="1225030"/>
            <a:ext cx="769637" cy="400110"/>
          </a:xfrm>
          <a:prstGeom prst="rect">
            <a:avLst/>
          </a:prstGeom>
          <a:noFill/>
        </p:spPr>
        <p:txBody>
          <a:bodyPr wrap="none" rtlCol="0">
            <a:spAutoFit/>
          </a:bodyPr>
          <a:lstStyle/>
          <a:p>
            <a:r>
              <a:rPr lang="en-US" sz="2000" b="1" dirty="0" smtClean="0">
                <a:latin typeface="Gill Sans"/>
                <a:cs typeface="Gill Sans"/>
              </a:rPr>
              <a:t>corn</a:t>
            </a:r>
            <a:endParaRPr lang="en-US" sz="2000" b="1" dirty="0">
              <a:latin typeface="Gill Sans"/>
              <a:cs typeface="Gill Sans"/>
            </a:endParaRPr>
          </a:p>
        </p:txBody>
      </p:sp>
      <p:sp>
        <p:nvSpPr>
          <p:cNvPr id="40" name="TextBox 39"/>
          <p:cNvSpPr txBox="1"/>
          <p:nvPr/>
        </p:nvSpPr>
        <p:spPr>
          <a:xfrm>
            <a:off x="5268836" y="2581493"/>
            <a:ext cx="1710725" cy="1384995"/>
          </a:xfrm>
          <a:prstGeom prst="rect">
            <a:avLst/>
          </a:prstGeom>
          <a:noFill/>
        </p:spPr>
        <p:txBody>
          <a:bodyPr wrap="none" rtlCol="0">
            <a:spAutoFit/>
          </a:bodyPr>
          <a:lstStyle/>
          <a:p>
            <a:pPr algn="ctr"/>
            <a:r>
              <a:rPr lang="en-US" sz="2800" b="1" dirty="0" smtClean="0">
                <a:latin typeface="Gill Sans"/>
                <a:cs typeface="Gill Sans"/>
              </a:rPr>
              <a:t>summer</a:t>
            </a:r>
          </a:p>
          <a:p>
            <a:pPr algn="ctr"/>
            <a:r>
              <a:rPr lang="en-US" sz="2800" b="1" dirty="0" smtClean="0">
                <a:latin typeface="Gill Sans"/>
                <a:cs typeface="Gill Sans"/>
              </a:rPr>
              <a:t>things</a:t>
            </a:r>
            <a:endParaRPr lang="en-US" sz="2800" b="1" dirty="0" smtClean="0">
              <a:latin typeface="Gill Sans"/>
              <a:cs typeface="Gill Sans"/>
            </a:endParaRPr>
          </a:p>
          <a:p>
            <a:pPr algn="ctr"/>
            <a:r>
              <a:rPr lang="en-US" sz="2800" b="1" dirty="0">
                <a:latin typeface="Gill Sans"/>
                <a:cs typeface="Gill Sans"/>
              </a:rPr>
              <a:t>I</a:t>
            </a:r>
            <a:r>
              <a:rPr lang="en-US" sz="2800" b="1" dirty="0" smtClean="0">
                <a:latin typeface="Gill Sans"/>
                <a:cs typeface="Gill Sans"/>
              </a:rPr>
              <a:t> like</a:t>
            </a:r>
            <a:endParaRPr lang="en-US" sz="2800" b="1" dirty="0">
              <a:latin typeface="Gill Sans"/>
              <a:cs typeface="Gill Sans"/>
            </a:endParaRPr>
          </a:p>
        </p:txBody>
      </p:sp>
      <p:sp>
        <p:nvSpPr>
          <p:cNvPr id="10" name="Rectangle 9"/>
          <p:cNvSpPr/>
          <p:nvPr/>
        </p:nvSpPr>
        <p:spPr>
          <a:xfrm>
            <a:off x="286822" y="459688"/>
            <a:ext cx="3984172" cy="5746189"/>
          </a:xfrm>
          <a:prstGeom prst="rect">
            <a:avLst/>
          </a:prstGeom>
        </p:spPr>
        <p:txBody>
          <a:bodyPr wrap="square">
            <a:spAutoFit/>
          </a:bodyPr>
          <a:lstStyle/>
          <a:p>
            <a:r>
              <a:rPr lang="en-US" sz="4400" b="1" dirty="0">
                <a:latin typeface="Gill Sans"/>
                <a:cs typeface="Gill Sans"/>
              </a:rPr>
              <a:t>Now</a:t>
            </a:r>
          </a:p>
          <a:p>
            <a:endParaRPr lang="en-US" sz="2400" b="1" dirty="0">
              <a:latin typeface="Gill Sans"/>
              <a:cs typeface="Gill Sans"/>
            </a:endParaRPr>
          </a:p>
          <a:p>
            <a:pPr>
              <a:lnSpc>
                <a:spcPct val="130000"/>
              </a:lnSpc>
            </a:pPr>
            <a:r>
              <a:rPr lang="en-US" b="1" dirty="0">
                <a:latin typeface="Gill Sans"/>
                <a:cs typeface="Gill Sans"/>
              </a:rPr>
              <a:t>Close the barbeque.</a:t>
            </a:r>
          </a:p>
          <a:p>
            <a:pPr>
              <a:lnSpc>
                <a:spcPct val="130000"/>
              </a:lnSpc>
            </a:pPr>
            <a:r>
              <a:rPr lang="en-US" b="1" dirty="0">
                <a:latin typeface="Gill Sans"/>
                <a:cs typeface="Gill Sans"/>
              </a:rPr>
              <a:t>Close the sun.</a:t>
            </a:r>
          </a:p>
          <a:p>
            <a:pPr>
              <a:lnSpc>
                <a:spcPct val="130000"/>
              </a:lnSpc>
            </a:pPr>
            <a:r>
              <a:rPr lang="en-US" b="1" dirty="0">
                <a:latin typeface="Gill Sans"/>
                <a:cs typeface="Gill Sans"/>
              </a:rPr>
              <a:t>Close the home-run </a:t>
            </a:r>
            <a:endParaRPr lang="en-US" b="1" dirty="0" smtClean="0">
              <a:latin typeface="Gill Sans"/>
              <a:cs typeface="Gill Sans"/>
            </a:endParaRPr>
          </a:p>
          <a:p>
            <a:pPr>
              <a:lnSpc>
                <a:spcPct val="130000"/>
              </a:lnSpc>
            </a:pPr>
            <a:r>
              <a:rPr lang="en-US" b="1" dirty="0" smtClean="0">
                <a:latin typeface="Gill Sans"/>
                <a:cs typeface="Gill Sans"/>
              </a:rPr>
              <a:t>games </a:t>
            </a:r>
            <a:r>
              <a:rPr lang="en-US" b="1" dirty="0">
                <a:latin typeface="Gill Sans"/>
                <a:cs typeface="Gill Sans"/>
              </a:rPr>
              <a:t>we won.</a:t>
            </a:r>
          </a:p>
          <a:p>
            <a:pPr>
              <a:lnSpc>
                <a:spcPct val="130000"/>
              </a:lnSpc>
            </a:pPr>
            <a:endParaRPr lang="en-US" b="1" dirty="0">
              <a:latin typeface="Gill Sans"/>
              <a:cs typeface="Gill Sans"/>
            </a:endParaRPr>
          </a:p>
          <a:p>
            <a:pPr>
              <a:lnSpc>
                <a:spcPct val="130000"/>
              </a:lnSpc>
            </a:pPr>
            <a:r>
              <a:rPr lang="en-US" b="1" dirty="0">
                <a:latin typeface="Gill Sans"/>
                <a:cs typeface="Gill Sans"/>
              </a:rPr>
              <a:t>Close the picnic.</a:t>
            </a:r>
          </a:p>
          <a:p>
            <a:pPr>
              <a:lnSpc>
                <a:spcPct val="130000"/>
              </a:lnSpc>
            </a:pPr>
            <a:r>
              <a:rPr lang="en-US" b="1" dirty="0">
                <a:latin typeface="Gill Sans"/>
                <a:cs typeface="Gill Sans"/>
              </a:rPr>
              <a:t>Close the pool.</a:t>
            </a:r>
          </a:p>
          <a:p>
            <a:pPr>
              <a:lnSpc>
                <a:spcPct val="130000"/>
              </a:lnSpc>
            </a:pPr>
            <a:endParaRPr lang="en-US" b="1" dirty="0">
              <a:latin typeface="Gill Sans"/>
              <a:cs typeface="Gill Sans"/>
            </a:endParaRPr>
          </a:p>
          <a:p>
            <a:pPr>
              <a:lnSpc>
                <a:spcPct val="130000"/>
              </a:lnSpc>
            </a:pPr>
            <a:r>
              <a:rPr lang="en-US" b="1" dirty="0">
                <a:latin typeface="Gill Sans"/>
                <a:cs typeface="Gill Sans"/>
              </a:rPr>
              <a:t>Close the summer.</a:t>
            </a:r>
          </a:p>
          <a:p>
            <a:pPr>
              <a:lnSpc>
                <a:spcPct val="130000"/>
              </a:lnSpc>
            </a:pPr>
            <a:endParaRPr lang="en-US" b="1" dirty="0">
              <a:latin typeface="Gill Sans"/>
              <a:cs typeface="Gill Sans"/>
            </a:endParaRPr>
          </a:p>
          <a:p>
            <a:pPr>
              <a:lnSpc>
                <a:spcPct val="130000"/>
              </a:lnSpc>
            </a:pPr>
            <a:r>
              <a:rPr lang="en-US" b="1" dirty="0">
                <a:latin typeface="Gill Sans"/>
                <a:cs typeface="Gill Sans"/>
              </a:rPr>
              <a:t>Open school.</a:t>
            </a:r>
          </a:p>
          <a:p>
            <a:endParaRPr lang="en-US" sz="2400" b="1" dirty="0">
              <a:latin typeface="Gill Sans"/>
              <a:cs typeface="Gill Sans"/>
            </a:endParaRPr>
          </a:p>
          <a:p>
            <a:r>
              <a:rPr lang="en-US" dirty="0">
                <a:latin typeface="Garamond"/>
                <a:cs typeface="Garamond"/>
              </a:rPr>
              <a:t>Prince </a:t>
            </a:r>
            <a:r>
              <a:rPr lang="en-US" dirty="0" err="1">
                <a:latin typeface="Garamond"/>
                <a:cs typeface="Garamond"/>
              </a:rPr>
              <a:t>Redcloud</a:t>
            </a:r>
            <a:r>
              <a:rPr lang="en-US" b="1" dirty="0">
                <a:latin typeface="Garamond"/>
                <a:cs typeface="Garamond"/>
              </a:rPr>
              <a:t> </a:t>
            </a:r>
          </a:p>
        </p:txBody>
      </p:sp>
      <p:sp>
        <p:nvSpPr>
          <p:cNvPr id="11" name="TextBox 10"/>
          <p:cNvSpPr txBox="1"/>
          <p:nvPr/>
        </p:nvSpPr>
        <p:spPr>
          <a:xfrm>
            <a:off x="4175469" y="4307927"/>
            <a:ext cx="1242022" cy="400110"/>
          </a:xfrm>
          <a:prstGeom prst="rect">
            <a:avLst/>
          </a:prstGeom>
          <a:noFill/>
        </p:spPr>
        <p:txBody>
          <a:bodyPr wrap="none" rtlCol="0">
            <a:spAutoFit/>
          </a:bodyPr>
          <a:lstStyle/>
          <a:p>
            <a:r>
              <a:rPr lang="en-US" sz="2000" b="1" dirty="0" smtClean="0">
                <a:latin typeface="Gill Sans"/>
                <a:cs typeface="Gill Sans"/>
              </a:rPr>
              <a:t>baseball</a:t>
            </a:r>
            <a:endParaRPr lang="en-US" sz="2000" b="1" dirty="0">
              <a:latin typeface="Gill Sans"/>
              <a:cs typeface="Gill Sans"/>
            </a:endParaRPr>
          </a:p>
        </p:txBody>
      </p:sp>
      <p:sp>
        <p:nvSpPr>
          <p:cNvPr id="12" name="TextBox 11"/>
          <p:cNvSpPr txBox="1"/>
          <p:nvPr/>
        </p:nvSpPr>
        <p:spPr>
          <a:xfrm>
            <a:off x="7094331" y="2125115"/>
            <a:ext cx="1364476" cy="400110"/>
          </a:xfrm>
          <a:prstGeom prst="rect">
            <a:avLst/>
          </a:prstGeom>
          <a:noFill/>
        </p:spPr>
        <p:txBody>
          <a:bodyPr wrap="none" rtlCol="0">
            <a:spAutoFit/>
          </a:bodyPr>
          <a:lstStyle/>
          <a:p>
            <a:r>
              <a:rPr lang="en-US" sz="2000" b="1" dirty="0" smtClean="0">
                <a:latin typeface="Gill Sans"/>
                <a:cs typeface="Gill Sans"/>
              </a:rPr>
              <a:t>sprinkler</a:t>
            </a:r>
            <a:endParaRPr lang="en-US" sz="2000" b="1" dirty="0">
              <a:latin typeface="Gill Sans"/>
              <a:cs typeface="Gill Sans"/>
            </a:endParaRPr>
          </a:p>
        </p:txBody>
      </p:sp>
      <p:sp>
        <p:nvSpPr>
          <p:cNvPr id="13" name="Rectangle 12"/>
          <p:cNvSpPr/>
          <p:nvPr/>
        </p:nvSpPr>
        <p:spPr>
          <a:xfrm>
            <a:off x="2880262" y="111125"/>
            <a:ext cx="6144676" cy="634662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018843" y="5943354"/>
            <a:ext cx="924552" cy="400110"/>
          </a:xfrm>
          <a:prstGeom prst="rect">
            <a:avLst/>
          </a:prstGeom>
          <a:noFill/>
        </p:spPr>
        <p:txBody>
          <a:bodyPr wrap="none" rtlCol="0">
            <a:spAutoFit/>
          </a:bodyPr>
          <a:lstStyle/>
          <a:p>
            <a:r>
              <a:rPr lang="en-US" sz="2000" b="1" dirty="0" smtClean="0">
                <a:latin typeface="Gill Sans"/>
                <a:cs typeface="Gill Sans"/>
              </a:rPr>
              <a:t>green</a:t>
            </a:r>
            <a:endParaRPr lang="en-US" sz="2000" b="1" dirty="0">
              <a:latin typeface="Gill Sans"/>
              <a:cs typeface="Gill Sans"/>
            </a:endParaRPr>
          </a:p>
        </p:txBody>
      </p:sp>
      <p:sp>
        <p:nvSpPr>
          <p:cNvPr id="15" name="TextBox 14"/>
          <p:cNvSpPr txBox="1"/>
          <p:nvPr/>
        </p:nvSpPr>
        <p:spPr>
          <a:xfrm>
            <a:off x="7849315" y="5365534"/>
            <a:ext cx="1133944" cy="400110"/>
          </a:xfrm>
          <a:prstGeom prst="rect">
            <a:avLst/>
          </a:prstGeom>
          <a:noFill/>
        </p:spPr>
        <p:txBody>
          <a:bodyPr wrap="none" rtlCol="0">
            <a:spAutoFit/>
          </a:bodyPr>
          <a:lstStyle/>
          <a:p>
            <a:r>
              <a:rPr lang="en-US" sz="2000" b="1" dirty="0" smtClean="0">
                <a:latin typeface="Gill Sans"/>
                <a:cs typeface="Gill Sans"/>
              </a:rPr>
              <a:t>splashy</a:t>
            </a:r>
            <a:endParaRPr lang="en-US" sz="2000" b="1" dirty="0">
              <a:latin typeface="Gill Sans"/>
              <a:cs typeface="Gill Sans"/>
            </a:endParaRPr>
          </a:p>
        </p:txBody>
      </p:sp>
      <p:sp>
        <p:nvSpPr>
          <p:cNvPr id="16" name="TextBox 15"/>
          <p:cNvSpPr txBox="1"/>
          <p:nvPr/>
        </p:nvSpPr>
        <p:spPr>
          <a:xfrm>
            <a:off x="8010056" y="912597"/>
            <a:ext cx="722674" cy="400110"/>
          </a:xfrm>
          <a:prstGeom prst="rect">
            <a:avLst/>
          </a:prstGeom>
          <a:noFill/>
        </p:spPr>
        <p:txBody>
          <a:bodyPr wrap="none" rtlCol="0">
            <a:spAutoFit/>
          </a:bodyPr>
          <a:lstStyle/>
          <a:p>
            <a:r>
              <a:rPr lang="en-US" sz="2000" b="1" dirty="0" smtClean="0">
                <a:latin typeface="Gill Sans"/>
                <a:cs typeface="Gill Sans"/>
              </a:rPr>
              <a:t>cool</a:t>
            </a:r>
            <a:endParaRPr lang="en-US" sz="2000" b="1" dirty="0">
              <a:latin typeface="Gill Sans"/>
              <a:cs typeface="Gill Sans"/>
            </a:endParaRPr>
          </a:p>
        </p:txBody>
      </p:sp>
      <p:sp>
        <p:nvSpPr>
          <p:cNvPr id="17" name="TextBox 16"/>
          <p:cNvSpPr txBox="1"/>
          <p:nvPr/>
        </p:nvSpPr>
        <p:spPr>
          <a:xfrm>
            <a:off x="5327181" y="111125"/>
            <a:ext cx="1159292" cy="400110"/>
          </a:xfrm>
          <a:prstGeom prst="rect">
            <a:avLst/>
          </a:prstGeom>
          <a:noFill/>
        </p:spPr>
        <p:txBody>
          <a:bodyPr wrap="none" rtlCol="0">
            <a:spAutoFit/>
          </a:bodyPr>
          <a:lstStyle/>
          <a:p>
            <a:r>
              <a:rPr lang="en-US" sz="2000" b="1" dirty="0" smtClean="0">
                <a:latin typeface="Gill Sans"/>
                <a:cs typeface="Gill Sans"/>
              </a:rPr>
              <a:t>yummy</a:t>
            </a:r>
            <a:endParaRPr lang="en-US" sz="2000" b="1" dirty="0">
              <a:latin typeface="Gill Sans"/>
              <a:cs typeface="Gill Sans"/>
            </a:endParaRPr>
          </a:p>
        </p:txBody>
      </p:sp>
      <p:sp>
        <p:nvSpPr>
          <p:cNvPr id="18" name="TextBox 17"/>
          <p:cNvSpPr txBox="1"/>
          <p:nvPr/>
        </p:nvSpPr>
        <p:spPr>
          <a:xfrm>
            <a:off x="2987373" y="1425085"/>
            <a:ext cx="924552" cy="400110"/>
          </a:xfrm>
          <a:prstGeom prst="rect">
            <a:avLst/>
          </a:prstGeom>
          <a:noFill/>
        </p:spPr>
        <p:txBody>
          <a:bodyPr wrap="none" rtlCol="0">
            <a:spAutoFit/>
          </a:bodyPr>
          <a:lstStyle/>
          <a:p>
            <a:r>
              <a:rPr lang="en-US" sz="2000" b="1" dirty="0" smtClean="0">
                <a:latin typeface="Gill Sans"/>
                <a:cs typeface="Gill Sans"/>
              </a:rPr>
              <a:t>green</a:t>
            </a:r>
            <a:endParaRPr lang="en-US" sz="2000" b="1" dirty="0">
              <a:latin typeface="Gill Sans"/>
              <a:cs typeface="Gill Sans"/>
            </a:endParaRPr>
          </a:p>
        </p:txBody>
      </p:sp>
    </p:spTree>
    <p:extLst>
      <p:ext uri="{BB962C8B-B14F-4D97-AF65-F5344CB8AC3E}">
        <p14:creationId xmlns:p14="http://schemas.microsoft.com/office/powerpoint/2010/main" val="19196676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pic>
        <p:nvPicPr>
          <p:cNvPr id="4" name="Picture 3" descr="circle frame summ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56" y="1359061"/>
            <a:ext cx="4102479" cy="4235352"/>
          </a:xfrm>
          <a:prstGeom prst="rect">
            <a:avLst/>
          </a:prstGeom>
        </p:spPr>
      </p:pic>
      <p:sp>
        <p:nvSpPr>
          <p:cNvPr id="6" name="TextBox 5"/>
          <p:cNvSpPr txBox="1"/>
          <p:nvPr/>
        </p:nvSpPr>
        <p:spPr>
          <a:xfrm>
            <a:off x="5642696" y="917861"/>
            <a:ext cx="3197546" cy="5632311"/>
          </a:xfrm>
          <a:prstGeom prst="rect">
            <a:avLst/>
          </a:prstGeom>
          <a:noFill/>
        </p:spPr>
        <p:txBody>
          <a:bodyPr wrap="square" rtlCol="0">
            <a:spAutoFit/>
          </a:bodyPr>
          <a:lstStyle/>
          <a:p>
            <a:pPr>
              <a:spcAft>
                <a:spcPts val="1800"/>
              </a:spcAft>
            </a:pPr>
            <a:r>
              <a:rPr lang="en-US" b="1" dirty="0" smtClean="0">
                <a:latin typeface="Gill Sans"/>
                <a:cs typeface="Gill Sans"/>
              </a:rPr>
              <a:t>In the summer,</a:t>
            </a:r>
            <a:endParaRPr lang="en-US" b="1" dirty="0" smtClean="0">
              <a:latin typeface="Gill Sans"/>
              <a:cs typeface="Gill Sans"/>
            </a:endParaRPr>
          </a:p>
          <a:p>
            <a:pPr>
              <a:spcAft>
                <a:spcPts val="1800"/>
              </a:spcAft>
            </a:pPr>
            <a:r>
              <a:rPr lang="en-US" b="1" dirty="0" smtClean="0">
                <a:latin typeface="Gill Sans"/>
                <a:cs typeface="Gill Sans"/>
              </a:rPr>
              <a:t>I like the _____   _________. </a:t>
            </a:r>
            <a:endParaRPr lang="en-US" b="1" dirty="0" smtClean="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   _________. </a:t>
            </a:r>
            <a:endParaRPr lang="en-US" b="1" dirty="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   _________.</a:t>
            </a:r>
            <a:endParaRPr lang="en-US" b="1" dirty="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  _________. </a:t>
            </a:r>
            <a:endParaRPr lang="en-US" b="1" dirty="0" smtClean="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  _________.</a:t>
            </a:r>
            <a:endParaRPr lang="en-US" b="1" dirty="0" smtClean="0">
              <a:latin typeface="Gill Sans"/>
              <a:cs typeface="Gill Sans"/>
            </a:endParaRPr>
          </a:p>
          <a:p>
            <a:pPr>
              <a:spcAft>
                <a:spcPts val="1800"/>
              </a:spcAft>
            </a:pPr>
            <a:r>
              <a:rPr lang="en-US" b="1" dirty="0">
                <a:latin typeface="Gill Sans"/>
                <a:cs typeface="Gill Sans"/>
              </a:rPr>
              <a:t>I like the </a:t>
            </a:r>
            <a:r>
              <a:rPr lang="en-US" b="1" dirty="0" smtClean="0">
                <a:latin typeface="Gill Sans"/>
                <a:cs typeface="Gill Sans"/>
              </a:rPr>
              <a:t>_____  _________. </a:t>
            </a:r>
            <a:endParaRPr lang="en-US" b="1" dirty="0">
              <a:latin typeface="Gill Sans"/>
              <a:cs typeface="Gill Sans"/>
            </a:endParaRPr>
          </a:p>
          <a:p>
            <a:pPr>
              <a:spcAft>
                <a:spcPts val="1800"/>
              </a:spcAft>
            </a:pPr>
            <a:r>
              <a:rPr lang="en-US" b="1" dirty="0" smtClean="0">
                <a:latin typeface="Gill Sans"/>
                <a:cs typeface="Gill Sans"/>
              </a:rPr>
              <a:t>I like the summer.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spTree>
    <p:extLst>
      <p:ext uri="{BB962C8B-B14F-4D97-AF65-F5344CB8AC3E}">
        <p14:creationId xmlns:p14="http://schemas.microsoft.com/office/powerpoint/2010/main" val="1758956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89431" y="2628851"/>
            <a:ext cx="6891397" cy="523220"/>
            <a:chOff x="5310683" y="1930532"/>
            <a:chExt cx="6891397" cy="523220"/>
          </a:xfrm>
        </p:grpSpPr>
        <p:cxnSp>
          <p:nvCxnSpPr>
            <p:cNvPr id="4" name="Straight Connector 3"/>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778326"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6" name="Straight Connector 5"/>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32336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9" name="Straight Connector 8"/>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2128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grpSp>
      <p:sp>
        <p:nvSpPr>
          <p:cNvPr id="13" name="TextBox 12"/>
          <p:cNvSpPr txBox="1"/>
          <p:nvPr/>
        </p:nvSpPr>
        <p:spPr>
          <a:xfrm>
            <a:off x="3536461" y="3019642"/>
            <a:ext cx="711140" cy="369332"/>
          </a:xfrm>
          <a:prstGeom prst="rect">
            <a:avLst/>
          </a:prstGeom>
          <a:noFill/>
        </p:spPr>
        <p:txBody>
          <a:bodyPr wrap="none" rtlCol="0">
            <a:spAutoFit/>
          </a:bodyPr>
          <a:lstStyle/>
          <a:p>
            <a:r>
              <a:rPr lang="en-US" b="1" dirty="0" smtClean="0">
                <a:latin typeface="Gill Sans"/>
                <a:cs typeface="Gill Sans"/>
              </a:rPr>
              <a:t>corn</a:t>
            </a:r>
            <a:endParaRPr lang="en-US" b="1" dirty="0">
              <a:latin typeface="Gill Sans"/>
              <a:cs typeface="Gill Sans"/>
            </a:endParaRPr>
          </a:p>
        </p:txBody>
      </p:sp>
      <p:sp>
        <p:nvSpPr>
          <p:cNvPr id="14" name="TextBox 13"/>
          <p:cNvSpPr txBox="1"/>
          <p:nvPr/>
        </p:nvSpPr>
        <p:spPr>
          <a:xfrm>
            <a:off x="5567526" y="3019642"/>
            <a:ext cx="697952" cy="369332"/>
          </a:xfrm>
          <a:prstGeom prst="rect">
            <a:avLst/>
          </a:prstGeom>
          <a:noFill/>
        </p:spPr>
        <p:txBody>
          <a:bodyPr wrap="none" rtlCol="0">
            <a:spAutoFit/>
          </a:bodyPr>
          <a:lstStyle/>
          <a:p>
            <a:r>
              <a:rPr lang="en-US" b="1" dirty="0" smtClean="0">
                <a:latin typeface="Gill Sans"/>
                <a:cs typeface="Gill Sans"/>
              </a:rPr>
              <a:t>pool</a:t>
            </a:r>
            <a:endParaRPr lang="en-US" b="1" dirty="0">
              <a:latin typeface="Gill Sans"/>
              <a:cs typeface="Gill Sans"/>
            </a:endParaRPr>
          </a:p>
        </p:txBody>
      </p:sp>
      <p:sp>
        <p:nvSpPr>
          <p:cNvPr id="15" name="TextBox 14"/>
          <p:cNvSpPr txBox="1"/>
          <p:nvPr/>
        </p:nvSpPr>
        <p:spPr>
          <a:xfrm>
            <a:off x="7180385" y="2444185"/>
            <a:ext cx="800219" cy="369332"/>
          </a:xfrm>
          <a:prstGeom prst="rect">
            <a:avLst/>
          </a:prstGeom>
          <a:noFill/>
        </p:spPr>
        <p:txBody>
          <a:bodyPr wrap="none" rtlCol="0">
            <a:spAutoFit/>
          </a:bodyPr>
          <a:lstStyle/>
          <a:p>
            <a:r>
              <a:rPr lang="en-US" b="1" dirty="0" smtClean="0">
                <a:latin typeface="Gill Sans"/>
                <a:cs typeface="Gill Sans"/>
              </a:rPr>
              <a:t>noisy</a:t>
            </a:r>
            <a:endParaRPr lang="en-US" b="1" dirty="0">
              <a:latin typeface="Gill Sans"/>
              <a:cs typeface="Gill Sans"/>
            </a:endParaRPr>
          </a:p>
        </p:txBody>
      </p:sp>
      <p:sp>
        <p:nvSpPr>
          <p:cNvPr id="17" name="TextBox 16"/>
          <p:cNvSpPr txBox="1"/>
          <p:nvPr/>
        </p:nvSpPr>
        <p:spPr>
          <a:xfrm>
            <a:off x="3536461" y="2444185"/>
            <a:ext cx="941283" cy="369332"/>
          </a:xfrm>
          <a:prstGeom prst="rect">
            <a:avLst/>
          </a:prstGeom>
          <a:noFill/>
        </p:spPr>
        <p:txBody>
          <a:bodyPr wrap="none" rtlCol="0">
            <a:spAutoFit/>
          </a:bodyPr>
          <a:lstStyle/>
          <a:p>
            <a:r>
              <a:rPr lang="en-US" b="1" dirty="0" smtClean="0">
                <a:latin typeface="Gill Sans"/>
                <a:cs typeface="Gill Sans"/>
              </a:rPr>
              <a:t>yellow</a:t>
            </a:r>
            <a:endParaRPr lang="en-US" b="1" dirty="0">
              <a:latin typeface="Gill Sans"/>
              <a:cs typeface="Gill Sans"/>
            </a:endParaRPr>
          </a:p>
        </p:txBody>
      </p:sp>
      <p:sp>
        <p:nvSpPr>
          <p:cNvPr id="20" name="Rectangle 19"/>
          <p:cNvSpPr/>
          <p:nvPr/>
        </p:nvSpPr>
        <p:spPr>
          <a:xfrm>
            <a:off x="286822" y="459688"/>
            <a:ext cx="3984172" cy="5746189"/>
          </a:xfrm>
          <a:prstGeom prst="rect">
            <a:avLst/>
          </a:prstGeom>
        </p:spPr>
        <p:txBody>
          <a:bodyPr wrap="square">
            <a:spAutoFit/>
          </a:bodyPr>
          <a:lstStyle/>
          <a:p>
            <a:r>
              <a:rPr lang="en-US" sz="4400" b="1" dirty="0">
                <a:latin typeface="Gill Sans"/>
                <a:cs typeface="Gill Sans"/>
              </a:rPr>
              <a:t>Now</a:t>
            </a:r>
          </a:p>
          <a:p>
            <a:endParaRPr lang="en-US" sz="2400" b="1" dirty="0">
              <a:latin typeface="Gill Sans"/>
              <a:cs typeface="Gill Sans"/>
            </a:endParaRPr>
          </a:p>
          <a:p>
            <a:pPr>
              <a:lnSpc>
                <a:spcPct val="130000"/>
              </a:lnSpc>
            </a:pPr>
            <a:r>
              <a:rPr lang="en-US" b="1" dirty="0">
                <a:latin typeface="Gill Sans"/>
                <a:cs typeface="Gill Sans"/>
              </a:rPr>
              <a:t>Close the barbeque.</a:t>
            </a:r>
          </a:p>
          <a:p>
            <a:pPr>
              <a:lnSpc>
                <a:spcPct val="130000"/>
              </a:lnSpc>
            </a:pPr>
            <a:r>
              <a:rPr lang="en-US" b="1" dirty="0">
                <a:latin typeface="Gill Sans"/>
                <a:cs typeface="Gill Sans"/>
              </a:rPr>
              <a:t>Close the sun.</a:t>
            </a:r>
          </a:p>
          <a:p>
            <a:pPr>
              <a:lnSpc>
                <a:spcPct val="130000"/>
              </a:lnSpc>
            </a:pPr>
            <a:r>
              <a:rPr lang="en-US" b="1" dirty="0">
                <a:latin typeface="Gill Sans"/>
                <a:cs typeface="Gill Sans"/>
              </a:rPr>
              <a:t>Close the home-run </a:t>
            </a:r>
            <a:endParaRPr lang="en-US" b="1" dirty="0" smtClean="0">
              <a:latin typeface="Gill Sans"/>
              <a:cs typeface="Gill Sans"/>
            </a:endParaRPr>
          </a:p>
          <a:p>
            <a:pPr>
              <a:lnSpc>
                <a:spcPct val="130000"/>
              </a:lnSpc>
            </a:pPr>
            <a:r>
              <a:rPr lang="en-US" b="1" dirty="0" smtClean="0">
                <a:latin typeface="Gill Sans"/>
                <a:cs typeface="Gill Sans"/>
              </a:rPr>
              <a:t>games </a:t>
            </a:r>
            <a:r>
              <a:rPr lang="en-US" b="1" dirty="0">
                <a:latin typeface="Gill Sans"/>
                <a:cs typeface="Gill Sans"/>
              </a:rPr>
              <a:t>we won.</a:t>
            </a:r>
          </a:p>
          <a:p>
            <a:pPr>
              <a:lnSpc>
                <a:spcPct val="130000"/>
              </a:lnSpc>
            </a:pPr>
            <a:endParaRPr lang="en-US" b="1" dirty="0">
              <a:latin typeface="Gill Sans"/>
              <a:cs typeface="Gill Sans"/>
            </a:endParaRPr>
          </a:p>
          <a:p>
            <a:pPr>
              <a:lnSpc>
                <a:spcPct val="130000"/>
              </a:lnSpc>
            </a:pPr>
            <a:r>
              <a:rPr lang="en-US" b="1" dirty="0">
                <a:latin typeface="Gill Sans"/>
                <a:cs typeface="Gill Sans"/>
              </a:rPr>
              <a:t>Close the picnic.</a:t>
            </a:r>
          </a:p>
          <a:p>
            <a:pPr>
              <a:lnSpc>
                <a:spcPct val="130000"/>
              </a:lnSpc>
            </a:pPr>
            <a:r>
              <a:rPr lang="en-US" b="1" dirty="0">
                <a:latin typeface="Gill Sans"/>
                <a:cs typeface="Gill Sans"/>
              </a:rPr>
              <a:t>Close the pool.</a:t>
            </a:r>
          </a:p>
          <a:p>
            <a:pPr>
              <a:lnSpc>
                <a:spcPct val="130000"/>
              </a:lnSpc>
            </a:pPr>
            <a:endParaRPr lang="en-US" b="1" dirty="0">
              <a:latin typeface="Gill Sans"/>
              <a:cs typeface="Gill Sans"/>
            </a:endParaRPr>
          </a:p>
          <a:p>
            <a:pPr>
              <a:lnSpc>
                <a:spcPct val="130000"/>
              </a:lnSpc>
            </a:pPr>
            <a:r>
              <a:rPr lang="en-US" b="1" dirty="0">
                <a:latin typeface="Gill Sans"/>
                <a:cs typeface="Gill Sans"/>
              </a:rPr>
              <a:t>Close the summer.</a:t>
            </a:r>
          </a:p>
          <a:p>
            <a:pPr>
              <a:lnSpc>
                <a:spcPct val="130000"/>
              </a:lnSpc>
            </a:pPr>
            <a:endParaRPr lang="en-US" b="1" dirty="0">
              <a:latin typeface="Gill Sans"/>
              <a:cs typeface="Gill Sans"/>
            </a:endParaRPr>
          </a:p>
          <a:p>
            <a:pPr>
              <a:lnSpc>
                <a:spcPct val="130000"/>
              </a:lnSpc>
            </a:pPr>
            <a:r>
              <a:rPr lang="en-US" b="1" dirty="0">
                <a:latin typeface="Gill Sans"/>
                <a:cs typeface="Gill Sans"/>
              </a:rPr>
              <a:t>Open school.</a:t>
            </a:r>
          </a:p>
          <a:p>
            <a:endParaRPr lang="en-US" sz="2400" b="1" dirty="0">
              <a:latin typeface="Gill Sans"/>
              <a:cs typeface="Gill Sans"/>
            </a:endParaRPr>
          </a:p>
          <a:p>
            <a:r>
              <a:rPr lang="en-US" dirty="0">
                <a:latin typeface="Garamond"/>
                <a:cs typeface="Garamond"/>
              </a:rPr>
              <a:t>Prince </a:t>
            </a:r>
            <a:r>
              <a:rPr lang="en-US" dirty="0" err="1">
                <a:latin typeface="Garamond"/>
                <a:cs typeface="Garamond"/>
              </a:rPr>
              <a:t>Redcloud</a:t>
            </a:r>
            <a:r>
              <a:rPr lang="en-US" b="1" dirty="0">
                <a:latin typeface="Garamond"/>
                <a:cs typeface="Garamond"/>
              </a:rPr>
              <a:t> </a:t>
            </a:r>
          </a:p>
        </p:txBody>
      </p:sp>
      <p:sp>
        <p:nvSpPr>
          <p:cNvPr id="21" name="TextBox 20"/>
          <p:cNvSpPr txBox="1"/>
          <p:nvPr/>
        </p:nvSpPr>
        <p:spPr>
          <a:xfrm>
            <a:off x="5567526" y="2444185"/>
            <a:ext cx="570025" cy="369332"/>
          </a:xfrm>
          <a:prstGeom prst="rect">
            <a:avLst/>
          </a:prstGeom>
          <a:noFill/>
        </p:spPr>
        <p:txBody>
          <a:bodyPr wrap="none" rtlCol="0">
            <a:spAutoFit/>
          </a:bodyPr>
          <a:lstStyle/>
          <a:p>
            <a:r>
              <a:rPr lang="en-US" b="1" dirty="0" smtClean="0">
                <a:latin typeface="Gill Sans"/>
                <a:cs typeface="Gill Sans"/>
              </a:rPr>
              <a:t>fun</a:t>
            </a:r>
            <a:endParaRPr lang="en-US" b="1" dirty="0">
              <a:latin typeface="Gill Sans"/>
              <a:cs typeface="Gill Sans"/>
            </a:endParaRPr>
          </a:p>
        </p:txBody>
      </p:sp>
      <p:sp>
        <p:nvSpPr>
          <p:cNvPr id="22" name="TextBox 21"/>
          <p:cNvSpPr txBox="1"/>
          <p:nvPr/>
        </p:nvSpPr>
        <p:spPr>
          <a:xfrm>
            <a:off x="7180385" y="3019642"/>
            <a:ext cx="736099" cy="369332"/>
          </a:xfrm>
          <a:prstGeom prst="rect">
            <a:avLst/>
          </a:prstGeom>
          <a:noFill/>
        </p:spPr>
        <p:txBody>
          <a:bodyPr wrap="none" rtlCol="0">
            <a:spAutoFit/>
          </a:bodyPr>
          <a:lstStyle/>
          <a:p>
            <a:r>
              <a:rPr lang="en-US" b="1" dirty="0" smtClean="0">
                <a:latin typeface="Gill Sans"/>
                <a:cs typeface="Gill Sans"/>
              </a:rPr>
              <a:t>park</a:t>
            </a:r>
            <a:endParaRPr lang="en-US" b="1" dirty="0">
              <a:latin typeface="Gill Sans"/>
              <a:cs typeface="Gill Sans"/>
            </a:endParaRPr>
          </a:p>
        </p:txBody>
      </p:sp>
    </p:spTree>
    <p:extLst>
      <p:ext uri="{BB962C8B-B14F-4D97-AF65-F5344CB8AC3E}">
        <p14:creationId xmlns:p14="http://schemas.microsoft.com/office/powerpoint/2010/main" val="37090709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grpSp>
        <p:nvGrpSpPr>
          <p:cNvPr id="5" name="Group 4"/>
          <p:cNvGrpSpPr/>
          <p:nvPr/>
        </p:nvGrpSpPr>
        <p:grpSpPr>
          <a:xfrm>
            <a:off x="218942" y="2902537"/>
            <a:ext cx="4551188" cy="523220"/>
            <a:chOff x="6778326" y="1930532"/>
            <a:chExt cx="5423754" cy="523220"/>
          </a:xfrm>
        </p:grpSpPr>
        <p:sp>
          <p:nvSpPr>
            <p:cNvPr id="7" name="TextBox 6"/>
            <p:cNvSpPr txBox="1"/>
            <p:nvPr/>
          </p:nvSpPr>
          <p:spPr>
            <a:xfrm>
              <a:off x="6778326" y="1930532"/>
              <a:ext cx="184666" cy="523220"/>
            </a:xfrm>
            <a:prstGeom prst="rect">
              <a:avLst/>
            </a:prstGeom>
            <a:noFill/>
          </p:spPr>
          <p:txBody>
            <a:bodyPr wrap="none" rtlCol="0">
              <a:spAutoFit/>
            </a:bodyPr>
            <a:lstStyle/>
            <a:p>
              <a:endParaRPr lang="en-US" sz="2800" b="1" kern="1200" dirty="0">
                <a:latin typeface="Gill Sans"/>
                <a:cs typeface="Gill Sans"/>
              </a:endParaRPr>
            </a:p>
          </p:txBody>
        </p:sp>
        <p:cxnSp>
          <p:nvCxnSpPr>
            <p:cNvPr id="8" name="Straight Connector 7"/>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32336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cxnSp>
          <p:nvCxnSpPr>
            <p:cNvPr id="11" name="Straight Connector 10"/>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521280" y="1930532"/>
              <a:ext cx="421710" cy="523220"/>
            </a:xfrm>
            <a:prstGeom prst="rect">
              <a:avLst/>
            </a:prstGeom>
            <a:noFill/>
          </p:spPr>
          <p:txBody>
            <a:bodyPr wrap="none" rtlCol="0">
              <a:spAutoFit/>
            </a:bodyPr>
            <a:lstStyle/>
            <a:p>
              <a:r>
                <a:rPr lang="en-US" sz="2800" b="1" kern="1200" dirty="0" smtClean="0">
                  <a:latin typeface="Gill Sans"/>
                  <a:cs typeface="Gill Sans"/>
                </a:rPr>
                <a:t>^</a:t>
              </a:r>
              <a:endParaRPr lang="en-US" sz="2800" b="1" kern="1200" dirty="0">
                <a:latin typeface="Gill Sans"/>
                <a:cs typeface="Gill Sans"/>
              </a:endParaRPr>
            </a:p>
          </p:txBody>
        </p:sp>
      </p:grpSp>
      <p:sp>
        <p:nvSpPr>
          <p:cNvPr id="14" name="TextBox 13"/>
          <p:cNvSpPr txBox="1"/>
          <p:nvPr/>
        </p:nvSpPr>
        <p:spPr>
          <a:xfrm>
            <a:off x="5642695" y="917861"/>
            <a:ext cx="3587253" cy="5632311"/>
          </a:xfrm>
          <a:prstGeom prst="rect">
            <a:avLst/>
          </a:prstGeom>
          <a:noFill/>
        </p:spPr>
        <p:txBody>
          <a:bodyPr wrap="square" rtlCol="0">
            <a:spAutoFit/>
          </a:bodyPr>
          <a:lstStyle/>
          <a:p>
            <a:pPr>
              <a:spcAft>
                <a:spcPts val="1800"/>
              </a:spcAft>
            </a:pPr>
            <a:r>
              <a:rPr lang="en-US" b="1" dirty="0" smtClean="0">
                <a:latin typeface="Gill Sans"/>
                <a:cs typeface="Gill Sans"/>
              </a:rPr>
              <a:t>In the summer,</a:t>
            </a:r>
            <a:endParaRPr lang="en-US" b="1" dirty="0" smtClean="0">
              <a:latin typeface="Gill Sans"/>
              <a:cs typeface="Gill Sans"/>
            </a:endParaRPr>
          </a:p>
          <a:p>
            <a:pPr>
              <a:spcAft>
                <a:spcPts val="1800"/>
              </a:spcAft>
            </a:pPr>
            <a:r>
              <a:rPr lang="en-US" b="1" dirty="0" smtClean="0">
                <a:latin typeface="Gill Sans"/>
                <a:cs typeface="Gill Sans"/>
              </a:rPr>
              <a:t>I enjoy the _____   _________. </a:t>
            </a:r>
            <a:endParaRPr lang="en-US" b="1" dirty="0" smtClean="0">
              <a:latin typeface="Gill Sans"/>
              <a:cs typeface="Gill Sans"/>
            </a:endParaRPr>
          </a:p>
          <a:p>
            <a:pPr>
              <a:spcAft>
                <a:spcPts val="1800"/>
              </a:spcAft>
            </a:pPr>
            <a:r>
              <a:rPr lang="en-US" b="1" dirty="0">
                <a:latin typeface="Gill Sans"/>
                <a:cs typeface="Gill Sans"/>
              </a:rPr>
              <a:t>I enjoy </a:t>
            </a:r>
            <a:r>
              <a:rPr lang="en-US" b="1" dirty="0" smtClean="0">
                <a:latin typeface="Gill Sans"/>
                <a:cs typeface="Gill Sans"/>
              </a:rPr>
              <a:t>the _____   _________. </a:t>
            </a:r>
            <a:endParaRPr lang="en-US" b="1" dirty="0">
              <a:latin typeface="Gill Sans"/>
              <a:cs typeface="Gill Sans"/>
            </a:endParaRPr>
          </a:p>
          <a:p>
            <a:pPr>
              <a:spcAft>
                <a:spcPts val="1800"/>
              </a:spcAft>
            </a:pPr>
            <a:r>
              <a:rPr lang="en-US" b="1" dirty="0">
                <a:latin typeface="Gill Sans"/>
                <a:cs typeface="Gill Sans"/>
              </a:rPr>
              <a:t>I enjoy </a:t>
            </a:r>
            <a:r>
              <a:rPr lang="en-US" b="1" dirty="0" smtClean="0">
                <a:latin typeface="Gill Sans"/>
                <a:cs typeface="Gill Sans"/>
              </a:rPr>
              <a:t>the _____   _________.</a:t>
            </a:r>
            <a:endParaRPr lang="en-US" b="1" dirty="0">
              <a:latin typeface="Gill Sans"/>
              <a:cs typeface="Gill Sans"/>
            </a:endParaRPr>
          </a:p>
          <a:p>
            <a:pPr>
              <a:spcAft>
                <a:spcPts val="1800"/>
              </a:spcAft>
            </a:pPr>
            <a:r>
              <a:rPr lang="en-US" b="1" dirty="0">
                <a:latin typeface="Gill Sans"/>
                <a:cs typeface="Gill Sans"/>
              </a:rPr>
              <a:t>I enjoy </a:t>
            </a:r>
            <a:r>
              <a:rPr lang="en-US" b="1" dirty="0" smtClean="0">
                <a:latin typeface="Gill Sans"/>
                <a:cs typeface="Gill Sans"/>
              </a:rPr>
              <a:t>the _____  _________. </a:t>
            </a:r>
            <a:endParaRPr lang="en-US" b="1" dirty="0" smtClean="0">
              <a:latin typeface="Gill Sans"/>
              <a:cs typeface="Gill Sans"/>
            </a:endParaRPr>
          </a:p>
          <a:p>
            <a:pPr>
              <a:spcAft>
                <a:spcPts val="1800"/>
              </a:spcAft>
            </a:pPr>
            <a:r>
              <a:rPr lang="en-US" b="1" dirty="0">
                <a:latin typeface="Gill Sans"/>
                <a:cs typeface="Gill Sans"/>
              </a:rPr>
              <a:t>I enjoy </a:t>
            </a:r>
            <a:r>
              <a:rPr lang="en-US" b="1" dirty="0" smtClean="0">
                <a:latin typeface="Gill Sans"/>
                <a:cs typeface="Gill Sans"/>
              </a:rPr>
              <a:t>the _____  _________.</a:t>
            </a:r>
            <a:endParaRPr lang="en-US" b="1" dirty="0" smtClean="0">
              <a:latin typeface="Gill Sans"/>
              <a:cs typeface="Gill Sans"/>
            </a:endParaRPr>
          </a:p>
          <a:p>
            <a:pPr>
              <a:spcAft>
                <a:spcPts val="1800"/>
              </a:spcAft>
            </a:pPr>
            <a:r>
              <a:rPr lang="en-US" b="1" dirty="0">
                <a:latin typeface="Gill Sans"/>
                <a:cs typeface="Gill Sans"/>
              </a:rPr>
              <a:t>I enjoy </a:t>
            </a:r>
            <a:r>
              <a:rPr lang="en-US" b="1" dirty="0" smtClean="0">
                <a:latin typeface="Gill Sans"/>
                <a:cs typeface="Gill Sans"/>
              </a:rPr>
              <a:t>the _____  _________. </a:t>
            </a:r>
            <a:endParaRPr lang="en-US" b="1" dirty="0">
              <a:latin typeface="Gill Sans"/>
              <a:cs typeface="Gill Sans"/>
            </a:endParaRPr>
          </a:p>
          <a:p>
            <a:pPr>
              <a:spcAft>
                <a:spcPts val="1800"/>
              </a:spcAft>
            </a:pPr>
            <a:r>
              <a:rPr lang="en-US" b="1" dirty="0">
                <a:latin typeface="Gill Sans"/>
                <a:cs typeface="Gill Sans"/>
              </a:rPr>
              <a:t>I enjoy the </a:t>
            </a:r>
            <a:r>
              <a:rPr lang="en-US" b="1" dirty="0" smtClean="0">
                <a:latin typeface="Gill Sans"/>
                <a:cs typeface="Gill Sans"/>
              </a:rPr>
              <a:t>summer. </a:t>
            </a:r>
            <a:endParaRPr lang="en-US" b="1" dirty="0">
              <a:latin typeface="Gill Sans"/>
              <a:cs typeface="Gill Sans"/>
            </a:endParaRPr>
          </a:p>
          <a:p>
            <a:pPr>
              <a:spcAft>
                <a:spcPts val="1800"/>
              </a:spcAft>
            </a:pPr>
            <a:endParaRPr lang="en-US"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spTree>
    <p:extLst>
      <p:ext uri="{BB962C8B-B14F-4D97-AF65-F5344CB8AC3E}">
        <p14:creationId xmlns:p14="http://schemas.microsoft.com/office/powerpoint/2010/main" val="24480570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phab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
        <p:nvSpPr>
          <p:cNvPr id="11" name="TextBox 10"/>
          <p:cNvSpPr txBox="1"/>
          <p:nvPr/>
        </p:nvSpPr>
        <p:spPr>
          <a:xfrm>
            <a:off x="5446172" y="1241324"/>
            <a:ext cx="3498874" cy="2817182"/>
          </a:xfrm>
          <a:prstGeom prst="rect">
            <a:avLst/>
          </a:prstGeom>
          <a:noFill/>
        </p:spPr>
        <p:txBody>
          <a:bodyPr wrap="none" rtlCol="0">
            <a:spAutoFit/>
          </a:bodyPr>
          <a:lstStyle/>
          <a:p>
            <a:pPr algn="ctr">
              <a:lnSpc>
                <a:spcPct val="140000"/>
              </a:lnSpc>
            </a:pPr>
            <a:r>
              <a:rPr lang="en-US" sz="3200" b="1" dirty="0" smtClean="0">
                <a:latin typeface="Gill Sans"/>
                <a:cs typeface="Gill Sans"/>
              </a:rPr>
              <a:t>A Language </a:t>
            </a:r>
            <a:endParaRPr lang="en-US" sz="3200" b="1" dirty="0">
              <a:latin typeface="Gill Sans"/>
              <a:cs typeface="Gill Sans"/>
            </a:endParaRPr>
          </a:p>
          <a:p>
            <a:pPr algn="ctr">
              <a:lnSpc>
                <a:spcPct val="140000"/>
              </a:lnSpc>
            </a:pPr>
            <a:r>
              <a:rPr lang="en-US" sz="3200" b="1" dirty="0" smtClean="0">
                <a:latin typeface="Gill Sans"/>
                <a:cs typeface="Gill Sans"/>
              </a:rPr>
              <a:t>for</a:t>
            </a:r>
          </a:p>
          <a:p>
            <a:pPr algn="ctr">
              <a:lnSpc>
                <a:spcPct val="140000"/>
              </a:lnSpc>
            </a:pPr>
            <a:r>
              <a:rPr lang="en-US" sz="3200" b="1" dirty="0">
                <a:latin typeface="Gill Sans"/>
                <a:cs typeface="Gill Sans"/>
              </a:rPr>
              <a:t>W</a:t>
            </a:r>
            <a:r>
              <a:rPr lang="en-US" sz="3200" b="1" dirty="0" smtClean="0">
                <a:latin typeface="Gill Sans"/>
                <a:cs typeface="Gill Sans"/>
              </a:rPr>
              <a:t>ritten</a:t>
            </a:r>
          </a:p>
          <a:p>
            <a:pPr algn="ctr">
              <a:lnSpc>
                <a:spcPct val="140000"/>
              </a:lnSpc>
            </a:pPr>
            <a:r>
              <a:rPr lang="en-US" sz="3200" b="1" dirty="0" smtClean="0">
                <a:latin typeface="Gill Sans"/>
                <a:cs typeface="Gill Sans"/>
              </a:rPr>
              <a:t>Communication</a:t>
            </a:r>
            <a:endParaRPr lang="en-US" sz="3200" b="1" dirty="0">
              <a:latin typeface="Gill Sans"/>
              <a:cs typeface="Gill Sans"/>
            </a:endParaRPr>
          </a:p>
        </p:txBody>
      </p:sp>
    </p:spTree>
    <p:extLst>
      <p:ext uri="{BB962C8B-B14F-4D97-AF65-F5344CB8AC3E}">
        <p14:creationId xmlns:p14="http://schemas.microsoft.com/office/powerpoint/2010/main" val="1890137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1659166"/>
          </a:xfrm>
          <a:prstGeom prst="rect">
            <a:avLst/>
          </a:prstGeom>
        </p:spPr>
      </p:pic>
      <p:pic>
        <p:nvPicPr>
          <p:cNvPr id="8" name="Picture 7" descr="hello hands.jp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4" name="Slide Number Placeholder 3"/>
          <p:cNvSpPr>
            <a:spLocks noGrp="1"/>
          </p:cNvSpPr>
          <p:nvPr>
            <p:ph type="sldNum" sz="quarter" idx="12"/>
          </p:nvPr>
        </p:nvSpPr>
        <p:spPr/>
        <p:txBody>
          <a:bodyPr/>
          <a:lstStyle/>
          <a:p>
            <a:fld id="{230328CC-4F7D-A845-8B2B-D7F20DED636A}" type="slidenum">
              <a:rPr lang="en-US" smtClean="0"/>
              <a:t>5</a:t>
            </a:fld>
            <a:endParaRPr lang="en-US" dirty="0"/>
          </a:p>
        </p:txBody>
      </p:sp>
      <p:sp>
        <p:nvSpPr>
          <p:cNvPr id="5" name="The Hello Campaign"/>
          <p:cNvSpPr txBox="1"/>
          <p:nvPr/>
        </p:nvSpPr>
        <p:spPr>
          <a:xfrm>
            <a:off x="0" y="456452"/>
            <a:ext cx="9144000" cy="810795"/>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defRPr sz="8800">
                <a:solidFill>
                  <a:srgbClr val="000000"/>
                </a:solidFill>
              </a:defRPr>
            </a:lvl1pPr>
          </a:lstStyle>
          <a:p>
            <a:pPr algn="ctr"/>
            <a:r>
              <a:rPr lang="en-US" sz="4800" b="1" dirty="0" smtClean="0">
                <a:solidFill>
                  <a:schemeClr val="bg1"/>
                </a:solidFill>
                <a:latin typeface="Gill Sans"/>
                <a:cs typeface="Gill Sans"/>
              </a:rPr>
              <a:t>Community Building</a:t>
            </a:r>
            <a:endParaRPr sz="4800" b="1" dirty="0">
              <a:solidFill>
                <a:schemeClr val="bg1"/>
              </a:solidFill>
              <a:latin typeface="Gill Sans"/>
              <a:cs typeface="Gill Sans"/>
            </a:endParaRPr>
          </a:p>
        </p:txBody>
      </p:sp>
    </p:spTree>
    <p:extLst>
      <p:ext uri="{BB962C8B-B14F-4D97-AF65-F5344CB8AC3E}">
        <p14:creationId xmlns:p14="http://schemas.microsoft.com/office/powerpoint/2010/main" val="17503671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49334" y="5475"/>
            <a:ext cx="3894666" cy="6852525"/>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30328CC-4F7D-A845-8B2B-D7F20DED636A}" type="slidenum">
              <a:rPr lang="en-US" smtClean="0"/>
              <a:t>50</a:t>
            </a:fld>
            <a:endParaRPr lang="en-US" dirty="0"/>
          </a:p>
        </p:txBody>
      </p:sp>
      <p:pic>
        <p:nvPicPr>
          <p:cNvPr id="7" name="Picture 6" descr="thinking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421" y="777878"/>
            <a:ext cx="3670300" cy="5943600"/>
          </a:xfrm>
          <a:prstGeom prst="rect">
            <a:avLst/>
          </a:prstGeom>
        </p:spPr>
      </p:pic>
      <p:sp>
        <p:nvSpPr>
          <p:cNvPr id="9" name="TextBox 8"/>
          <p:cNvSpPr txBox="1"/>
          <p:nvPr/>
        </p:nvSpPr>
        <p:spPr>
          <a:xfrm>
            <a:off x="5440799" y="78046"/>
            <a:ext cx="3246001" cy="584776"/>
          </a:xfrm>
          <a:prstGeom prst="rect">
            <a:avLst/>
          </a:prstGeom>
          <a:noFill/>
        </p:spPr>
        <p:txBody>
          <a:bodyPr wrap="none" rtlCol="0">
            <a:spAutoFit/>
          </a:bodyPr>
          <a:lstStyle/>
          <a:p>
            <a:r>
              <a:rPr lang="en-US" sz="3200" b="1" dirty="0" smtClean="0">
                <a:latin typeface="Gill Sans"/>
                <a:cs typeface="Gill Sans"/>
              </a:rPr>
              <a:t>Thinking Maps</a:t>
            </a:r>
            <a:endParaRPr lang="en-US" sz="3200" b="1" dirty="0">
              <a:latin typeface="Gill Sans"/>
              <a:cs typeface="Gill Sans"/>
            </a:endParaRPr>
          </a:p>
        </p:txBody>
      </p:sp>
      <p:pic>
        <p:nvPicPr>
          <p:cNvPr id="4" name="Picture 3" descr="alphab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Tree>
    <p:extLst>
      <p:ext uri="{BB962C8B-B14F-4D97-AF65-F5344CB8AC3E}">
        <p14:creationId xmlns:p14="http://schemas.microsoft.com/office/powerpoint/2010/main" val="424025766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49334" y="5475"/>
            <a:ext cx="3894666" cy="6852525"/>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30328CC-4F7D-A845-8B2B-D7F20DED636A}" type="slidenum">
              <a:rPr lang="en-US" smtClean="0"/>
              <a:t>51</a:t>
            </a:fld>
            <a:endParaRPr lang="en-US" dirty="0"/>
          </a:p>
        </p:txBody>
      </p:sp>
      <p:pic>
        <p:nvPicPr>
          <p:cNvPr id="7" name="Picture 6" descr="thinking ma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421" y="777878"/>
            <a:ext cx="3670300" cy="5943600"/>
          </a:xfrm>
          <a:prstGeom prst="rect">
            <a:avLst/>
          </a:prstGeom>
        </p:spPr>
      </p:pic>
      <p:sp>
        <p:nvSpPr>
          <p:cNvPr id="9" name="TextBox 8"/>
          <p:cNvSpPr txBox="1"/>
          <p:nvPr/>
        </p:nvSpPr>
        <p:spPr>
          <a:xfrm>
            <a:off x="5440799" y="78046"/>
            <a:ext cx="3246001" cy="584776"/>
          </a:xfrm>
          <a:prstGeom prst="rect">
            <a:avLst/>
          </a:prstGeom>
          <a:noFill/>
        </p:spPr>
        <p:txBody>
          <a:bodyPr wrap="none" rtlCol="0">
            <a:spAutoFit/>
          </a:bodyPr>
          <a:lstStyle/>
          <a:p>
            <a:r>
              <a:rPr lang="en-US" sz="3200" b="1" dirty="0" smtClean="0">
                <a:latin typeface="Gill Sans"/>
                <a:cs typeface="Gill Sans"/>
              </a:rPr>
              <a:t>Thinking Maps</a:t>
            </a:r>
            <a:endParaRPr lang="en-US" sz="3200" b="1" dirty="0">
              <a:latin typeface="Gill Sans"/>
              <a:cs typeface="Gill Sans"/>
            </a:endParaRPr>
          </a:p>
        </p:txBody>
      </p:sp>
      <p:pic>
        <p:nvPicPr>
          <p:cNvPr id="4" name="Picture 3" descr="alphabet.jp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0" y="5475"/>
            <a:ext cx="5237623" cy="6852525"/>
          </a:xfrm>
          <a:prstGeom prst="rect">
            <a:avLst/>
          </a:prstGeom>
        </p:spPr>
      </p:pic>
      <p:sp>
        <p:nvSpPr>
          <p:cNvPr id="8" name="TextBox 7"/>
          <p:cNvSpPr txBox="1"/>
          <p:nvPr/>
        </p:nvSpPr>
        <p:spPr>
          <a:xfrm>
            <a:off x="399143" y="1120372"/>
            <a:ext cx="4363828" cy="4885439"/>
          </a:xfrm>
          <a:prstGeom prst="rect">
            <a:avLst/>
          </a:prstGeom>
          <a:noFill/>
        </p:spPr>
        <p:txBody>
          <a:bodyPr wrap="square" rtlCol="0">
            <a:spAutoFit/>
          </a:bodyPr>
          <a:lstStyle/>
          <a:p>
            <a:pPr algn="ctr">
              <a:lnSpc>
                <a:spcPct val="140000"/>
              </a:lnSpc>
            </a:pPr>
            <a:r>
              <a:rPr lang="en-US" sz="3200" b="1" dirty="0" smtClean="0">
                <a:latin typeface="Gill Sans"/>
                <a:cs typeface="Gill Sans"/>
              </a:rPr>
              <a:t>A Visual Language </a:t>
            </a:r>
            <a:endParaRPr lang="en-US" sz="3200" b="1" dirty="0">
              <a:latin typeface="Gill Sans"/>
              <a:cs typeface="Gill Sans"/>
            </a:endParaRPr>
          </a:p>
          <a:p>
            <a:pPr algn="ctr">
              <a:lnSpc>
                <a:spcPct val="140000"/>
              </a:lnSpc>
            </a:pPr>
            <a:r>
              <a:rPr lang="en-US" sz="3200" b="1" dirty="0" smtClean="0">
                <a:latin typeface="Gill Sans"/>
                <a:cs typeface="Gill Sans"/>
              </a:rPr>
              <a:t>for</a:t>
            </a:r>
          </a:p>
          <a:p>
            <a:pPr algn="ctr">
              <a:lnSpc>
                <a:spcPct val="140000"/>
              </a:lnSpc>
            </a:pPr>
            <a:r>
              <a:rPr lang="en-US" sz="3200" b="1" dirty="0" smtClean="0">
                <a:latin typeface="Gill Sans"/>
                <a:cs typeface="Gill Sans"/>
              </a:rPr>
              <a:t>Communicating</a:t>
            </a:r>
          </a:p>
          <a:p>
            <a:pPr algn="ctr">
              <a:lnSpc>
                <a:spcPct val="140000"/>
              </a:lnSpc>
            </a:pPr>
            <a:r>
              <a:rPr lang="en-US" sz="3200" b="1" dirty="0" smtClean="0">
                <a:latin typeface="Gill Sans"/>
                <a:cs typeface="Gill Sans"/>
              </a:rPr>
              <a:t>and</a:t>
            </a:r>
          </a:p>
          <a:p>
            <a:pPr algn="ctr">
              <a:lnSpc>
                <a:spcPct val="140000"/>
              </a:lnSpc>
            </a:pPr>
            <a:r>
              <a:rPr lang="en-US" sz="3200" b="1" dirty="0" smtClean="0">
                <a:latin typeface="Gill Sans"/>
                <a:cs typeface="Gill Sans"/>
              </a:rPr>
              <a:t>Organizing</a:t>
            </a:r>
          </a:p>
          <a:p>
            <a:pPr algn="ctr">
              <a:lnSpc>
                <a:spcPct val="140000"/>
              </a:lnSpc>
            </a:pPr>
            <a:r>
              <a:rPr lang="en-US" sz="3200" b="1" dirty="0" smtClean="0">
                <a:latin typeface="Gill Sans"/>
                <a:cs typeface="Gill Sans"/>
              </a:rPr>
              <a:t>Thinking</a:t>
            </a:r>
          </a:p>
          <a:p>
            <a:pPr algn="ctr">
              <a:lnSpc>
                <a:spcPct val="140000"/>
              </a:lnSpc>
            </a:pPr>
            <a:endParaRPr lang="en-US" sz="3200" b="1" dirty="0">
              <a:latin typeface="Gill Sans"/>
              <a:cs typeface="Gill Sans"/>
            </a:endParaRPr>
          </a:p>
        </p:txBody>
      </p:sp>
    </p:spTree>
    <p:extLst>
      <p:ext uri="{BB962C8B-B14F-4D97-AF65-F5344CB8AC3E}">
        <p14:creationId xmlns:p14="http://schemas.microsoft.com/office/powerpoint/2010/main" val="24447393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52</a:t>
            </a:fld>
            <a:endParaRPr lang="en-US" dirty="0"/>
          </a:p>
        </p:txBody>
      </p:sp>
      <p:sp>
        <p:nvSpPr>
          <p:cNvPr id="5" name="TextBox 4"/>
          <p:cNvSpPr txBox="1"/>
          <p:nvPr/>
        </p:nvSpPr>
        <p:spPr>
          <a:xfrm>
            <a:off x="175748" y="1303161"/>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6" name="TextBox 5"/>
          <p:cNvSpPr txBox="1"/>
          <p:nvPr/>
        </p:nvSpPr>
        <p:spPr>
          <a:xfrm>
            <a:off x="2491619" y="1518604"/>
            <a:ext cx="1935238" cy="307777"/>
          </a:xfrm>
          <a:prstGeom prst="rect">
            <a:avLst/>
          </a:prstGeom>
          <a:noFill/>
        </p:spPr>
        <p:txBody>
          <a:bodyPr wrap="square" rtlCol="0">
            <a:spAutoFit/>
          </a:bodyPr>
          <a:lstStyle/>
          <a:p>
            <a:pPr algn="ctr"/>
            <a:r>
              <a:rPr lang="en-US" sz="1400" b="1" dirty="0" smtClean="0">
                <a:latin typeface="Gill Sans"/>
                <a:cs typeface="Gill Sans"/>
              </a:rPr>
              <a:t>Categorizing</a:t>
            </a:r>
            <a:endParaRPr lang="en-US" sz="1400" b="1" dirty="0">
              <a:latin typeface="Gill Sans"/>
              <a:cs typeface="Gill Sans"/>
            </a:endParaRPr>
          </a:p>
        </p:txBody>
      </p:sp>
      <p:sp>
        <p:nvSpPr>
          <p:cNvPr id="7" name="TextBox 6"/>
          <p:cNvSpPr txBox="1"/>
          <p:nvPr/>
        </p:nvSpPr>
        <p:spPr>
          <a:xfrm>
            <a:off x="4801809" y="1518604"/>
            <a:ext cx="1751389" cy="307777"/>
          </a:xfrm>
          <a:prstGeom prst="rect">
            <a:avLst/>
          </a:prstGeom>
          <a:noFill/>
        </p:spPr>
        <p:txBody>
          <a:bodyPr wrap="square" rtlCol="0">
            <a:spAutoFit/>
          </a:bodyPr>
          <a:lstStyle/>
          <a:p>
            <a:pPr algn="ctr"/>
            <a:r>
              <a:rPr lang="en-US" sz="1400" b="1" dirty="0" smtClean="0">
                <a:latin typeface="Gill Sans"/>
                <a:cs typeface="Gill Sans"/>
              </a:rPr>
              <a:t>Describing</a:t>
            </a:r>
            <a:endParaRPr lang="en-US" sz="1400" b="1" dirty="0">
              <a:latin typeface="Gill Sans"/>
              <a:cs typeface="Gill Sans"/>
            </a:endParaRPr>
          </a:p>
        </p:txBody>
      </p:sp>
      <p:sp>
        <p:nvSpPr>
          <p:cNvPr id="8" name="TextBox 7"/>
          <p:cNvSpPr txBox="1"/>
          <p:nvPr/>
        </p:nvSpPr>
        <p:spPr>
          <a:xfrm>
            <a:off x="7024841" y="1303161"/>
            <a:ext cx="1895671" cy="523220"/>
          </a:xfrm>
          <a:prstGeom prst="rect">
            <a:avLst/>
          </a:prstGeom>
          <a:noFill/>
        </p:spPr>
        <p:txBody>
          <a:bodyPr wrap="square" rtlCol="0">
            <a:spAutoFit/>
          </a:bodyPr>
          <a:lstStyle/>
          <a:p>
            <a:pPr algn="ctr"/>
            <a:r>
              <a:rPr lang="en-US" sz="1400" b="1" dirty="0" smtClean="0">
                <a:latin typeface="Gill Sans"/>
                <a:cs typeface="Gill Sans"/>
              </a:rPr>
              <a:t>Comparing</a:t>
            </a:r>
          </a:p>
          <a:p>
            <a:pPr algn="ctr"/>
            <a:r>
              <a:rPr lang="en-US" sz="1400" b="1" dirty="0" smtClean="0">
                <a:latin typeface="Gill Sans"/>
                <a:cs typeface="Gill Sans"/>
              </a:rPr>
              <a:t>&amp; Contrasting</a:t>
            </a:r>
            <a:endParaRPr lang="en-US" sz="1400" b="1" dirty="0">
              <a:latin typeface="Gill Sans"/>
              <a:cs typeface="Gill Sans"/>
            </a:endParaRPr>
          </a:p>
        </p:txBody>
      </p:sp>
      <p:sp>
        <p:nvSpPr>
          <p:cNvPr id="9" name="TextBox 8"/>
          <p:cNvSpPr txBox="1"/>
          <p:nvPr/>
        </p:nvSpPr>
        <p:spPr>
          <a:xfrm>
            <a:off x="2615261" y="5476010"/>
            <a:ext cx="1710725" cy="307777"/>
          </a:xfrm>
          <a:prstGeom prst="rect">
            <a:avLst/>
          </a:prstGeom>
          <a:noFill/>
        </p:spPr>
        <p:txBody>
          <a:bodyPr wrap="none" rtlCol="0">
            <a:spAutoFit/>
          </a:bodyPr>
          <a:lstStyle/>
          <a:p>
            <a:pPr algn="ctr"/>
            <a:r>
              <a:rPr lang="en-US" sz="1400" b="1" dirty="0" smtClean="0">
                <a:latin typeface="Gill Sans"/>
                <a:cs typeface="Gill Sans"/>
              </a:rPr>
              <a:t>Cause and Effect</a:t>
            </a:r>
            <a:endParaRPr lang="en-US" sz="1400" b="1" dirty="0">
              <a:latin typeface="Gill Sans"/>
              <a:cs typeface="Gill Sans"/>
            </a:endParaRPr>
          </a:p>
        </p:txBody>
      </p:sp>
      <p:sp>
        <p:nvSpPr>
          <p:cNvPr id="10" name="TextBox 9"/>
          <p:cNvSpPr txBox="1"/>
          <p:nvPr/>
        </p:nvSpPr>
        <p:spPr>
          <a:xfrm>
            <a:off x="4705047" y="5476010"/>
            <a:ext cx="1884437" cy="307777"/>
          </a:xfrm>
          <a:prstGeom prst="rect">
            <a:avLst/>
          </a:prstGeom>
          <a:noFill/>
        </p:spPr>
        <p:txBody>
          <a:bodyPr wrap="square" rtlCol="0">
            <a:spAutoFit/>
          </a:bodyPr>
          <a:lstStyle/>
          <a:p>
            <a:pPr algn="ctr"/>
            <a:r>
              <a:rPr lang="en-US" sz="1400" b="1" dirty="0" smtClean="0">
                <a:latin typeface="Gill Sans"/>
                <a:cs typeface="Gill Sans"/>
              </a:rPr>
              <a:t>Whole / Part</a:t>
            </a:r>
            <a:endParaRPr lang="en-US" sz="1400" b="1" dirty="0">
              <a:latin typeface="Gill Sans"/>
              <a:cs typeface="Gill Sans"/>
            </a:endParaRPr>
          </a:p>
        </p:txBody>
      </p:sp>
      <p:sp>
        <p:nvSpPr>
          <p:cNvPr id="11" name="TextBox 10"/>
          <p:cNvSpPr txBox="1"/>
          <p:nvPr/>
        </p:nvSpPr>
        <p:spPr>
          <a:xfrm>
            <a:off x="7024841" y="5476010"/>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12" name="TextBox 11"/>
          <p:cNvSpPr txBox="1"/>
          <p:nvPr/>
        </p:nvSpPr>
        <p:spPr>
          <a:xfrm>
            <a:off x="399143" y="5476010"/>
            <a:ext cx="1777999" cy="307777"/>
          </a:xfrm>
          <a:prstGeom prst="rect">
            <a:avLst/>
          </a:prstGeom>
          <a:noFill/>
        </p:spPr>
        <p:txBody>
          <a:bodyPr wrap="square" rtlCol="0">
            <a:spAutoFit/>
          </a:bodyPr>
          <a:lstStyle/>
          <a:p>
            <a:pPr algn="ctr"/>
            <a:r>
              <a:rPr lang="en-US" sz="1400" b="1" dirty="0" smtClean="0">
                <a:latin typeface="Gill Sans"/>
                <a:cs typeface="Gill Sans"/>
              </a:rPr>
              <a:t>Sequencing</a:t>
            </a:r>
            <a:endParaRPr lang="en-US" sz="1400" b="1" dirty="0">
              <a:latin typeface="Gill Sans"/>
              <a:cs typeface="Gill Sans"/>
            </a:endParaRPr>
          </a:p>
        </p:txBody>
      </p:sp>
      <p:pic>
        <p:nvPicPr>
          <p:cNvPr id="13" name="Picture 12"/>
          <p:cNvPicPr>
            <a:picLocks noChangeAspect="1"/>
          </p:cNvPicPr>
          <p:nvPr/>
        </p:nvPicPr>
        <p:blipFill>
          <a:blip r:embed="rId3"/>
          <a:stretch>
            <a:fillRect/>
          </a:stretch>
        </p:blipFill>
        <p:spPr>
          <a:xfrm>
            <a:off x="311483" y="1920718"/>
            <a:ext cx="8609030" cy="3393077"/>
          </a:xfrm>
          <a:prstGeom prst="rect">
            <a:avLst/>
          </a:prstGeom>
        </p:spPr>
      </p:pic>
      <p:sp>
        <p:nvSpPr>
          <p:cNvPr id="14" name="TextBox 13"/>
          <p:cNvSpPr txBox="1"/>
          <p:nvPr/>
        </p:nvSpPr>
        <p:spPr>
          <a:xfrm>
            <a:off x="0" y="474383"/>
            <a:ext cx="9143999" cy="584776"/>
          </a:xfrm>
          <a:prstGeom prst="rect">
            <a:avLst/>
          </a:prstGeom>
          <a:noFill/>
        </p:spPr>
        <p:txBody>
          <a:bodyPr wrap="square" rtlCol="0">
            <a:spAutoFit/>
          </a:bodyPr>
          <a:lstStyle/>
          <a:p>
            <a:pPr algn="ctr"/>
            <a:r>
              <a:rPr lang="en-US" sz="3200" b="1" dirty="0" smtClean="0">
                <a:latin typeface="Gill Sans"/>
                <a:cs typeface="Gill Sans"/>
              </a:rPr>
              <a:t>Thinking Maps as a Language</a:t>
            </a:r>
            <a:endParaRPr lang="en-US" sz="3200" b="1" dirty="0">
              <a:latin typeface="Gill Sans"/>
              <a:cs typeface="Gill Sans"/>
            </a:endParaRPr>
          </a:p>
        </p:txBody>
      </p:sp>
      <p:sp>
        <p:nvSpPr>
          <p:cNvPr id="15" name="TextBox 14"/>
          <p:cNvSpPr txBox="1"/>
          <p:nvPr/>
        </p:nvSpPr>
        <p:spPr>
          <a:xfrm>
            <a:off x="1" y="6136702"/>
            <a:ext cx="9143999" cy="584776"/>
          </a:xfrm>
          <a:prstGeom prst="rect">
            <a:avLst/>
          </a:prstGeom>
          <a:noFill/>
        </p:spPr>
        <p:txBody>
          <a:bodyPr wrap="square" rtlCol="0">
            <a:spAutoFit/>
          </a:bodyPr>
          <a:lstStyle/>
          <a:p>
            <a:pPr algn="ctr"/>
            <a:r>
              <a:rPr lang="en-US" sz="3200" b="1" dirty="0" smtClean="0">
                <a:latin typeface="Gill Sans"/>
                <a:cs typeface="Gill Sans"/>
              </a:rPr>
              <a:t>To Organize Thinking – Student Centered</a:t>
            </a:r>
            <a:endParaRPr lang="en-US" sz="3200" b="1" dirty="0">
              <a:latin typeface="Gill Sans"/>
              <a:cs typeface="Gill Sans"/>
            </a:endParaRPr>
          </a:p>
        </p:txBody>
      </p:sp>
    </p:spTree>
    <p:extLst>
      <p:ext uri="{BB962C8B-B14F-4D97-AF65-F5344CB8AC3E}">
        <p14:creationId xmlns:p14="http://schemas.microsoft.com/office/powerpoint/2010/main" val="38758615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53</a:t>
            </a:fld>
            <a:endParaRPr lang="en-US" dirty="0"/>
          </a:p>
        </p:txBody>
      </p:sp>
      <p:pic>
        <p:nvPicPr>
          <p:cNvPr id="13" name="Picture 12"/>
          <p:cNvPicPr>
            <a:picLocks noChangeAspect="1"/>
          </p:cNvPicPr>
          <p:nvPr/>
        </p:nvPicPr>
        <p:blipFill>
          <a:blip r:embed="rId3"/>
          <a:stretch>
            <a:fillRect/>
          </a:stretch>
        </p:blipFill>
        <p:spPr>
          <a:xfrm>
            <a:off x="3383675" y="3505194"/>
            <a:ext cx="2491916" cy="982139"/>
          </a:xfrm>
          <a:prstGeom prst="rect">
            <a:avLst/>
          </a:prstGeom>
        </p:spPr>
      </p:pic>
      <p:sp>
        <p:nvSpPr>
          <p:cNvPr id="14" name="TextBox 13"/>
          <p:cNvSpPr txBox="1"/>
          <p:nvPr/>
        </p:nvSpPr>
        <p:spPr>
          <a:xfrm>
            <a:off x="0" y="474383"/>
            <a:ext cx="9143999" cy="584776"/>
          </a:xfrm>
          <a:prstGeom prst="rect">
            <a:avLst/>
          </a:prstGeom>
          <a:noFill/>
        </p:spPr>
        <p:txBody>
          <a:bodyPr wrap="square" rtlCol="0">
            <a:spAutoFit/>
          </a:bodyPr>
          <a:lstStyle/>
          <a:p>
            <a:pPr algn="ctr"/>
            <a:r>
              <a:rPr lang="en-US" sz="3200" b="1" dirty="0" smtClean="0">
                <a:latin typeface="Gill Sans"/>
                <a:cs typeface="Gill Sans"/>
              </a:rPr>
              <a:t>Thinking Maps as a Language</a:t>
            </a:r>
            <a:endParaRPr lang="en-US" sz="3200" b="1" dirty="0">
              <a:latin typeface="Gill Sans"/>
              <a:cs typeface="Gill Sans"/>
            </a:endParaRPr>
          </a:p>
        </p:txBody>
      </p:sp>
      <p:sp>
        <p:nvSpPr>
          <p:cNvPr id="15" name="TextBox 14"/>
          <p:cNvSpPr txBox="1"/>
          <p:nvPr/>
        </p:nvSpPr>
        <p:spPr>
          <a:xfrm>
            <a:off x="1" y="5290035"/>
            <a:ext cx="9143999" cy="584776"/>
          </a:xfrm>
          <a:prstGeom prst="rect">
            <a:avLst/>
          </a:prstGeom>
          <a:noFill/>
        </p:spPr>
        <p:txBody>
          <a:bodyPr wrap="square" rtlCol="0">
            <a:spAutoFit/>
          </a:bodyPr>
          <a:lstStyle/>
          <a:p>
            <a:pPr algn="ctr"/>
            <a:r>
              <a:rPr lang="en-US" sz="3200" b="1" dirty="0" smtClean="0">
                <a:latin typeface="Gill Sans"/>
                <a:cs typeface="Gill Sans"/>
              </a:rPr>
              <a:t>To Organize Thinking – Student Centered</a:t>
            </a:r>
            <a:endParaRPr lang="en-US" sz="3200" b="1" dirty="0">
              <a:latin typeface="Gill Sans"/>
              <a:cs typeface="Gill Sans"/>
            </a:endParaRPr>
          </a:p>
        </p:txBody>
      </p:sp>
      <p:sp>
        <p:nvSpPr>
          <p:cNvPr id="16" name="TextBox 15"/>
          <p:cNvSpPr txBox="1"/>
          <p:nvPr/>
        </p:nvSpPr>
        <p:spPr>
          <a:xfrm>
            <a:off x="1" y="1478288"/>
            <a:ext cx="9143999" cy="1354217"/>
          </a:xfrm>
          <a:prstGeom prst="rect">
            <a:avLst/>
          </a:prstGeom>
          <a:noFill/>
        </p:spPr>
        <p:txBody>
          <a:bodyPr wrap="square" rtlCol="0">
            <a:spAutoFit/>
          </a:bodyPr>
          <a:lstStyle/>
          <a:p>
            <a:pPr algn="ctr">
              <a:lnSpc>
                <a:spcPct val="140000"/>
              </a:lnSpc>
            </a:pPr>
            <a:r>
              <a:rPr lang="en-US" sz="3000" b="1" dirty="0" smtClean="0">
                <a:solidFill>
                  <a:srgbClr val="FF0000"/>
                </a:solidFill>
                <a:latin typeface="Gill Sans"/>
                <a:cs typeface="Gill Sans"/>
              </a:rPr>
              <a:t>Visually:  a language for organizing thinking, seeing thinking in your brain, and patterns.</a:t>
            </a:r>
            <a:endParaRPr lang="en-US" sz="3000" b="1" dirty="0">
              <a:solidFill>
                <a:srgbClr val="FF0000"/>
              </a:solidFill>
              <a:latin typeface="Gill Sans"/>
              <a:cs typeface="Gill Sans"/>
            </a:endParaRPr>
          </a:p>
        </p:txBody>
      </p:sp>
    </p:spTree>
    <p:extLst>
      <p:ext uri="{BB962C8B-B14F-4D97-AF65-F5344CB8AC3E}">
        <p14:creationId xmlns:p14="http://schemas.microsoft.com/office/powerpoint/2010/main" val="158526609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576926" y="952411"/>
            <a:ext cx="8567074" cy="3285295"/>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00000"/>
              </a:lnSpc>
            </a:pPr>
            <a:r>
              <a:rPr lang="en-US" sz="3200" b="1" dirty="0" smtClean="0">
                <a:solidFill>
                  <a:srgbClr val="0D0D0D"/>
                </a:solidFill>
                <a:latin typeface="Gill Sans"/>
                <a:cs typeface="Gill Sans"/>
              </a:rPr>
              <a:t>A shout out to a colleague.</a:t>
            </a:r>
          </a:p>
          <a:p>
            <a:pPr>
              <a:lnSpc>
                <a:spcPct val="100000"/>
              </a:lnSpc>
            </a:pPr>
            <a:endParaRPr lang="en-US" sz="3200" b="1" dirty="0">
              <a:solidFill>
                <a:srgbClr val="0D0D0D"/>
              </a:solidFill>
              <a:latin typeface="Gill Sans"/>
              <a:cs typeface="Gill Sans"/>
            </a:endParaRPr>
          </a:p>
          <a:p>
            <a:pPr>
              <a:lnSpc>
                <a:spcPct val="100000"/>
              </a:lnSpc>
            </a:pPr>
            <a:endParaRPr lang="en-US" sz="32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54</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54</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11984027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xmlns="" id="{F5582DE6-9EA3-EC4B-9800-0C71B65BEB3F}"/>
              </a:ext>
            </a:extLst>
          </p:cNvPr>
          <p:cNvSpPr>
            <a:spLocks noGrp="1" noChangeArrowheads="1"/>
          </p:cNvSpPr>
          <p:nvPr>
            <p:ph type="title"/>
          </p:nvPr>
        </p:nvSpPr>
        <p:spPr>
          <a:xfrm>
            <a:off x="0" y="91925"/>
            <a:ext cx="9144000" cy="611981"/>
          </a:xfrm>
        </p:spPr>
        <p:txBody>
          <a:bodyPr>
            <a:noAutofit/>
          </a:bodyPr>
          <a:lstStyle/>
          <a:p>
            <a:pPr algn="ctr"/>
            <a:r>
              <a:rPr lang="en-US" altLang="en-US" sz="4800" b="1" dirty="0">
                <a:latin typeface="Gill Sans"/>
                <a:ea typeface="ＭＳ Ｐゴシック" panose="020B0600070205080204" pitchFamily="34" charset="-128"/>
                <a:cs typeface="Gill Sans"/>
              </a:rPr>
              <a:t> </a:t>
            </a:r>
            <a:r>
              <a:rPr lang="en-US" altLang="en-US" sz="4800" b="1" dirty="0" smtClean="0">
                <a:latin typeface="Gill Sans"/>
                <a:ea typeface="ＭＳ Ｐゴシック" panose="020B0600070205080204" pitchFamily="34" charset="-128"/>
                <a:cs typeface="Gill Sans"/>
              </a:rPr>
              <a:t>Strategy </a:t>
            </a:r>
            <a:r>
              <a:rPr lang="en-US" altLang="en-US" sz="4800" b="1" dirty="0">
                <a:latin typeface="Gill Sans"/>
                <a:ea typeface="ＭＳ Ｐゴシック" panose="020B0600070205080204" pitchFamily="34" charset="-128"/>
                <a:cs typeface="Gill Sans"/>
              </a:rPr>
              <a:t>Review Chart</a:t>
            </a:r>
          </a:p>
        </p:txBody>
      </p:sp>
      <p:graphicFrame>
        <p:nvGraphicFramePr>
          <p:cNvPr id="5" name="Group 2">
            <a:extLst>
              <a:ext uri="{FF2B5EF4-FFF2-40B4-BE49-F238E27FC236}">
                <a16:creationId xmlns:a16="http://schemas.microsoft.com/office/drawing/2014/main" xmlns="" id="{B9D7B809-1265-C242-9545-273379358BBE}"/>
              </a:ext>
            </a:extLst>
          </p:cNvPr>
          <p:cNvGraphicFramePr>
            <a:graphicFrameLocks/>
          </p:cNvGraphicFramePr>
          <p:nvPr>
            <p:extLst>
              <p:ext uri="{D42A27DB-BD31-4B8C-83A1-F6EECF244321}">
                <p14:modId xmlns:p14="http://schemas.microsoft.com/office/powerpoint/2010/main" val="1368526343"/>
              </p:ext>
            </p:extLst>
          </p:nvPr>
        </p:nvGraphicFramePr>
        <p:xfrm>
          <a:off x="157239" y="916782"/>
          <a:ext cx="8853715" cy="4647333"/>
        </p:xfrm>
        <a:graphic>
          <a:graphicData uri="http://schemas.openxmlformats.org/drawingml/2006/table">
            <a:tbl>
              <a:tblPr/>
              <a:tblGrid>
                <a:gridCol w="1390951">
                  <a:extLst>
                    <a:ext uri="{9D8B030D-6E8A-4147-A177-3AD203B41FA5}">
                      <a16:colId xmlns:a16="http://schemas.microsoft.com/office/drawing/2014/main" xmlns="" val="20000"/>
                    </a:ext>
                  </a:extLst>
                </a:gridCol>
                <a:gridCol w="1584477">
                  <a:extLst>
                    <a:ext uri="{9D8B030D-6E8A-4147-A177-3AD203B41FA5}">
                      <a16:colId xmlns:a16="http://schemas.microsoft.com/office/drawing/2014/main" xmlns="" val="20001"/>
                    </a:ext>
                  </a:extLst>
                </a:gridCol>
                <a:gridCol w="1439333">
                  <a:extLst>
                    <a:ext uri="{9D8B030D-6E8A-4147-A177-3AD203B41FA5}">
                      <a16:colId xmlns:a16="http://schemas.microsoft.com/office/drawing/2014/main" xmlns="" val="20002"/>
                    </a:ext>
                  </a:extLst>
                </a:gridCol>
                <a:gridCol w="1509198">
                  <a:extLst>
                    <a:ext uri="{9D8B030D-6E8A-4147-A177-3AD203B41FA5}">
                      <a16:colId xmlns:a16="http://schemas.microsoft.com/office/drawing/2014/main" xmlns="" val="20003"/>
                    </a:ext>
                  </a:extLst>
                </a:gridCol>
                <a:gridCol w="1411427">
                  <a:extLst>
                    <a:ext uri="{9D8B030D-6E8A-4147-A177-3AD203B41FA5}">
                      <a16:colId xmlns:a16="http://schemas.microsoft.com/office/drawing/2014/main" xmlns="" val="20004"/>
                    </a:ext>
                  </a:extLst>
                </a:gridCol>
                <a:gridCol w="1518329">
                  <a:extLst>
                    <a:ext uri="{9D8B030D-6E8A-4147-A177-3AD203B41FA5}">
                      <a16:colId xmlns:a16="http://schemas.microsoft.com/office/drawing/2014/main" xmlns="" val="751396265"/>
                    </a:ext>
                  </a:extLst>
                </a:gridCol>
              </a:tblGrid>
              <a:tr h="1551344">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11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Gill Sans"/>
                          <a:ea typeface="ＭＳ Ｐゴシック" charset="-128"/>
                          <a:cs typeface="Gill Sans"/>
                        </a:rPr>
                        <a:t>Name &amp; Primitive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Cognitive Process</a:t>
                      </a: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/Function</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000000"/>
                          </a:solidFill>
                          <a:effectLst/>
                          <a:latin typeface="Gill Sans"/>
                          <a:ea typeface="ＭＳ Ｐゴシック" charset="-128"/>
                          <a:cs typeface="Gill Sans"/>
                        </a:rPr>
                        <a:t>Remember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Best Use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(Priming, Processing, Retaining for Mastery)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Gill Sans"/>
                          <a:ea typeface="ＭＳ Ｐゴシック" charset="-128"/>
                          <a:cs typeface="Gill Sans"/>
                        </a:rPr>
                        <a:t>Source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Connection to </a:t>
                      </a:r>
                      <a:endPar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HOPs</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15718">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181429" y="5930071"/>
            <a:ext cx="5032147" cy="646331"/>
          </a:xfrm>
          <a:prstGeom prst="rect">
            <a:avLst/>
          </a:prstGeom>
          <a:noFill/>
        </p:spPr>
        <p:txBody>
          <a:bodyPr wrap="none" rtlCol="0">
            <a:spAutoFit/>
          </a:bodyPr>
          <a:lstStyle/>
          <a:p>
            <a:r>
              <a:rPr lang="en-US" b="1" dirty="0" smtClean="0">
                <a:latin typeface="Gill Sans"/>
                <a:cs typeface="Gill Sans"/>
              </a:rPr>
              <a:t>Breakout Room for 8 minutes. </a:t>
            </a:r>
          </a:p>
          <a:p>
            <a:r>
              <a:rPr lang="en-US" b="1" dirty="0" smtClean="0">
                <a:latin typeface="Gill Sans"/>
                <a:cs typeface="Gill Sans"/>
              </a:rPr>
              <a:t>Spokesperson for each group is prepared.</a:t>
            </a:r>
            <a:endParaRPr lang="en-US" b="1" dirty="0">
              <a:latin typeface="Gill Sans"/>
              <a:cs typeface="Gill Sans"/>
            </a:endParaRPr>
          </a:p>
        </p:txBody>
      </p:sp>
      <p:pic>
        <p:nvPicPr>
          <p:cNvPr id="9" name="Picture 8" descr="comp boo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9237" y="5631120"/>
            <a:ext cx="2005799" cy="1226880"/>
          </a:xfrm>
          <a:prstGeom prst="rect">
            <a:avLst/>
          </a:prstGeom>
        </p:spPr>
      </p:pic>
    </p:spTree>
    <p:extLst>
      <p:ext uri="{BB962C8B-B14F-4D97-AF65-F5344CB8AC3E}">
        <p14:creationId xmlns:p14="http://schemas.microsoft.com/office/powerpoint/2010/main" val="22270027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r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322" y="1754414"/>
            <a:ext cx="3427478" cy="310737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56</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81347" y="1391123"/>
            <a:ext cx="7630097" cy="3857759"/>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Taking Away</a:t>
            </a:r>
            <a:endParaRPr lang="en-US" sz="48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methods</a:t>
            </a:r>
            <a:endParaRPr lang="en-US" sz="3600" b="1" dirty="0" smtClean="0">
              <a:solidFill>
                <a:srgbClr val="FF6600"/>
              </a:solidFill>
              <a:latin typeface="Gill Sans"/>
              <a:cs typeface="Gill Sans"/>
            </a:endParaRPr>
          </a:p>
          <a:p>
            <a:pPr marL="571500" indent="-571500">
              <a:lnSpc>
                <a:spcPct val="120000"/>
              </a:lnSpc>
              <a:buFont typeface="Arial"/>
              <a:buChar char="•"/>
            </a:pPr>
            <a:r>
              <a:rPr lang="en-US" sz="3600" b="1" dirty="0" smtClean="0">
                <a:solidFill>
                  <a:srgbClr val="FF6600"/>
                </a:solidFill>
                <a:latin typeface="Gill Sans"/>
                <a:cs typeface="Gill Sans"/>
              </a:rPr>
              <a:t>concepts</a:t>
            </a:r>
          </a:p>
          <a:p>
            <a:pPr marL="571500" indent="-571500">
              <a:lnSpc>
                <a:spcPct val="120000"/>
              </a:lnSpc>
              <a:buFont typeface="Arial"/>
              <a:buChar char="•"/>
            </a:pPr>
            <a:r>
              <a:rPr lang="en-US" sz="3600" b="1" dirty="0" smtClean="0">
                <a:solidFill>
                  <a:srgbClr val="FF6600"/>
                </a:solidFill>
                <a:latin typeface="Gill Sans"/>
                <a:cs typeface="Gill Sans"/>
              </a:rPr>
              <a:t>other reflections</a:t>
            </a:r>
            <a:endParaRPr lang="en-US" sz="3600" b="1" dirty="0" smtClean="0">
              <a:solidFill>
                <a:srgbClr val="FF6600"/>
              </a:solidFill>
              <a:latin typeface="Gill Sans"/>
              <a:cs typeface="Gill Sans"/>
            </a:endParaRPr>
          </a:p>
        </p:txBody>
      </p:sp>
    </p:spTree>
    <p:extLst>
      <p:ext uri="{BB962C8B-B14F-4D97-AF65-F5344CB8AC3E}">
        <p14:creationId xmlns:p14="http://schemas.microsoft.com/office/powerpoint/2010/main" val="348567466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20" y="1308459"/>
            <a:ext cx="8422257" cy="3651539"/>
          </a:xfrm>
          <a:prstGeom prst="rect">
            <a:avLst/>
          </a:prstGeom>
        </p:spPr>
        <p:txBody>
          <a:bodyPr wrap="square" lIns="64288" tIns="32144" rIns="64288" bIns="32144">
            <a:spAutoFit/>
          </a:bodyPr>
          <a:lstStyle/>
          <a:p>
            <a:pPr algn="ctr">
              <a:lnSpc>
                <a:spcPct val="140000"/>
              </a:lnSpc>
            </a:pPr>
            <a:r>
              <a:rPr lang="en-US" sz="7200" b="1" dirty="0">
                <a:solidFill>
                  <a:srgbClr val="0D0D0D"/>
                </a:solidFill>
                <a:latin typeface="Gill Sans"/>
                <a:cs typeface="Gill Sans"/>
              </a:rPr>
              <a:t>Thank You</a:t>
            </a:r>
          </a:p>
          <a:p>
            <a:pPr algn="ctr">
              <a:lnSpc>
                <a:spcPct val="140000"/>
              </a:lnSpc>
            </a:pPr>
            <a:r>
              <a:rPr lang="en-US" sz="3200" b="1" dirty="0">
                <a:solidFill>
                  <a:srgbClr val="0D0D0D"/>
                </a:solidFill>
                <a:latin typeface="Gill Sans"/>
                <a:cs typeface="Gill Sans"/>
              </a:rPr>
              <a:t>robert@eggplant.org</a:t>
            </a:r>
          </a:p>
          <a:p>
            <a:pPr algn="ctr">
              <a:lnSpc>
                <a:spcPct val="140000"/>
              </a:lnSpc>
            </a:pPr>
            <a:r>
              <a:rPr lang="en-US" sz="3200" b="1" dirty="0">
                <a:solidFill>
                  <a:srgbClr val="0D0D0D"/>
                </a:solidFill>
                <a:latin typeface="Gill Sans"/>
                <a:cs typeface="Gill Sans"/>
              </a:rPr>
              <a:t>www.eggplant.org</a:t>
            </a:r>
          </a:p>
          <a:p>
            <a:pPr algn="ctr">
              <a:lnSpc>
                <a:spcPct val="140000"/>
              </a:lnSpc>
            </a:pPr>
            <a:r>
              <a:rPr lang="en-US" sz="3200" b="1" dirty="0">
                <a:solidFill>
                  <a:srgbClr val="0D0D0D"/>
                </a:solidFill>
                <a:latin typeface="Gill Sans"/>
                <a:cs typeface="Gill Sans"/>
              </a:rPr>
              <a:t>www.nuatc.org</a:t>
            </a:r>
          </a:p>
        </p:txBody>
      </p:sp>
      <p:pic>
        <p:nvPicPr>
          <p:cNvPr id="4" name="Picture 3" descr="rcsd-mar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9299" y="214954"/>
            <a:ext cx="3242637" cy="766670"/>
          </a:xfrm>
          <a:prstGeom prst="rect">
            <a:avLst/>
          </a:prstGeom>
        </p:spPr>
      </p:pic>
      <p:pic>
        <p:nvPicPr>
          <p:cNvPr id="5" name="Picture 4" descr="NUA-mar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2069" y="-20850"/>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57</a:t>
            </a:fld>
            <a:endParaRPr lang="en-US" dirty="0"/>
          </a:p>
        </p:txBody>
      </p:sp>
    </p:spTree>
    <p:extLst>
      <p:ext uri="{BB962C8B-B14F-4D97-AF65-F5344CB8AC3E}">
        <p14:creationId xmlns:p14="http://schemas.microsoft.com/office/powerpoint/2010/main" val="25167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rth_in_hands2-whitebg-1024x1022.jpg"/>
          <p:cNvPicPr>
            <a:picLocks noChangeAspect="1"/>
          </p:cNvPicPr>
          <p:nvPr/>
        </p:nvPicPr>
        <p:blipFill>
          <a:blip r:embed="rId2">
            <a:alphaModFix amt="16000"/>
            <a:extLst>
              <a:ext uri="{28A0092B-C50C-407E-A947-70E740481C1C}">
                <a14:useLocalDpi xmlns:a14="http://schemas.microsoft.com/office/drawing/2010/main" val="0"/>
              </a:ext>
            </a:extLst>
          </a:blip>
          <a:stretch>
            <a:fillRect/>
          </a:stretch>
        </p:blipFill>
        <p:spPr>
          <a:xfrm>
            <a:off x="1" y="-246064"/>
            <a:ext cx="9144000" cy="8374063"/>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6</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451538" y="-67245"/>
            <a:ext cx="8692462" cy="6775481"/>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800000"/>
                </a:solidFill>
                <a:latin typeface="Gill Sans"/>
                <a:cs typeface="Gill Sans"/>
              </a:rPr>
              <a:t>Always Sharing New Ideas</a:t>
            </a:r>
            <a:endParaRPr lang="en-US" sz="4800" b="1" dirty="0" smtClean="0">
              <a:solidFill>
                <a:srgbClr val="800000"/>
              </a:solidFill>
              <a:latin typeface="Gill Sans"/>
              <a:cs typeface="Gill Sans"/>
            </a:endParaRPr>
          </a:p>
          <a:p>
            <a:pPr marL="571500" indent="-571500">
              <a:lnSpc>
                <a:spcPct val="120000"/>
              </a:lnSpc>
              <a:buFont typeface="Arial"/>
              <a:buChar char="•"/>
            </a:pPr>
            <a:r>
              <a:rPr lang="en-US" sz="3600" b="1" dirty="0" smtClean="0">
                <a:solidFill>
                  <a:srgbClr val="800000"/>
                </a:solidFill>
                <a:latin typeface="Gill Sans"/>
                <a:cs typeface="Gill Sans"/>
              </a:rPr>
              <a:t>at school</a:t>
            </a:r>
            <a:endParaRPr lang="en-US" sz="3600" b="1" dirty="0" smtClean="0">
              <a:solidFill>
                <a:srgbClr val="800000"/>
              </a:solidFill>
              <a:latin typeface="Gill Sans"/>
              <a:cs typeface="Gill Sans"/>
            </a:endParaRPr>
          </a:p>
          <a:p>
            <a:pPr marL="571500" indent="-571500">
              <a:lnSpc>
                <a:spcPct val="120000"/>
              </a:lnSpc>
              <a:buFont typeface="Arial"/>
              <a:buChar char="•"/>
            </a:pPr>
            <a:r>
              <a:rPr lang="en-US" sz="3600" b="1" dirty="0" smtClean="0">
                <a:solidFill>
                  <a:srgbClr val="800000"/>
                </a:solidFill>
                <a:latin typeface="Gill Sans"/>
                <a:cs typeface="Gill Sans"/>
              </a:rPr>
              <a:t>in your community</a:t>
            </a:r>
            <a:endParaRPr lang="en-US" sz="3600" b="1" dirty="0" smtClean="0">
              <a:solidFill>
                <a:srgbClr val="800000"/>
              </a:solidFill>
              <a:latin typeface="Gill Sans"/>
              <a:cs typeface="Gill Sans"/>
            </a:endParaRPr>
          </a:p>
          <a:p>
            <a:pPr marL="571500" indent="-571500">
              <a:lnSpc>
                <a:spcPct val="120000"/>
              </a:lnSpc>
              <a:buFont typeface="Arial"/>
              <a:buChar char="•"/>
            </a:pPr>
            <a:r>
              <a:rPr lang="en-US" sz="3600" b="1" dirty="0" smtClean="0">
                <a:solidFill>
                  <a:srgbClr val="800000"/>
                </a:solidFill>
                <a:latin typeface="Gill Sans"/>
                <a:cs typeface="Gill Sans"/>
              </a:rPr>
              <a:t>favorite </a:t>
            </a:r>
            <a:r>
              <a:rPr lang="en-US" sz="3600" b="1" dirty="0" smtClean="0">
                <a:solidFill>
                  <a:srgbClr val="800000"/>
                </a:solidFill>
                <a:latin typeface="Gill Sans"/>
                <a:cs typeface="Gill Sans"/>
              </a:rPr>
              <a:t>game</a:t>
            </a:r>
            <a:endParaRPr lang="en-US" sz="3600" b="1" dirty="0" smtClean="0">
              <a:solidFill>
                <a:srgbClr val="800000"/>
              </a:solidFill>
              <a:latin typeface="Gill Sans"/>
              <a:cs typeface="Gill Sans"/>
            </a:endParaRPr>
          </a:p>
          <a:p>
            <a:pPr marL="571500" indent="-571500">
              <a:lnSpc>
                <a:spcPct val="120000"/>
              </a:lnSpc>
              <a:buFont typeface="Arial"/>
              <a:buChar char="•"/>
            </a:pPr>
            <a:r>
              <a:rPr lang="en-US" sz="3600" b="1" dirty="0" smtClean="0">
                <a:solidFill>
                  <a:srgbClr val="800000"/>
                </a:solidFill>
                <a:latin typeface="Gill Sans"/>
                <a:cs typeface="Gill Sans"/>
              </a:rPr>
              <a:t>storytelling</a:t>
            </a:r>
          </a:p>
          <a:p>
            <a:pPr marL="571500" indent="-571500">
              <a:lnSpc>
                <a:spcPct val="120000"/>
              </a:lnSpc>
              <a:buFont typeface="Arial"/>
              <a:buChar char="•"/>
            </a:pPr>
            <a:r>
              <a:rPr lang="en-US" sz="3600" b="1" dirty="0" smtClean="0">
                <a:solidFill>
                  <a:srgbClr val="800000"/>
                </a:solidFill>
                <a:latin typeface="Gill Sans"/>
                <a:cs typeface="Gill Sans"/>
              </a:rPr>
              <a:t>something you </a:t>
            </a:r>
            <a:r>
              <a:rPr lang="en-US" sz="3600" b="1" dirty="0" smtClean="0">
                <a:solidFill>
                  <a:srgbClr val="800000"/>
                </a:solidFill>
                <a:latin typeface="Gill Sans"/>
                <a:cs typeface="Gill Sans"/>
              </a:rPr>
              <a:t>enjoy with math</a:t>
            </a:r>
            <a:endParaRPr lang="en-US" sz="3600" b="1" dirty="0" smtClean="0">
              <a:solidFill>
                <a:srgbClr val="800000"/>
              </a:solidFill>
              <a:latin typeface="Gill Sans"/>
              <a:cs typeface="Gill Sans"/>
            </a:endParaRPr>
          </a:p>
          <a:p>
            <a:pPr marL="571500" indent="-571500">
              <a:lnSpc>
                <a:spcPct val="120000"/>
              </a:lnSpc>
              <a:buFont typeface="Arial"/>
              <a:buChar char="•"/>
            </a:pPr>
            <a:r>
              <a:rPr lang="en-US" sz="3600" b="1" dirty="0" smtClean="0">
                <a:solidFill>
                  <a:srgbClr val="800000"/>
                </a:solidFill>
                <a:latin typeface="Gill Sans"/>
                <a:cs typeface="Gill Sans"/>
              </a:rPr>
              <a:t>someone you </a:t>
            </a:r>
            <a:r>
              <a:rPr lang="en-US" sz="3600" b="1" dirty="0" smtClean="0">
                <a:solidFill>
                  <a:srgbClr val="800000"/>
                </a:solidFill>
                <a:latin typeface="Gill Sans"/>
                <a:cs typeface="Gill Sans"/>
              </a:rPr>
              <a:t>wish to learn.</a:t>
            </a:r>
            <a:endParaRPr lang="en-US" sz="3600" b="1" dirty="0">
              <a:solidFill>
                <a:srgbClr val="800000"/>
              </a:solidFill>
              <a:latin typeface="Gill Sans"/>
              <a:cs typeface="Gill Sans"/>
            </a:endParaRPr>
          </a:p>
        </p:txBody>
      </p:sp>
    </p:spTree>
    <p:extLst>
      <p:ext uri="{BB962C8B-B14F-4D97-AF65-F5344CB8AC3E}">
        <p14:creationId xmlns:p14="http://schemas.microsoft.com/office/powerpoint/2010/main" val="2956582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780125" y="713373"/>
            <a:ext cx="8109875" cy="378389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20000"/>
              </a:lnSpc>
            </a:pPr>
            <a:r>
              <a:rPr lang="en-US" sz="3600" b="1" dirty="0" smtClean="0">
                <a:solidFill>
                  <a:srgbClr val="0D0D0D"/>
                </a:solidFill>
                <a:latin typeface="Gill Sans"/>
                <a:cs typeface="Gill Sans"/>
              </a:rPr>
              <a:t>Your ideas on greetings </a:t>
            </a:r>
          </a:p>
          <a:p>
            <a:pPr>
              <a:lnSpc>
                <a:spcPct val="120000"/>
              </a:lnSpc>
            </a:pPr>
            <a:r>
              <a:rPr lang="en-US" sz="3600" b="1" dirty="0" smtClean="0">
                <a:solidFill>
                  <a:srgbClr val="0D0D0D"/>
                </a:solidFill>
                <a:latin typeface="Gill Sans"/>
                <a:cs typeface="Gill Sans"/>
              </a:rPr>
              <a:t>with more examples of</a:t>
            </a:r>
          </a:p>
          <a:p>
            <a:pPr>
              <a:lnSpc>
                <a:spcPct val="120000"/>
              </a:lnSpc>
            </a:pPr>
            <a:r>
              <a:rPr lang="en-US" sz="3600" b="1" dirty="0" smtClean="0">
                <a:solidFill>
                  <a:srgbClr val="0D0D0D"/>
                </a:solidFill>
                <a:latin typeface="Gill Sans"/>
                <a:cs typeface="Gill Sans"/>
              </a:rPr>
              <a:t>community builders virtually.</a:t>
            </a:r>
            <a:endParaRPr lang="en-US" sz="36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7</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7</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7944054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3101" y="5984158"/>
            <a:ext cx="2120900" cy="711200"/>
          </a:xfrm>
          <a:prstGeom prst="rect">
            <a:avLst/>
          </a:prstGeom>
        </p:spPr>
      </p:pic>
      <p:pic>
        <p:nvPicPr>
          <p:cNvPr id="23" name="Picture 22" descr="pedagogy of confidence.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 y="352418"/>
            <a:ext cx="2039022" cy="2997913"/>
          </a:xfrm>
          <a:prstGeom prst="rect">
            <a:avLst/>
          </a:prstGeom>
        </p:spPr>
      </p:pic>
      <p:pic>
        <p:nvPicPr>
          <p:cNvPr id="7" name="Picture 6" descr="NUA-mark.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7372" y="5994241"/>
            <a:ext cx="2069742" cy="685712"/>
          </a:xfrm>
          <a:prstGeom prst="rect">
            <a:avLst/>
          </a:prstGeom>
        </p:spPr>
      </p:pic>
      <p:pic>
        <p:nvPicPr>
          <p:cNvPr id="9" name="Picture 8" descr="graffiti wall3.JPG"/>
          <p:cNvPicPr>
            <a:picLocks noChangeAspect="1"/>
          </p:cNvPicPr>
          <p:nvPr/>
        </p:nvPicPr>
        <p:blipFill>
          <a:blip r:embed="rId6">
            <a:alphaModFix amt="15000"/>
            <a:extLst>
              <a:ext uri="{28A0092B-C50C-407E-A947-70E740481C1C}">
                <a14:useLocalDpi xmlns:a14="http://schemas.microsoft.com/office/drawing/2010/main"/>
              </a:ext>
            </a:extLst>
          </a:blip>
          <a:stretch>
            <a:fillRect/>
          </a:stretch>
        </p:blipFill>
        <p:spPr>
          <a:xfrm>
            <a:off x="2310191" y="0"/>
            <a:ext cx="6833809" cy="9115185"/>
          </a:xfrm>
          <a:prstGeom prst="rect">
            <a:avLst/>
          </a:prstGeom>
        </p:spPr>
      </p:pic>
      <p:sp>
        <p:nvSpPr>
          <p:cNvPr id="2" name="Rectangle 1"/>
          <p:cNvSpPr/>
          <p:nvPr/>
        </p:nvSpPr>
        <p:spPr>
          <a:xfrm>
            <a:off x="2552096" y="2430347"/>
            <a:ext cx="6225018" cy="3063402"/>
          </a:xfrm>
          <a:prstGeom prst="rect">
            <a:avLst/>
          </a:prstGeom>
        </p:spPr>
        <p:txBody>
          <a:bodyPr wrap="square">
            <a:spAutoFit/>
          </a:bodyPr>
          <a:lstStyle/>
          <a:p>
            <a:pPr marL="457200" indent="-457200">
              <a:lnSpc>
                <a:spcPct val="130000"/>
              </a:lnSpc>
              <a:buFont typeface="Arial"/>
              <a:buChar char="•"/>
            </a:pPr>
            <a:r>
              <a:rPr lang="en-US" sz="3200" b="1" baseline="30000" dirty="0">
                <a:latin typeface="Garamond"/>
                <a:cs typeface="Garamond"/>
              </a:rPr>
              <a:t>Identifying and activating student strengths </a:t>
            </a:r>
          </a:p>
          <a:p>
            <a:pPr marL="457200" indent="-457200">
              <a:lnSpc>
                <a:spcPct val="130000"/>
              </a:lnSpc>
              <a:buFont typeface="Arial"/>
              <a:buChar char="•"/>
            </a:pPr>
            <a:r>
              <a:rPr lang="en-US" sz="3200" b="1" baseline="30000" dirty="0">
                <a:latin typeface="Garamond"/>
                <a:cs typeface="Garamond"/>
              </a:rPr>
              <a:t>Eliciting high intellectual performance </a:t>
            </a:r>
          </a:p>
          <a:p>
            <a:pPr marL="457200" indent="-457200">
              <a:lnSpc>
                <a:spcPct val="130000"/>
              </a:lnSpc>
              <a:buFont typeface="Arial"/>
              <a:buChar char="•"/>
            </a:pPr>
            <a:r>
              <a:rPr lang="en-US" sz="3200" b="1" baseline="30000" dirty="0">
                <a:latin typeface="Garamond"/>
                <a:cs typeface="Garamond"/>
              </a:rPr>
              <a:t>Integrating prerequisites for academic learning </a:t>
            </a:r>
          </a:p>
          <a:p>
            <a:pPr marL="457200" indent="-457200">
              <a:lnSpc>
                <a:spcPct val="130000"/>
              </a:lnSpc>
              <a:buFont typeface="Arial"/>
              <a:buChar char="•"/>
            </a:pPr>
            <a:r>
              <a:rPr lang="en-US" sz="3200" b="1" baseline="30000" dirty="0">
                <a:latin typeface="Garamond"/>
                <a:cs typeface="Garamond"/>
              </a:rPr>
              <a:t>Situating learning in the lives of students</a:t>
            </a:r>
          </a:p>
          <a:p>
            <a:pPr marL="457200" indent="-457200">
              <a:lnSpc>
                <a:spcPct val="130000"/>
              </a:lnSpc>
              <a:buFont typeface="Arial"/>
              <a:buChar char="•"/>
            </a:pPr>
            <a:r>
              <a:rPr lang="en-US" sz="3200" b="1" baseline="30000" dirty="0">
                <a:latin typeface="Garamond"/>
                <a:cs typeface="Garamond"/>
              </a:rPr>
              <a:t>Building relationships</a:t>
            </a:r>
          </a:p>
          <a:p>
            <a:pPr marL="457200" indent="-457200">
              <a:lnSpc>
                <a:spcPct val="130000"/>
              </a:lnSpc>
              <a:buFont typeface="Arial"/>
              <a:buChar char="•"/>
            </a:pPr>
            <a:r>
              <a:rPr lang="en-US" sz="3200" b="1" baseline="30000" dirty="0">
                <a:latin typeface="Garamond"/>
                <a:cs typeface="Garamond"/>
              </a:rPr>
              <a:t>Providing enrichment</a:t>
            </a:r>
          </a:p>
          <a:p>
            <a:pPr marL="457200" indent="-457200">
              <a:lnSpc>
                <a:spcPct val="130000"/>
              </a:lnSpc>
              <a:buFont typeface="Arial"/>
              <a:buChar char="•"/>
            </a:pPr>
            <a:r>
              <a:rPr lang="en-US" sz="3200" b="1" baseline="30000" dirty="0">
                <a:latin typeface="Garamond"/>
                <a:cs typeface="Garamond"/>
              </a:rPr>
              <a:t>Amplifying student voice</a:t>
            </a:r>
            <a:endParaRPr lang="en-US" sz="3200" b="1" dirty="0">
              <a:latin typeface="Garamond"/>
              <a:cs typeface="Garamond"/>
            </a:endParaRPr>
          </a:p>
        </p:txBody>
      </p:sp>
      <p:sp>
        <p:nvSpPr>
          <p:cNvPr id="3" name="Rectangle 2"/>
          <p:cNvSpPr/>
          <p:nvPr/>
        </p:nvSpPr>
        <p:spPr>
          <a:xfrm>
            <a:off x="2455334" y="357443"/>
            <a:ext cx="6688666" cy="1988237"/>
          </a:xfrm>
          <a:prstGeom prst="rect">
            <a:avLst/>
          </a:prstGeom>
        </p:spPr>
        <p:txBody>
          <a:bodyPr wrap="square">
            <a:spAutoFit/>
          </a:bodyPr>
          <a:lstStyle/>
          <a:p>
            <a:pPr>
              <a:lnSpc>
                <a:spcPct val="130000"/>
              </a:lnSpc>
            </a:pPr>
            <a:r>
              <a:rPr lang="en-US" sz="4800" b="1" baseline="30000" dirty="0">
                <a:latin typeface="Gill Sans"/>
                <a:cs typeface="Gill Sans"/>
              </a:rPr>
              <a:t>High Operational Practices of the Pedagogy of Confidence support and enhance equity:</a:t>
            </a:r>
          </a:p>
        </p:txBody>
      </p:sp>
      <p:sp>
        <p:nvSpPr>
          <p:cNvPr id="4" name="Rectangle 3"/>
          <p:cNvSpPr/>
          <p:nvPr/>
        </p:nvSpPr>
        <p:spPr>
          <a:xfrm>
            <a:off x="2552096" y="5682505"/>
            <a:ext cx="3761618" cy="1015663"/>
          </a:xfrm>
          <a:prstGeom prst="rect">
            <a:avLst/>
          </a:prstGeom>
        </p:spPr>
        <p:txBody>
          <a:bodyPr wrap="square">
            <a:spAutoFit/>
          </a:bodyPr>
          <a:lstStyle/>
          <a:p>
            <a:pPr algn="dist"/>
            <a:r>
              <a:rPr lang="en-US" sz="6000" b="1" dirty="0">
                <a:latin typeface="Gill Sans"/>
                <a:cs typeface="Gill Sans"/>
              </a:rPr>
              <a:t>Belief</a:t>
            </a:r>
            <a:endParaRPr lang="en-US" sz="6000" dirty="0"/>
          </a:p>
        </p:txBody>
      </p:sp>
      <p:sp>
        <p:nvSpPr>
          <p:cNvPr id="5" name="Slide Number Placeholder 4"/>
          <p:cNvSpPr>
            <a:spLocks noGrp="1"/>
          </p:cNvSpPr>
          <p:nvPr>
            <p:ph type="sldNum" sz="quarter" idx="12"/>
          </p:nvPr>
        </p:nvSpPr>
        <p:spPr/>
        <p:txBody>
          <a:bodyPr/>
          <a:lstStyle/>
          <a:p>
            <a:fld id="{230328CC-4F7D-A845-8B2B-D7F20DED636A}" type="slidenum">
              <a:rPr lang="en-US" smtClean="0"/>
              <a:t>8</a:t>
            </a:fld>
            <a:endParaRPr lang="en-US" dirty="0"/>
          </a:p>
        </p:txBody>
      </p:sp>
      <p:sp>
        <p:nvSpPr>
          <p:cNvPr id="11" name="Rectangle 10"/>
          <p:cNvSpPr/>
          <p:nvPr/>
        </p:nvSpPr>
        <p:spPr>
          <a:xfrm>
            <a:off x="2443241" y="0"/>
            <a:ext cx="1083049" cy="461665"/>
          </a:xfrm>
          <a:prstGeom prst="rect">
            <a:avLst/>
          </a:prstGeom>
        </p:spPr>
        <p:txBody>
          <a:bodyPr wrap="none">
            <a:spAutoFit/>
          </a:bodyPr>
          <a:lstStyle/>
          <a:p>
            <a:r>
              <a:rPr lang="en-US" sz="2400" b="1" dirty="0" smtClean="0">
                <a:solidFill>
                  <a:srgbClr val="FF0000"/>
                </a:solidFill>
                <a:latin typeface="Gill Sans"/>
                <a:cs typeface="Gill Sans"/>
              </a:rPr>
              <a:t>HOPs</a:t>
            </a:r>
            <a:endParaRPr lang="en-US" sz="2400" dirty="0">
              <a:solidFill>
                <a:srgbClr val="FF0000"/>
              </a:solidFill>
            </a:endParaRPr>
          </a:p>
        </p:txBody>
      </p:sp>
    </p:spTree>
    <p:extLst>
      <p:ext uri="{BB962C8B-B14F-4D97-AF65-F5344CB8AC3E}">
        <p14:creationId xmlns:p14="http://schemas.microsoft.com/office/powerpoint/2010/main" val="22465838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9</a:t>
            </a:fld>
            <a:endParaRPr lang="en-US" dirty="0"/>
          </a:p>
        </p:txBody>
      </p:sp>
      <p:sp>
        <p:nvSpPr>
          <p:cNvPr id="3" name="TextBox 2"/>
          <p:cNvSpPr txBox="1"/>
          <p:nvPr/>
        </p:nvSpPr>
        <p:spPr>
          <a:xfrm>
            <a:off x="397612" y="568475"/>
            <a:ext cx="5019323" cy="646331"/>
          </a:xfrm>
          <a:prstGeom prst="rect">
            <a:avLst/>
          </a:prstGeom>
          <a:noFill/>
        </p:spPr>
        <p:txBody>
          <a:bodyPr wrap="none" rtlCol="0">
            <a:spAutoFit/>
          </a:bodyPr>
          <a:lstStyle/>
          <a:p>
            <a:r>
              <a:rPr lang="en-US" sz="3600" b="1" dirty="0" smtClean="0">
                <a:latin typeface="Gill Sans"/>
                <a:cs typeface="Gill Sans"/>
              </a:rPr>
              <a:t>3 Phases of Learning</a:t>
            </a:r>
            <a:endParaRPr lang="en-US" sz="3600" b="1" dirty="0">
              <a:latin typeface="Gill Sans"/>
              <a:cs typeface="Gill Sans"/>
            </a:endParaRPr>
          </a:p>
        </p:txBody>
      </p:sp>
      <p:sp>
        <p:nvSpPr>
          <p:cNvPr id="4" name="TextBox 3"/>
          <p:cNvSpPr txBox="1"/>
          <p:nvPr/>
        </p:nvSpPr>
        <p:spPr>
          <a:xfrm>
            <a:off x="402371" y="2552740"/>
            <a:ext cx="2264391" cy="1409609"/>
          </a:xfrm>
          <a:prstGeom prst="rect">
            <a:avLst/>
          </a:prstGeom>
          <a:noFill/>
        </p:spPr>
        <p:txBody>
          <a:bodyPr wrap="square" lIns="91430" tIns="45716" rIns="91430" bIns="45716" rtlCol="0">
            <a:spAutoFit/>
          </a:bodyPr>
          <a:lstStyle/>
          <a:p>
            <a:pPr algn="ctr">
              <a:lnSpc>
                <a:spcPct val="120000"/>
              </a:lnSpc>
            </a:pPr>
            <a:r>
              <a:rPr lang="en-US" sz="2400" b="1" dirty="0" smtClean="0"/>
              <a:t>Getting </a:t>
            </a:r>
          </a:p>
          <a:p>
            <a:pPr algn="ctr">
              <a:lnSpc>
                <a:spcPct val="120000"/>
              </a:lnSpc>
            </a:pPr>
            <a:r>
              <a:rPr lang="en-US" sz="2400" b="1" dirty="0" smtClean="0"/>
              <a:t>Ready </a:t>
            </a:r>
          </a:p>
          <a:p>
            <a:pPr algn="ctr">
              <a:lnSpc>
                <a:spcPct val="120000"/>
              </a:lnSpc>
            </a:pPr>
            <a:r>
              <a:rPr lang="en-US" sz="2400" b="1" dirty="0" smtClean="0"/>
              <a:t>to Learn</a:t>
            </a:r>
            <a:endParaRPr lang="en-US" sz="2400" b="1" dirty="0"/>
          </a:p>
        </p:txBody>
      </p:sp>
      <p:sp>
        <p:nvSpPr>
          <p:cNvPr id="5" name="Rectangle 4"/>
          <p:cNvSpPr/>
          <p:nvPr/>
        </p:nvSpPr>
        <p:spPr>
          <a:xfrm>
            <a:off x="397612" y="1465977"/>
            <a:ext cx="2264392" cy="878414"/>
          </a:xfrm>
          <a:prstGeom prst="rect">
            <a:avLst/>
          </a:prstGeom>
          <a:solidFill>
            <a:srgbClr val="660066"/>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6" name="Straight Arrow Connector 5"/>
          <p:cNvCxnSpPr/>
          <p:nvPr/>
        </p:nvCxnSpPr>
        <p:spPr>
          <a:xfrm>
            <a:off x="2666761"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87023" y="1674355"/>
            <a:ext cx="2485573" cy="461661"/>
          </a:xfrm>
          <a:prstGeom prst="rect">
            <a:avLst/>
          </a:prstGeom>
          <a:noFill/>
        </p:spPr>
        <p:txBody>
          <a:bodyPr wrap="square" lIns="91430" tIns="45716" rIns="91430" bIns="45716" rtlCol="0">
            <a:spAutoFit/>
          </a:bodyPr>
          <a:lstStyle/>
          <a:p>
            <a:pPr algn="ctr"/>
            <a:r>
              <a:rPr lang="en-US" sz="2400" b="1" dirty="0">
                <a:solidFill>
                  <a:schemeClr val="bg1"/>
                </a:solidFill>
              </a:rPr>
              <a:t>Priming</a:t>
            </a:r>
          </a:p>
        </p:txBody>
      </p:sp>
      <p:sp>
        <p:nvSpPr>
          <p:cNvPr id="8" name="Rectangle 7"/>
          <p:cNvSpPr/>
          <p:nvPr/>
        </p:nvSpPr>
        <p:spPr>
          <a:xfrm>
            <a:off x="3318613" y="1465977"/>
            <a:ext cx="2264392" cy="878414"/>
          </a:xfrm>
          <a:prstGeom prst="rect">
            <a:avLst/>
          </a:prstGeom>
          <a:solidFill>
            <a:srgbClr val="800000"/>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9" name="Straight Arrow Connector 8"/>
          <p:cNvCxnSpPr/>
          <p:nvPr/>
        </p:nvCxnSpPr>
        <p:spPr>
          <a:xfrm>
            <a:off x="5587762"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208024" y="1674355"/>
            <a:ext cx="2485573" cy="461661"/>
          </a:xfrm>
          <a:prstGeom prst="rect">
            <a:avLst/>
          </a:prstGeom>
          <a:noFill/>
        </p:spPr>
        <p:txBody>
          <a:bodyPr wrap="square" lIns="91430" tIns="45716" rIns="91430" bIns="45716" rtlCol="0">
            <a:spAutoFit/>
          </a:bodyPr>
          <a:lstStyle/>
          <a:p>
            <a:pPr algn="ctr"/>
            <a:r>
              <a:rPr lang="en-US" sz="2400" b="1" dirty="0" smtClean="0">
                <a:solidFill>
                  <a:schemeClr val="bg1"/>
                </a:solidFill>
              </a:rPr>
              <a:t>Processing</a:t>
            </a:r>
            <a:endParaRPr lang="en-US" sz="2400" b="1" dirty="0">
              <a:solidFill>
                <a:schemeClr val="bg1"/>
              </a:solidFill>
            </a:endParaRPr>
          </a:p>
        </p:txBody>
      </p:sp>
      <p:sp>
        <p:nvSpPr>
          <p:cNvPr id="11" name="Rectangle 10"/>
          <p:cNvSpPr/>
          <p:nvPr/>
        </p:nvSpPr>
        <p:spPr>
          <a:xfrm>
            <a:off x="6178768" y="1465977"/>
            <a:ext cx="2264392" cy="878414"/>
          </a:xfrm>
          <a:prstGeom prst="rect">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2" name="Straight Arrow Connector 11"/>
          <p:cNvCxnSpPr/>
          <p:nvPr/>
        </p:nvCxnSpPr>
        <p:spPr>
          <a:xfrm>
            <a:off x="8447916"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068178" y="1462685"/>
            <a:ext cx="2485573" cy="830993"/>
          </a:xfrm>
          <a:prstGeom prst="rect">
            <a:avLst/>
          </a:prstGeom>
          <a:noFill/>
        </p:spPr>
        <p:txBody>
          <a:bodyPr wrap="square" lIns="91430" tIns="45716" rIns="91430" bIns="45716" rtlCol="0">
            <a:spAutoFit/>
          </a:bodyPr>
          <a:lstStyle/>
          <a:p>
            <a:pPr algn="ctr"/>
            <a:r>
              <a:rPr lang="en-US" sz="2400" b="1" dirty="0">
                <a:solidFill>
                  <a:schemeClr val="bg1"/>
                </a:solidFill>
              </a:rPr>
              <a:t>Retaining for</a:t>
            </a:r>
          </a:p>
          <a:p>
            <a:pPr algn="ctr"/>
            <a:r>
              <a:rPr lang="en-US" sz="2400" b="1" dirty="0">
                <a:solidFill>
                  <a:schemeClr val="bg1"/>
                </a:solidFill>
              </a:rPr>
              <a:t>Understanding</a:t>
            </a:r>
          </a:p>
        </p:txBody>
      </p:sp>
      <p:sp>
        <p:nvSpPr>
          <p:cNvPr id="14" name="TextBox 13"/>
          <p:cNvSpPr txBox="1"/>
          <p:nvPr/>
        </p:nvSpPr>
        <p:spPr>
          <a:xfrm>
            <a:off x="3323372" y="2552739"/>
            <a:ext cx="2264391" cy="966410"/>
          </a:xfrm>
          <a:prstGeom prst="rect">
            <a:avLst/>
          </a:prstGeom>
          <a:noFill/>
        </p:spPr>
        <p:txBody>
          <a:bodyPr wrap="square" lIns="91430" tIns="45716" rIns="91430" bIns="45716" rtlCol="0">
            <a:spAutoFit/>
          </a:bodyPr>
          <a:lstStyle/>
          <a:p>
            <a:pPr algn="ctr">
              <a:lnSpc>
                <a:spcPct val="120000"/>
              </a:lnSpc>
            </a:pPr>
            <a:r>
              <a:rPr lang="en-US" sz="2400" b="1" dirty="0" smtClean="0"/>
              <a:t>Unpacking</a:t>
            </a:r>
          </a:p>
          <a:p>
            <a:pPr algn="ctr">
              <a:lnSpc>
                <a:spcPct val="120000"/>
              </a:lnSpc>
            </a:pPr>
            <a:r>
              <a:rPr lang="en-US" sz="2400" b="1" dirty="0" smtClean="0"/>
              <a:t>Meaning</a:t>
            </a:r>
          </a:p>
        </p:txBody>
      </p:sp>
      <p:sp>
        <p:nvSpPr>
          <p:cNvPr id="15" name="TextBox 14"/>
          <p:cNvSpPr txBox="1"/>
          <p:nvPr/>
        </p:nvSpPr>
        <p:spPr>
          <a:xfrm>
            <a:off x="6178768" y="2552739"/>
            <a:ext cx="2374983" cy="966410"/>
          </a:xfrm>
          <a:prstGeom prst="rect">
            <a:avLst/>
          </a:prstGeom>
          <a:noFill/>
        </p:spPr>
        <p:txBody>
          <a:bodyPr wrap="square" lIns="91430" tIns="45716" rIns="91430" bIns="45716" rtlCol="0">
            <a:spAutoFit/>
          </a:bodyPr>
          <a:lstStyle/>
          <a:p>
            <a:pPr algn="ctr">
              <a:lnSpc>
                <a:spcPct val="120000"/>
              </a:lnSpc>
            </a:pPr>
            <a:r>
              <a:rPr lang="en-US" sz="2400" b="1" dirty="0"/>
              <a:t>Holding on</a:t>
            </a:r>
          </a:p>
          <a:p>
            <a:pPr algn="ctr">
              <a:lnSpc>
                <a:spcPct val="120000"/>
              </a:lnSpc>
            </a:pPr>
            <a:r>
              <a:rPr lang="en-US" sz="2400" b="1" dirty="0"/>
              <a:t>to Learning</a:t>
            </a:r>
          </a:p>
        </p:txBody>
      </p:sp>
      <p:pic>
        <p:nvPicPr>
          <p:cNvPr id="16" name="black-women-brain3.psd" descr="black-women-brain3.psd"/>
          <p:cNvPicPr>
            <a:picLocks noChangeAspect="1"/>
          </p:cNvPicPr>
          <p:nvPr/>
        </p:nvPicPr>
        <p:blipFill>
          <a:blip r:embed="rId3">
            <a:extLst/>
          </a:blip>
          <a:stretch>
            <a:fillRect/>
          </a:stretch>
        </p:blipFill>
        <p:spPr>
          <a:xfrm>
            <a:off x="1215007" y="4039308"/>
            <a:ext cx="3012489" cy="4709581"/>
          </a:xfrm>
          <a:prstGeom prst="rect">
            <a:avLst/>
          </a:prstGeom>
          <a:ln w="12700">
            <a:miter lim="400000"/>
          </a:ln>
        </p:spPr>
      </p:pic>
      <p:pic>
        <p:nvPicPr>
          <p:cNvPr id="17" name="Picture 16" descr="MAN brain head facing lef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7492" y="4194530"/>
            <a:ext cx="3227914" cy="3227914"/>
          </a:xfrm>
          <a:prstGeom prst="rect">
            <a:avLst/>
          </a:prstGeom>
        </p:spPr>
      </p:pic>
    </p:spTree>
    <p:extLst>
      <p:ext uri="{BB962C8B-B14F-4D97-AF65-F5344CB8AC3E}">
        <p14:creationId xmlns:p14="http://schemas.microsoft.com/office/powerpoint/2010/main" val="11062425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5396</TotalTime>
  <Words>1363</Words>
  <Application>Microsoft Macintosh PowerPoint</Application>
  <PresentationFormat>On-screen Show (4:3)</PresentationFormat>
  <Paragraphs>532</Paragraphs>
  <Slides>57</Slides>
  <Notes>12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Strategy Review Chart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price</dc:creator>
  <cp:lastModifiedBy>robert price</cp:lastModifiedBy>
  <cp:revision>124</cp:revision>
  <dcterms:created xsi:type="dcterms:W3CDTF">2020-05-03T19:22:27Z</dcterms:created>
  <dcterms:modified xsi:type="dcterms:W3CDTF">2020-05-28T12:23:35Z</dcterms:modified>
</cp:coreProperties>
</file>