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667" r:id="rId2"/>
    <p:sldId id="336" r:id="rId3"/>
    <p:sldId id="683" r:id="rId4"/>
    <p:sldId id="649" r:id="rId5"/>
    <p:sldId id="593" r:id="rId6"/>
    <p:sldId id="681" r:id="rId7"/>
    <p:sldId id="672" r:id="rId8"/>
    <p:sldId id="594" r:id="rId9"/>
    <p:sldId id="596" r:id="rId10"/>
    <p:sldId id="673" r:id="rId11"/>
    <p:sldId id="598" r:id="rId12"/>
    <p:sldId id="686" r:id="rId13"/>
    <p:sldId id="682" r:id="rId14"/>
    <p:sldId id="668" r:id="rId15"/>
    <p:sldId id="674" r:id="rId16"/>
    <p:sldId id="678" r:id="rId17"/>
    <p:sldId id="675" r:id="rId18"/>
    <p:sldId id="677" r:id="rId19"/>
    <p:sldId id="670" r:id="rId20"/>
    <p:sldId id="680" r:id="rId21"/>
    <p:sldId id="671" r:id="rId22"/>
    <p:sldId id="684"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Garamond" panose="020204040303010108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6B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87"/>
    <p:restoredTop sz="94861"/>
  </p:normalViewPr>
  <p:slideViewPr>
    <p:cSldViewPr snapToGrid="0">
      <p:cViewPr varScale="1">
        <p:scale>
          <a:sx n="215" d="100"/>
          <a:sy n="215" d="100"/>
        </p:scale>
        <p:origin x="37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319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i="0">
                <a:latin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b="1" i="0">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i="0">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i="0">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Calibri" panose="020F0502020204030204" pitchFamily="34" charset="0"/>
                <a:cs typeface="Calibri" panose="020F0502020204030204" pitchFamily="34" charset="0"/>
              </a:defRPr>
            </a:lvl1pPr>
            <a:lvl2pPr>
              <a:defRPr b="1" i="0">
                <a:latin typeface="Calibri" panose="020F0502020204030204" pitchFamily="34" charset="0"/>
                <a:cs typeface="Calibri" panose="020F0502020204030204" pitchFamily="34" charset="0"/>
              </a:defRPr>
            </a:lvl2pPr>
            <a:lvl3pPr>
              <a:defRPr b="1" i="0">
                <a:latin typeface="Calibri" panose="020F0502020204030204" pitchFamily="34" charset="0"/>
                <a:cs typeface="Calibri" panose="020F0502020204030204" pitchFamily="34" charset="0"/>
              </a:defRPr>
            </a:lvl3pPr>
            <a:lvl4pPr>
              <a:defRPr b="1" i="0">
                <a:latin typeface="Calibri" panose="020F0502020204030204" pitchFamily="34" charset="0"/>
                <a:cs typeface="Calibri" panose="020F0502020204030204" pitchFamily="34" charset="0"/>
              </a:defRPr>
            </a:lvl4pPr>
            <a:lvl5pPr>
              <a:defRPr b="1"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1" i="0">
                <a:latin typeface="Calibri" panose="020F0502020204030204" pitchFamily="34" charset="0"/>
                <a:cs typeface="Calibri" panose="020F0502020204030204" pitchFamily="34" charset="0"/>
              </a:defRPr>
            </a:lvl1pPr>
          </a:lstStyle>
          <a:p>
            <a:fld id="{29C897C3-07AF-8C47-AFBA-C6FDD29A5AF7}" type="datetimeFigureOut">
              <a:rPr lang="en-US" smtClean="0"/>
              <a:pPr/>
              <a:t>12/8/20</a:t>
            </a:fld>
            <a:endParaRPr lang="en-US" dirty="0"/>
          </a:p>
        </p:txBody>
      </p:sp>
      <p:sp>
        <p:nvSpPr>
          <p:cNvPr id="5" name="Footer Placeholder 4"/>
          <p:cNvSpPr>
            <a:spLocks noGrp="1"/>
          </p:cNvSpPr>
          <p:nvPr>
            <p:ph type="ftr" sz="quarter" idx="11"/>
          </p:nvPr>
        </p:nvSpPr>
        <p:spPr/>
        <p:txBody>
          <a:bodyPr/>
          <a:lstStyle>
            <a:lvl1pPr>
              <a:defRPr b="1" i="0">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Calibri" panose="020F0502020204030204" pitchFamily="34" charset="0"/>
                <a:cs typeface="Calibri" panose="020F0502020204030204" pitchFamily="34" charset="0"/>
              </a:defRPr>
            </a:lvl1pPr>
          </a:lstStyle>
          <a:p>
            <a:fld id="{AB9570D5-D7B6-D043-A342-9C68D4E6C404}" type="slidenum">
              <a:rPr lang="en-US" smtClean="0"/>
              <a:pPr/>
              <a:t>‹#›</a:t>
            </a:fld>
            <a:endParaRPr lang="en-US" dirty="0"/>
          </a:p>
        </p:txBody>
      </p:sp>
    </p:spTree>
    <p:extLst>
      <p:ext uri="{BB962C8B-B14F-4D97-AF65-F5344CB8AC3E}">
        <p14:creationId xmlns:p14="http://schemas.microsoft.com/office/powerpoint/2010/main" val="319359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b="1" i="0">
                <a:latin typeface="Calibri" panose="020F0502020204030204" pitchFamily="34" charset="0"/>
                <a:cs typeface="Calibri" panose="020F050202020403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i="0">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i="0">
                <a:latin typeface="Calibri" panose="020F0502020204030204" pitchFamily="34" charset="0"/>
                <a:cs typeface="Calibri" panose="020F050202020403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b="1" i="0">
                <a:latin typeface="Calibri" panose="020F0502020204030204" pitchFamily="34" charset="0"/>
                <a:cs typeface="Calibri" panose="020F050202020403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b="1" i="0">
                <a:latin typeface="Calibri" panose="020F0502020204030204" pitchFamily="34" charset="0"/>
                <a:cs typeface="Calibri" panose="020F050202020403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i="0">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i="0">
                <a:latin typeface="Calibri" panose="020F0502020204030204" pitchFamily="34" charset="0"/>
                <a:cs typeface="Calibri" panose="020F050202020403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i="0">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i="0">
                <a:latin typeface="Calibri" panose="020F0502020204030204" pitchFamily="34" charset="0"/>
                <a:cs typeface="Calibri" panose="020F0502020204030204" pitchFamily="34"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b="1" i="0">
                <a:latin typeface="Calibri" panose="020F0502020204030204" pitchFamily="34" charset="0"/>
                <a:cs typeface="Calibri" panose="020F050202020403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i="0">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b="1" i="0">
                <a:latin typeface="Calibri" panose="020F0502020204030204" pitchFamily="34" charset="0"/>
                <a:cs typeface="Calibri" panose="020F050202020403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i="0">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i="0" dirty="0">
              <a:latin typeface="Calibri" panose="020F0502020204030204" pitchFamily="34" charset="0"/>
              <a:cs typeface="Calibri" panose="020F0502020204030204" pitchFamily="34" charset="0"/>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b="1" i="0">
                <a:latin typeface="Calibri" panose="020F0502020204030204" pitchFamily="34" charset="0"/>
                <a:cs typeface="Calibri" panose="020F050202020403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b="1" i="0">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b="1" i="0">
                <a:latin typeface="Calibri" panose="020F0502020204030204" pitchFamily="34" charset="0"/>
                <a:cs typeface="Calibri" panose="020F0502020204030204" pitchFamily="34"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i="0">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b="1" i="0">
                <a:latin typeface="Calibri" panose="020F0502020204030204" pitchFamily="34" charset="0"/>
                <a:cs typeface="Calibri" panose="020F0502020204030204" pitchFamily="34" charset="0"/>
              </a:defRPr>
            </a:lvl1pPr>
          </a:lstStyle>
          <a:p>
            <a:endParaRPr dirty="0"/>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i="0">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b="1" i="0">
                <a:latin typeface="Calibri" panose="020F0502020204030204" pitchFamily="34" charset="0"/>
                <a:cs typeface="Calibri" panose="020F050202020403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b="1" i="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i="0">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b="1" i="0">
                <a:solidFill>
                  <a:schemeClr val="dk2"/>
                </a:solidFill>
                <a:latin typeface="Calibri" panose="020F0502020204030204" pitchFamily="34" charset="0"/>
                <a:cs typeface="Calibri" panose="020F0502020204030204" pitchFamily="34"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0" y="1223768"/>
            <a:ext cx="5667515" cy="1347982"/>
          </a:xfrm>
        </p:spPr>
        <p:txBody>
          <a:bodyPr>
            <a:noAutofit/>
          </a:bodyPr>
          <a:lstStyle/>
          <a:p>
            <a:pPr marL="0" lvl="0" indent="0"/>
            <a:r>
              <a:rPr lang="en-US" sz="5400" dirty="0">
                <a:solidFill>
                  <a:srgbClr val="F56C23"/>
                </a:solidFill>
              </a:rPr>
              <a:t>Amplifying</a:t>
            </a:r>
            <a:br>
              <a:rPr lang="en-US" sz="5400" dirty="0">
                <a:solidFill>
                  <a:srgbClr val="F56C23"/>
                </a:solidFill>
              </a:rPr>
            </a:br>
            <a:r>
              <a:rPr lang="en-US" sz="5400" dirty="0">
                <a:solidFill>
                  <a:srgbClr val="F56C23"/>
                </a:solidFill>
              </a:rPr>
              <a:t>Student Voice</a:t>
            </a:r>
          </a:p>
        </p:txBody>
      </p: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67515" y="1"/>
            <a:ext cx="3476486" cy="5143499"/>
          </a:xfrm>
          <a:prstGeom prst="rect">
            <a:avLst/>
          </a:prstGeom>
        </p:spPr>
      </p:pic>
      <p:sp>
        <p:nvSpPr>
          <p:cNvPr id="4" name="Slide Number Placeholder 3">
            <a:extLst>
              <a:ext uri="{FF2B5EF4-FFF2-40B4-BE49-F238E27FC236}">
                <a16:creationId xmlns:a16="http://schemas.microsoft.com/office/drawing/2014/main" id="{6FF0D478-1858-43CC-BC4B-5C3F304D09CC}"/>
              </a:ext>
            </a:extLst>
          </p:cNvPr>
          <p:cNvSpPr>
            <a:spLocks noGrp="1"/>
          </p:cNvSpPr>
          <p:nvPr>
            <p:ph type="sldNum" sz="quarter" idx="12"/>
          </p:nvPr>
        </p:nvSpPr>
        <p:spPr/>
        <p:txBody>
          <a:bodyPr/>
          <a:lstStyle/>
          <a:p>
            <a:fld id="{3A98EE3D-8CD1-4C3F-BD1C-C98C9596463C}" type="slidenum">
              <a:rPr lang="en-US" smtClean="0"/>
              <a:t>1</a:t>
            </a:fld>
            <a:endParaRPr lang="en-US" dirty="0"/>
          </a:p>
        </p:txBody>
      </p:sp>
      <p:pic>
        <p:nvPicPr>
          <p:cNvPr id="9" name="Picture 8" descr="NUA-mark.png">
            <a:extLst>
              <a:ext uri="{FF2B5EF4-FFF2-40B4-BE49-F238E27FC236}">
                <a16:creationId xmlns:a16="http://schemas.microsoft.com/office/drawing/2014/main" id="{0F7B94F8-8D8A-5A44-8ADA-BAF0ACBF42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00893" y="218305"/>
            <a:ext cx="1454203" cy="487637"/>
          </a:xfrm>
          <a:prstGeom prst="rect">
            <a:avLst/>
          </a:prstGeom>
        </p:spPr>
      </p:pic>
      <p:sp>
        <p:nvSpPr>
          <p:cNvPr id="8" name="Rectangle 7">
            <a:extLst>
              <a:ext uri="{FF2B5EF4-FFF2-40B4-BE49-F238E27FC236}">
                <a16:creationId xmlns:a16="http://schemas.microsoft.com/office/drawing/2014/main" id="{993F530E-2A4A-6C4D-83C6-2AE4175D98B0}"/>
              </a:ext>
            </a:extLst>
          </p:cNvPr>
          <p:cNvSpPr/>
          <p:nvPr/>
        </p:nvSpPr>
        <p:spPr>
          <a:xfrm>
            <a:off x="-1" y="3798884"/>
            <a:ext cx="5667515" cy="1077218"/>
          </a:xfrm>
          <a:prstGeom prst="rect">
            <a:avLst/>
          </a:prstGeom>
        </p:spPr>
        <p:txBody>
          <a:bodyPr wrap="square">
            <a:spAutoFit/>
          </a:bodyPr>
          <a:lstStyle/>
          <a:p>
            <a:pPr algn="ctr"/>
            <a:r>
              <a:rPr lang="en-US" b="1" dirty="0">
                <a:latin typeface="Calibri" panose="020F0502020204030204" pitchFamily="34" charset="0"/>
                <a:cs typeface="Calibri" panose="020F0502020204030204" pitchFamily="34" charset="0"/>
              </a:rPr>
              <a:t>National Urban Alliance</a:t>
            </a:r>
          </a:p>
          <a:p>
            <a:pPr algn="ctr"/>
            <a:r>
              <a:rPr lang="en-US" b="1" dirty="0" err="1">
                <a:latin typeface="Calibri" panose="020F0502020204030204" pitchFamily="34" charset="0"/>
                <a:cs typeface="Calibri" panose="020F0502020204030204" pitchFamily="34" charset="0"/>
              </a:rPr>
              <a:t>www.nuatc.org</a:t>
            </a:r>
            <a:endParaRPr lang="en-US" b="1" dirty="0">
              <a:latin typeface="Calibri" panose="020F0502020204030204" pitchFamily="34" charset="0"/>
              <a:cs typeface="Calibri" panose="020F0502020204030204" pitchFamily="34" charset="0"/>
            </a:endParaRPr>
          </a:p>
          <a:p>
            <a:pPr algn="ctr"/>
            <a:endParaRPr lang="en-US" sz="800" b="1"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Robert Seth Price</a:t>
            </a:r>
          </a:p>
          <a:p>
            <a:pPr algn="ctr"/>
            <a:r>
              <a:rPr lang="en-US" b="1" dirty="0" err="1">
                <a:latin typeface="Calibri" panose="020F0502020204030204" pitchFamily="34" charset="0"/>
                <a:cs typeface="Calibri" panose="020F0502020204030204" pitchFamily="34" charset="0"/>
              </a:rPr>
              <a:t>www.eggplant.org</a:t>
            </a:r>
            <a:r>
              <a:rPr lang="en-US" b="1" dirty="0">
                <a:latin typeface="Calibri" panose="020F0502020204030204" pitchFamily="34" charset="0"/>
                <a:cs typeface="Calibri" panose="020F0502020204030204" pitchFamily="34" charset="0"/>
              </a:rPr>
              <a:t> • </a:t>
            </a:r>
            <a:r>
              <a:rPr lang="en-US" b="1" dirty="0" err="1">
                <a:latin typeface="Calibri" panose="020F0502020204030204" pitchFamily="34" charset="0"/>
                <a:cs typeface="Calibri" panose="020F0502020204030204" pitchFamily="34" charset="0"/>
              </a:rPr>
              <a:t>robert@eggplant.org</a:t>
            </a:r>
            <a:endParaRPr lang="en-US" b="1"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AF08EA82-01F1-9149-923C-D10696BAA688}"/>
              </a:ext>
            </a:extLst>
          </p:cNvPr>
          <p:cNvSpPr/>
          <p:nvPr/>
        </p:nvSpPr>
        <p:spPr>
          <a:xfrm>
            <a:off x="-1" y="2949442"/>
            <a:ext cx="5667515" cy="615553"/>
          </a:xfrm>
          <a:prstGeom prst="rect">
            <a:avLst/>
          </a:prstGeom>
        </p:spPr>
        <p:txBody>
          <a:bodyPr wrap="square">
            <a:spAutoFit/>
          </a:bodyPr>
          <a:lstStyle/>
          <a:p>
            <a:pPr algn="ctr">
              <a:lnSpc>
                <a:spcPct val="70000"/>
              </a:lnSpc>
            </a:pPr>
            <a:r>
              <a:rPr lang="en-US" sz="2000" b="1" dirty="0">
                <a:solidFill>
                  <a:srgbClr val="F46224"/>
                </a:solidFill>
                <a:latin typeface="Calibri" panose="020F0502020204030204" pitchFamily="34" charset="0"/>
                <a:cs typeface="Calibri" panose="020F0502020204030204" pitchFamily="34" charset="0"/>
              </a:rPr>
              <a:t>Redwood City School District</a:t>
            </a:r>
          </a:p>
          <a:p>
            <a:pPr algn="ctr"/>
            <a:r>
              <a:rPr lang="en-US" sz="2000" b="1" dirty="0">
                <a:solidFill>
                  <a:srgbClr val="F46224"/>
                </a:solidFill>
                <a:latin typeface="Calibri" panose="020F0502020204030204" pitchFamily="34" charset="0"/>
                <a:cs typeface="Calibri" panose="020F0502020204030204" pitchFamily="34" charset="0"/>
              </a:rPr>
              <a:t>December 8, 2020</a:t>
            </a:r>
          </a:p>
        </p:txBody>
      </p:sp>
      <p:pic>
        <p:nvPicPr>
          <p:cNvPr id="12" name="Picture 11" descr="A picture containing drawing&#10;&#10;Description automatically generated">
            <a:extLst>
              <a:ext uri="{FF2B5EF4-FFF2-40B4-BE49-F238E27FC236}">
                <a16:creationId xmlns:a16="http://schemas.microsoft.com/office/drawing/2014/main" id="{3B33D79F-04DF-0049-AA61-54E32D79E7BB}"/>
              </a:ext>
            </a:extLst>
          </p:cNvPr>
          <p:cNvPicPr>
            <a:picLocks noChangeAspect="1"/>
          </p:cNvPicPr>
          <p:nvPr/>
        </p:nvPicPr>
        <p:blipFill>
          <a:blip r:embed="rId4"/>
          <a:stretch>
            <a:fillRect/>
          </a:stretch>
        </p:blipFill>
        <p:spPr>
          <a:xfrm>
            <a:off x="1414499" y="378823"/>
            <a:ext cx="1525552" cy="360692"/>
          </a:xfrm>
          <a:prstGeom prst="rect">
            <a:avLst/>
          </a:prstGeom>
        </p:spPr>
      </p:pic>
      <p:sp>
        <p:nvSpPr>
          <p:cNvPr id="13" name="TextBox 12">
            <a:extLst>
              <a:ext uri="{FF2B5EF4-FFF2-40B4-BE49-F238E27FC236}">
                <a16:creationId xmlns:a16="http://schemas.microsoft.com/office/drawing/2014/main" id="{C62D4690-D292-D34E-9591-E6C22899481E}"/>
              </a:ext>
            </a:extLst>
          </p:cNvPr>
          <p:cNvSpPr txBox="1"/>
          <p:nvPr/>
        </p:nvSpPr>
        <p:spPr>
          <a:xfrm>
            <a:off x="0" y="2346221"/>
            <a:ext cx="5616714" cy="400110"/>
          </a:xfrm>
          <a:prstGeom prst="rect">
            <a:avLst/>
          </a:prstGeom>
          <a:noFill/>
        </p:spPr>
        <p:txBody>
          <a:bodyPr wrap="square" rtlCol="0">
            <a:spAutoFit/>
          </a:bodyPr>
          <a:lstStyle/>
          <a:p>
            <a:pPr algn="ctr"/>
            <a:r>
              <a:rPr lang="en-US" sz="2000" b="1" dirty="0" err="1">
                <a:latin typeface="Calibri" panose="020F0502020204030204" pitchFamily="34" charset="0"/>
                <a:cs typeface="Calibri" panose="020F0502020204030204" pitchFamily="34" charset="0"/>
              </a:rPr>
              <a:t>Amplificando</a:t>
            </a:r>
            <a:r>
              <a:rPr lang="en-US" sz="2000" b="1" dirty="0">
                <a:latin typeface="Calibri" panose="020F0502020204030204" pitchFamily="34" charset="0"/>
                <a:cs typeface="Calibri" panose="020F0502020204030204" pitchFamily="34" charset="0"/>
              </a:rPr>
              <a:t> la </a:t>
            </a:r>
            <a:r>
              <a:rPr lang="en-US" sz="2000" b="1" dirty="0" err="1">
                <a:latin typeface="Calibri" panose="020F0502020204030204" pitchFamily="34" charset="0"/>
                <a:cs typeface="Calibri" panose="020F0502020204030204" pitchFamily="34" charset="0"/>
              </a:rPr>
              <a:t>voz</a:t>
            </a:r>
            <a:r>
              <a:rPr lang="en-US" sz="2000" b="1" dirty="0">
                <a:latin typeface="Calibri" panose="020F0502020204030204" pitchFamily="34" charset="0"/>
                <a:cs typeface="Calibri" panose="020F0502020204030204" pitchFamily="34" charset="0"/>
              </a:rPr>
              <a:t> del </a:t>
            </a:r>
            <a:r>
              <a:rPr lang="en-US" sz="2000" b="1" dirty="0" err="1">
                <a:latin typeface="Calibri" panose="020F0502020204030204" pitchFamily="34" charset="0"/>
                <a:cs typeface="Calibri" panose="020F0502020204030204" pitchFamily="34" charset="0"/>
              </a:rPr>
              <a:t>estudiante</a:t>
            </a:r>
            <a:r>
              <a:rPr lang="en-US" sz="20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8500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F39D59-BCD5-A142-A364-C74DB2B7DCD5}"/>
              </a:ext>
            </a:extLst>
          </p:cNvPr>
          <p:cNvSpPr/>
          <p:nvPr/>
        </p:nvSpPr>
        <p:spPr>
          <a:xfrm>
            <a:off x="322191" y="2336800"/>
            <a:ext cx="8776323" cy="2683876"/>
          </a:xfrm>
          <a:prstGeom prst="rect">
            <a:avLst/>
          </a:prstGeom>
        </p:spPr>
        <p:txBody>
          <a:bodyPr wrap="square">
            <a:spAutoFit/>
          </a:bodyPr>
          <a:lstStyle/>
          <a:p>
            <a:pPr>
              <a:lnSpc>
                <a:spcPct val="150000"/>
              </a:lnSpc>
            </a:pPr>
            <a:r>
              <a:rPr lang="en-US" sz="2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Robert Seth Price</a:t>
            </a:r>
            <a:r>
              <a:rPr lang="en-US" sz="2400" b="1" dirty="0">
                <a:latin typeface="Calibri" panose="020F0502020204030204" pitchFamily="34" charset="0"/>
                <a:ea typeface="Calibri" panose="020F0502020204030204" pitchFamily="34" charset="0"/>
                <a:cs typeface="Calibri" panose="020F0502020204030204" pitchFamily="34" charset="0"/>
              </a:rPr>
              <a:t>:  What books are you reading?</a:t>
            </a:r>
            <a:br>
              <a:rPr lang="en-US" sz="2400" b="1"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¿Que </a:t>
            </a:r>
            <a:r>
              <a:rPr lang="en-US" b="1" dirty="0" err="1">
                <a:latin typeface="Calibri" panose="020F0502020204030204" pitchFamily="34" charset="0"/>
                <a:cs typeface="Calibri" panose="020F0502020204030204" pitchFamily="34" charset="0"/>
              </a:rPr>
              <a:t>libros</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estas</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leyendo</a:t>
            </a:r>
            <a:r>
              <a:rPr lang="en-US" b="1" dirty="0">
                <a:latin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Fernando Mendez Cerda</a:t>
            </a:r>
            <a:r>
              <a:rPr lang="en-US" sz="2400" b="1" dirty="0">
                <a:latin typeface="Calibri" panose="020F0502020204030204" pitchFamily="34" charset="0"/>
                <a:ea typeface="Calibri" panose="020F0502020204030204" pitchFamily="34" charset="0"/>
                <a:cs typeface="Calibri" panose="020F0502020204030204" pitchFamily="34" charset="0"/>
              </a:rPr>
              <a:t>:  "The Hate You Give”</a:t>
            </a:r>
          </a:p>
          <a:p>
            <a:pPr>
              <a:lnSpc>
                <a:spcPct val="150000"/>
              </a:lnSpc>
            </a:pPr>
            <a:r>
              <a:rPr lang="en-US" b="1" dirty="0">
                <a:latin typeface="Calibri" panose="020F0502020204030204" pitchFamily="34" charset="0"/>
                <a:cs typeface="Calibri" panose="020F0502020204030204" pitchFamily="34" charset="0"/>
              </a:rPr>
              <a:t>"El </a:t>
            </a:r>
            <a:r>
              <a:rPr lang="en-US" b="1" dirty="0" err="1">
                <a:latin typeface="Calibri" panose="020F0502020204030204" pitchFamily="34" charset="0"/>
                <a:cs typeface="Calibri" panose="020F0502020204030204" pitchFamily="34" charset="0"/>
              </a:rPr>
              <a:t>odio</a:t>
            </a:r>
            <a:r>
              <a:rPr lang="en-US" b="1" dirty="0">
                <a:latin typeface="Calibri" panose="020F0502020204030204" pitchFamily="34" charset="0"/>
                <a:cs typeface="Calibri" panose="020F0502020204030204" pitchFamily="34" charset="0"/>
              </a:rPr>
              <a:t> que das"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Inez Ruiz</a:t>
            </a:r>
            <a:r>
              <a:rPr lang="en-US" sz="2400" b="1" dirty="0">
                <a:latin typeface="Calibri" panose="020F0502020204030204" pitchFamily="34" charset="0"/>
                <a:ea typeface="Calibri" panose="020F0502020204030204" pitchFamily="34" charset="0"/>
                <a:cs typeface="Calibri" panose="020F0502020204030204" pitchFamily="34" charset="0"/>
              </a:rPr>
              <a:t>:  I heard that book is good.</a:t>
            </a:r>
          </a:p>
          <a:p>
            <a:pPr>
              <a:lnSpc>
                <a:spcPct val="150000"/>
              </a:lnSpc>
            </a:pPr>
            <a:r>
              <a:rPr lang="en-US" b="1" dirty="0" err="1">
                <a:latin typeface="Calibri" panose="020F0502020204030204" pitchFamily="34" charset="0"/>
                <a:cs typeface="Calibri" panose="020F0502020204030204" pitchFamily="34" charset="0"/>
              </a:rPr>
              <a:t>Escuché</a:t>
            </a:r>
            <a:r>
              <a:rPr lang="en-US" b="1" dirty="0">
                <a:latin typeface="Calibri" panose="020F0502020204030204" pitchFamily="34" charset="0"/>
                <a:cs typeface="Calibri" panose="020F0502020204030204" pitchFamily="34" charset="0"/>
              </a:rPr>
              <a:t> que ese </a:t>
            </a:r>
            <a:r>
              <a:rPr lang="en-US" b="1" dirty="0" err="1">
                <a:latin typeface="Calibri" panose="020F0502020204030204" pitchFamily="34" charset="0"/>
                <a:cs typeface="Calibri" panose="020F0502020204030204" pitchFamily="34" charset="0"/>
              </a:rPr>
              <a:t>libro</a:t>
            </a:r>
            <a:r>
              <a:rPr lang="en-US" b="1" dirty="0">
                <a:latin typeface="Calibri" panose="020F0502020204030204" pitchFamily="34" charset="0"/>
                <a:cs typeface="Calibri" panose="020F0502020204030204" pitchFamily="34" charset="0"/>
              </a:rPr>
              <a:t> es </a:t>
            </a:r>
            <a:r>
              <a:rPr lang="en-US" b="1" dirty="0" err="1">
                <a:latin typeface="Calibri" panose="020F0502020204030204" pitchFamily="34" charset="0"/>
                <a:cs typeface="Calibri" panose="020F0502020204030204" pitchFamily="34" charset="0"/>
              </a:rPr>
              <a:t>bueno</a:t>
            </a:r>
            <a:r>
              <a:rPr lang="en-US" b="1"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E1A9ED5F-5DF3-4643-8BA4-85F0584A948E}"/>
              </a:ext>
            </a:extLst>
          </p:cNvPr>
          <p:cNvSpPr txBox="1"/>
          <p:nvPr/>
        </p:nvSpPr>
        <p:spPr>
          <a:xfrm>
            <a:off x="322191" y="-229017"/>
            <a:ext cx="6551794" cy="2800767"/>
          </a:xfrm>
          <a:prstGeom prst="rect">
            <a:avLst/>
          </a:prstGeom>
          <a:noFill/>
        </p:spPr>
        <p:txBody>
          <a:bodyPr wrap="none" rtlCol="0">
            <a:spAutoFit/>
          </a:bodyPr>
          <a:lstStyle/>
          <a:p>
            <a:r>
              <a:rPr lang="en-US" sz="8800" b="1" dirty="0">
                <a:solidFill>
                  <a:schemeClr val="bg1">
                    <a:lumMod val="50000"/>
                  </a:schemeClr>
                </a:solidFill>
                <a:latin typeface="Calibri" panose="020F0502020204030204" pitchFamily="34" charset="0"/>
                <a:cs typeface="Calibri" panose="020F0502020204030204" pitchFamily="34" charset="0"/>
              </a:rPr>
              <a:t>Learning &amp;</a:t>
            </a:r>
          </a:p>
          <a:p>
            <a:r>
              <a:rPr lang="en-US" sz="8800" b="1" dirty="0">
                <a:solidFill>
                  <a:schemeClr val="bg1">
                    <a:lumMod val="50000"/>
                  </a:schemeClr>
                </a:solidFill>
                <a:latin typeface="Calibri" panose="020F0502020204030204" pitchFamily="34" charset="0"/>
                <a:cs typeface="Calibri" panose="020F0502020204030204" pitchFamily="34" charset="0"/>
              </a:rPr>
              <a:t>Collaboration</a:t>
            </a:r>
          </a:p>
        </p:txBody>
      </p:sp>
      <p:pic>
        <p:nvPicPr>
          <p:cNvPr id="4" name="Picture 3">
            <a:extLst>
              <a:ext uri="{FF2B5EF4-FFF2-40B4-BE49-F238E27FC236}">
                <a16:creationId xmlns:a16="http://schemas.microsoft.com/office/drawing/2014/main" id="{5DAD4F1E-7A9B-4D42-85B5-4A114F54FD5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73985" y="1"/>
            <a:ext cx="2270015" cy="5143499"/>
          </a:xfrm>
          <a:prstGeom prst="rect">
            <a:avLst/>
          </a:prstGeom>
        </p:spPr>
      </p:pic>
      <p:pic>
        <p:nvPicPr>
          <p:cNvPr id="5" name="Picture 4">
            <a:extLst>
              <a:ext uri="{FF2B5EF4-FFF2-40B4-BE49-F238E27FC236}">
                <a16:creationId xmlns:a16="http://schemas.microsoft.com/office/drawing/2014/main" id="{C81B3E8A-C0B1-EB4B-9DD1-2C0D74FDC93F}"/>
              </a:ext>
            </a:extLst>
          </p:cNvPr>
          <p:cNvPicPr>
            <a:picLocks noChangeAspect="1"/>
          </p:cNvPicPr>
          <p:nvPr/>
        </p:nvPicPr>
        <p:blipFill>
          <a:blip r:embed="rId3"/>
          <a:stretch>
            <a:fillRect/>
          </a:stretch>
        </p:blipFill>
        <p:spPr>
          <a:xfrm>
            <a:off x="7283604" y="1725769"/>
            <a:ext cx="1606396" cy="2427131"/>
          </a:xfrm>
          <a:prstGeom prst="rect">
            <a:avLst/>
          </a:prstGeom>
        </p:spPr>
      </p:pic>
    </p:spTree>
    <p:extLst>
      <p:ext uri="{BB962C8B-B14F-4D97-AF65-F5344CB8AC3E}">
        <p14:creationId xmlns:p14="http://schemas.microsoft.com/office/powerpoint/2010/main" val="25754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E7078-F575-7B4A-8B48-CE8E3782A01D}"/>
              </a:ext>
            </a:extLst>
          </p:cNvPr>
          <p:cNvSpPr txBox="1"/>
          <p:nvPr/>
        </p:nvSpPr>
        <p:spPr>
          <a:xfrm>
            <a:off x="0" y="169511"/>
            <a:ext cx="9144000" cy="6409447"/>
          </a:xfrm>
          <a:prstGeom prst="rect">
            <a:avLst/>
          </a:prstGeom>
          <a:noFill/>
        </p:spPr>
        <p:txBody>
          <a:bodyPr wrap="square" rtlCol="0">
            <a:spAutoFit/>
          </a:bodyPr>
          <a:lstStyle/>
          <a:p>
            <a:pPr algn="ctr"/>
            <a:r>
              <a:rPr lang="en-US" sz="8800" b="1" dirty="0">
                <a:latin typeface="Calibri" panose="020F0502020204030204" pitchFamily="34" charset="0"/>
                <a:cs typeface="Calibri" panose="020F0502020204030204" pitchFamily="34" charset="0"/>
              </a:rPr>
              <a:t>Lead a Survey</a:t>
            </a:r>
          </a:p>
          <a:p>
            <a:pPr algn="ctr"/>
            <a:endParaRPr lang="en-US" sz="7200" b="1" dirty="0">
              <a:latin typeface="Calibri" panose="020F0502020204030204" pitchFamily="34" charset="0"/>
              <a:cs typeface="Calibri" panose="020F0502020204030204" pitchFamily="34" charset="0"/>
            </a:endParaRPr>
          </a:p>
          <a:p>
            <a:pPr algn="ctr"/>
            <a:r>
              <a:rPr lang="en-US" sz="4800" b="1" dirty="0">
                <a:solidFill>
                  <a:schemeClr val="tx1"/>
                </a:solidFill>
                <a:latin typeface="Calibri" panose="020F0502020204030204" pitchFamily="34" charset="0"/>
                <a:cs typeface="Calibri" panose="020F0502020204030204" pitchFamily="34" charset="0"/>
              </a:rPr>
              <a:t>What questions do you have about the quality of your education?</a:t>
            </a:r>
          </a:p>
          <a:p>
            <a:pPr algn="ctr"/>
            <a:endParaRPr lang="en-US" sz="7200" b="1" dirty="0">
              <a:latin typeface="Calibri" panose="020F0502020204030204" pitchFamily="34" charset="0"/>
              <a:cs typeface="Calibri" panose="020F0502020204030204" pitchFamily="34" charset="0"/>
            </a:endParaRPr>
          </a:p>
          <a:p>
            <a:pPr algn="ctr"/>
            <a:endParaRPr lang="en-US" sz="7200" b="1"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9C6A997E-14DC-B844-B7E5-94654D444653}"/>
              </a:ext>
            </a:extLst>
          </p:cNvPr>
          <p:cNvSpPr/>
          <p:nvPr/>
        </p:nvSpPr>
        <p:spPr>
          <a:xfrm>
            <a:off x="0" y="1563861"/>
            <a:ext cx="9143999" cy="461665"/>
          </a:xfrm>
          <a:prstGeom prst="rect">
            <a:avLst/>
          </a:prstGeom>
        </p:spPr>
        <p:txBody>
          <a:bodyPr wrap="square">
            <a:spAutoFit/>
          </a:bodyPr>
          <a:lstStyle/>
          <a:p>
            <a:pPr algn="ctr"/>
            <a:r>
              <a:rPr lang="en-US" sz="2400" b="1" dirty="0" err="1">
                <a:solidFill>
                  <a:srgbClr val="3C4043"/>
                </a:solidFill>
                <a:latin typeface="Calibri" panose="020F0502020204030204" pitchFamily="34" charset="0"/>
                <a:ea typeface="Times New Roman" panose="02020603050405020304" pitchFamily="18" charset="0"/>
                <a:cs typeface="Times New Roman" panose="02020603050405020304" pitchFamily="18" charset="0"/>
              </a:rPr>
              <a:t>Liderar</a:t>
            </a:r>
            <a:r>
              <a:rPr lang="en-US" sz="2400" b="1" dirty="0">
                <a:solidFill>
                  <a:srgbClr val="3C4043"/>
                </a:solidFill>
                <a:latin typeface="Calibri" panose="020F0502020204030204" pitchFamily="34" charset="0"/>
                <a:ea typeface="Times New Roman" panose="02020603050405020304" pitchFamily="18" charset="0"/>
                <a:cs typeface="Times New Roman" panose="02020603050405020304" pitchFamily="18" charset="0"/>
              </a:rPr>
              <a:t> una </a:t>
            </a:r>
            <a:r>
              <a:rPr lang="en-US" sz="2400" b="1" dirty="0" err="1">
                <a:solidFill>
                  <a:srgbClr val="3C4043"/>
                </a:solidFill>
                <a:latin typeface="Calibri" panose="020F0502020204030204" pitchFamily="34" charset="0"/>
                <a:ea typeface="Times New Roman" panose="02020603050405020304" pitchFamily="18" charset="0"/>
                <a:cs typeface="Times New Roman" panose="02020603050405020304" pitchFamily="18" charset="0"/>
              </a:rPr>
              <a:t>incuesta</a:t>
            </a:r>
            <a:r>
              <a:rPr lang="en-US" sz="2400" b="1" dirty="0">
                <a:latin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DF51430F-470A-4F40-AB55-98E1F55DF5AF}"/>
              </a:ext>
            </a:extLst>
          </p:cNvPr>
          <p:cNvSpPr/>
          <p:nvPr/>
        </p:nvSpPr>
        <p:spPr>
          <a:xfrm>
            <a:off x="0" y="4200387"/>
            <a:ext cx="9143998" cy="830997"/>
          </a:xfrm>
          <a:prstGeom prst="rect">
            <a:avLst/>
          </a:prstGeom>
        </p:spPr>
        <p:txBody>
          <a:bodyPr wrap="square">
            <a:spAutoFit/>
          </a:bodyPr>
          <a:lstStyle/>
          <a:p>
            <a:pPr algn="ctr"/>
            <a:r>
              <a:rPr lang="en-US" sz="2400" b="1" dirty="0" err="1">
                <a:latin typeface="Calibri" panose="020F0502020204030204" pitchFamily="34" charset="0"/>
                <a:cs typeface="Calibri" panose="020F0502020204030204" pitchFamily="34" charset="0"/>
              </a:rPr>
              <a:t>Cuales</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preguntas</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tienes</a:t>
            </a:r>
            <a:r>
              <a:rPr lang="en-US" sz="2400" b="1" dirty="0">
                <a:latin typeface="Calibri" panose="020F0502020204030204" pitchFamily="34" charset="0"/>
                <a:cs typeface="Calibri" panose="020F0502020204030204" pitchFamily="34" charset="0"/>
              </a:rPr>
              <a:t> de la </a:t>
            </a:r>
            <a:r>
              <a:rPr lang="en-US" sz="2400" b="1" dirty="0" err="1">
                <a:latin typeface="Calibri" panose="020F0502020204030204" pitchFamily="34" charset="0"/>
                <a:cs typeface="Calibri" panose="020F0502020204030204" pitchFamily="34" charset="0"/>
              </a:rPr>
              <a:t>calidad</a:t>
            </a:r>
            <a:r>
              <a:rPr lang="en-US" sz="2400" b="1" dirty="0">
                <a:latin typeface="Calibri" panose="020F0502020204030204" pitchFamily="34" charset="0"/>
                <a:cs typeface="Calibri" panose="020F0502020204030204" pitchFamily="34" charset="0"/>
              </a:rPr>
              <a: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de la </a:t>
            </a:r>
            <a:r>
              <a:rPr lang="en-US" sz="2400" b="1" dirty="0" err="1">
                <a:latin typeface="Calibri" panose="020F0502020204030204" pitchFamily="34" charset="0"/>
                <a:cs typeface="Calibri" panose="020F0502020204030204" pitchFamily="34" charset="0"/>
              </a:rPr>
              <a:t>escuela</a:t>
            </a:r>
            <a:r>
              <a:rPr lang="en-US" sz="2400" b="1" dirty="0">
                <a:latin typeface="Calibri" panose="020F0502020204030204" pitchFamily="34" charset="0"/>
                <a:cs typeface="Calibri" panose="020F0502020204030204" pitchFamily="34" charset="0"/>
              </a:rPr>
              <a:t> o de la </a:t>
            </a:r>
            <a:r>
              <a:rPr lang="en-US" sz="2400" b="1" dirty="0" err="1">
                <a:latin typeface="Calibri" panose="020F0502020204030204" pitchFamily="34" charset="0"/>
                <a:cs typeface="Calibri" panose="020F0502020204030204" pitchFamily="34" charset="0"/>
              </a:rPr>
              <a:t>educación</a:t>
            </a:r>
            <a:r>
              <a:rPr lang="en-US" sz="24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7957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CAAAF1-C442-894D-B819-2A3DE8995E7A}"/>
              </a:ext>
            </a:extLst>
          </p:cNvPr>
          <p:cNvSpPr/>
          <p:nvPr/>
        </p:nvSpPr>
        <p:spPr>
          <a:xfrm>
            <a:off x="0" y="0"/>
            <a:ext cx="9143999" cy="1592813"/>
          </a:xfrm>
          <a:prstGeom prst="rect">
            <a:avLst/>
          </a:prstGeom>
          <a:solidFill>
            <a:srgbClr val="F06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buClrTx/>
            </a:pPr>
            <a:endParaRPr lang="en-US" altLang="en-US" sz="3600" b="1" dirty="0">
              <a:blipFill>
                <a:blip r:embed="rId2"/>
                <a:tile tx="0" ty="0" sx="100000" sy="100000" flip="none" algn="tl"/>
              </a:blipFill>
            </a:endParaRPr>
          </a:p>
        </p:txBody>
      </p:sp>
      <p:sp>
        <p:nvSpPr>
          <p:cNvPr id="2" name="TextBox 1">
            <a:extLst>
              <a:ext uri="{FF2B5EF4-FFF2-40B4-BE49-F238E27FC236}">
                <a16:creationId xmlns:a16="http://schemas.microsoft.com/office/drawing/2014/main" id="{71CE7078-F575-7B4A-8B48-CE8E3782A01D}"/>
              </a:ext>
            </a:extLst>
          </p:cNvPr>
          <p:cNvSpPr txBox="1"/>
          <p:nvPr/>
        </p:nvSpPr>
        <p:spPr>
          <a:xfrm>
            <a:off x="0" y="92321"/>
            <a:ext cx="9144000" cy="4339650"/>
          </a:xfrm>
          <a:prstGeom prst="rect">
            <a:avLst/>
          </a:prstGeom>
          <a:noFill/>
        </p:spPr>
        <p:txBody>
          <a:bodyPr wrap="square" rtlCol="0">
            <a:spAutoFit/>
          </a:bodyPr>
          <a:lstStyle/>
          <a:p>
            <a:pPr algn="ctr"/>
            <a:r>
              <a:rPr lang="en-US" sz="6000" b="1" dirty="0">
                <a:latin typeface="Calibri" panose="020F0502020204030204" pitchFamily="34" charset="0"/>
                <a:cs typeface="Calibri" panose="020F0502020204030204" pitchFamily="34" charset="0"/>
              </a:rPr>
              <a:t>Who is Your Audience?</a:t>
            </a:r>
          </a:p>
          <a:p>
            <a:pPr algn="ctr"/>
            <a:endParaRPr lang="en-US" sz="7200" b="1" dirty="0">
              <a:latin typeface="Calibri" panose="020F0502020204030204" pitchFamily="34" charset="0"/>
              <a:cs typeface="Calibri" panose="020F0502020204030204" pitchFamily="34" charset="0"/>
            </a:endParaRPr>
          </a:p>
          <a:p>
            <a:pPr algn="ctr"/>
            <a:endParaRPr lang="en-US" sz="7200" b="1" dirty="0">
              <a:latin typeface="Calibri" panose="020F0502020204030204" pitchFamily="34" charset="0"/>
              <a:cs typeface="Calibri" panose="020F0502020204030204" pitchFamily="34" charset="0"/>
            </a:endParaRPr>
          </a:p>
          <a:p>
            <a:pPr algn="ctr"/>
            <a:endParaRPr lang="en-US" sz="7200" b="1"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9C6A997E-14DC-B844-B7E5-94654D444653}"/>
              </a:ext>
            </a:extLst>
          </p:cNvPr>
          <p:cNvSpPr/>
          <p:nvPr/>
        </p:nvSpPr>
        <p:spPr>
          <a:xfrm>
            <a:off x="1" y="1030208"/>
            <a:ext cx="9143999" cy="461665"/>
          </a:xfrm>
          <a:prstGeom prst="rect">
            <a:avLst/>
          </a:prstGeom>
        </p:spPr>
        <p:txBody>
          <a:bodyPr wrap="square">
            <a:spAutoFit/>
          </a:bodyPr>
          <a:lstStyle/>
          <a:p>
            <a:pPr algn="ctr"/>
            <a:r>
              <a:rPr lang="en-US" sz="2400" b="1" dirty="0">
                <a:solidFill>
                  <a:schemeClr val="tx1">
                    <a:lumMod val="95000"/>
                    <a:lumOff val="5000"/>
                  </a:schemeClr>
                </a:solidFill>
                <a:latin typeface="Calibri" panose="020F0502020204030204" pitchFamily="34" charset="0"/>
                <a:cs typeface="Calibri" panose="020F0502020204030204" pitchFamily="34" charset="0"/>
              </a:rPr>
              <a:t>¿</a:t>
            </a:r>
            <a:r>
              <a:rPr lang="en-US" sz="2400" b="1" dirty="0" err="1">
                <a:solidFill>
                  <a:schemeClr val="tx1">
                    <a:lumMod val="95000"/>
                    <a:lumOff val="5000"/>
                  </a:schemeClr>
                </a:solidFill>
                <a:latin typeface="Calibri" panose="020F0502020204030204" pitchFamily="34" charset="0"/>
                <a:cs typeface="Calibri" panose="020F0502020204030204" pitchFamily="34" charset="0"/>
              </a:rPr>
              <a:t>Quién</a:t>
            </a:r>
            <a:r>
              <a:rPr lang="en-US" sz="2400" b="1" dirty="0">
                <a:solidFill>
                  <a:schemeClr val="tx1">
                    <a:lumMod val="95000"/>
                    <a:lumOff val="5000"/>
                  </a:schemeClr>
                </a:solidFill>
                <a:latin typeface="Calibri" panose="020F0502020204030204" pitchFamily="34" charset="0"/>
                <a:cs typeface="Calibri" panose="020F0502020204030204" pitchFamily="34" charset="0"/>
              </a:rPr>
              <a:t> es </a:t>
            </a:r>
            <a:r>
              <a:rPr lang="en-US" sz="2400" b="1" dirty="0" err="1">
                <a:solidFill>
                  <a:schemeClr val="tx1">
                    <a:lumMod val="95000"/>
                    <a:lumOff val="5000"/>
                  </a:schemeClr>
                </a:solidFill>
                <a:latin typeface="Calibri" panose="020F0502020204030204" pitchFamily="34" charset="0"/>
                <a:cs typeface="Calibri" panose="020F0502020204030204" pitchFamily="34" charset="0"/>
              </a:rPr>
              <a:t>tu</a:t>
            </a:r>
            <a:r>
              <a:rPr lang="en-US" sz="2400" b="1" dirty="0">
                <a:solidFill>
                  <a:schemeClr val="tx1">
                    <a:lumMod val="95000"/>
                    <a:lumOff val="5000"/>
                  </a:schemeClr>
                </a:solidFill>
                <a:latin typeface="Calibri" panose="020F0502020204030204" pitchFamily="34" charset="0"/>
                <a:cs typeface="Calibri" panose="020F0502020204030204" pitchFamily="34" charset="0"/>
              </a:rPr>
              <a:t> audiencia?</a:t>
            </a:r>
          </a:p>
        </p:txBody>
      </p:sp>
      <p:pic>
        <p:nvPicPr>
          <p:cNvPr id="6" name="Picture 5" descr="A picture containing text, tree, outdoor, sky&#10;&#10;Description automatically generated">
            <a:extLst>
              <a:ext uri="{FF2B5EF4-FFF2-40B4-BE49-F238E27FC236}">
                <a16:creationId xmlns:a16="http://schemas.microsoft.com/office/drawing/2014/main" id="{3ADE8E38-BB0A-C748-8D4A-E61A02154781}"/>
              </a:ext>
            </a:extLst>
          </p:cNvPr>
          <p:cNvPicPr>
            <a:picLocks noChangeAspect="1"/>
          </p:cNvPicPr>
          <p:nvPr/>
        </p:nvPicPr>
        <p:blipFill>
          <a:blip r:embed="rId3"/>
          <a:stretch>
            <a:fillRect/>
          </a:stretch>
        </p:blipFill>
        <p:spPr>
          <a:xfrm>
            <a:off x="-1" y="1592813"/>
            <a:ext cx="9144000" cy="5143500"/>
          </a:xfrm>
          <a:prstGeom prst="rect">
            <a:avLst/>
          </a:prstGeom>
        </p:spPr>
      </p:pic>
    </p:spTree>
    <p:extLst>
      <p:ext uri="{BB962C8B-B14F-4D97-AF65-F5344CB8AC3E}">
        <p14:creationId xmlns:p14="http://schemas.microsoft.com/office/powerpoint/2010/main" val="412826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25771-4FB1-F14D-A5FD-D54DD29D290F}"/>
              </a:ext>
            </a:extLst>
          </p:cNvPr>
          <p:cNvSpPr txBox="1"/>
          <p:nvPr/>
        </p:nvSpPr>
        <p:spPr>
          <a:xfrm>
            <a:off x="1" y="522514"/>
            <a:ext cx="9144000" cy="1323439"/>
          </a:xfrm>
          <a:prstGeom prst="rect">
            <a:avLst/>
          </a:prstGeom>
          <a:noFill/>
        </p:spPr>
        <p:txBody>
          <a:bodyPr wrap="square" rtlCol="0">
            <a:spAutoFit/>
          </a:bodyPr>
          <a:lstStyle/>
          <a:p>
            <a:pPr algn="ctr"/>
            <a:r>
              <a:rPr lang="en-US" sz="8000" b="1" dirty="0">
                <a:latin typeface="Calibri" panose="020F0502020204030204" pitchFamily="34" charset="0"/>
                <a:cs typeface="Calibri" panose="020F0502020204030204" pitchFamily="34" charset="0"/>
              </a:rPr>
              <a:t>Survey Questions</a:t>
            </a:r>
          </a:p>
        </p:txBody>
      </p:sp>
      <p:sp>
        <p:nvSpPr>
          <p:cNvPr id="3" name="TextBox 2">
            <a:extLst>
              <a:ext uri="{FF2B5EF4-FFF2-40B4-BE49-F238E27FC236}">
                <a16:creationId xmlns:a16="http://schemas.microsoft.com/office/drawing/2014/main" id="{4647C659-3BAB-3C4D-AA82-498EAA6A1094}"/>
              </a:ext>
            </a:extLst>
          </p:cNvPr>
          <p:cNvSpPr txBox="1"/>
          <p:nvPr/>
        </p:nvSpPr>
        <p:spPr>
          <a:xfrm>
            <a:off x="0" y="3389467"/>
            <a:ext cx="9144000" cy="1015663"/>
          </a:xfrm>
          <a:prstGeom prst="rect">
            <a:avLst/>
          </a:prstGeom>
          <a:noFill/>
        </p:spPr>
        <p:txBody>
          <a:bodyPr wrap="square" rtlCol="0">
            <a:spAutoFit/>
          </a:bodyPr>
          <a:lstStyle/>
          <a:p>
            <a:pPr algn="ctr"/>
            <a:r>
              <a:rPr lang="en-US" sz="6000" b="1" dirty="0" err="1">
                <a:latin typeface="Calibri" panose="020F0502020204030204" pitchFamily="34" charset="0"/>
                <a:cs typeface="Calibri" panose="020F0502020204030204" pitchFamily="34" charset="0"/>
              </a:rPr>
              <a:t>Preguntas</a:t>
            </a:r>
            <a:r>
              <a:rPr lang="en-US" sz="6000" b="1" dirty="0">
                <a:latin typeface="Calibri" panose="020F0502020204030204" pitchFamily="34" charset="0"/>
                <a:cs typeface="Calibri" panose="020F0502020204030204" pitchFamily="34" charset="0"/>
              </a:rPr>
              <a:t> de la </a:t>
            </a:r>
            <a:r>
              <a:rPr lang="en-US" sz="6000" b="1" dirty="0" err="1">
                <a:latin typeface="Calibri" panose="020F0502020204030204" pitchFamily="34" charset="0"/>
                <a:cs typeface="Calibri" panose="020F0502020204030204" pitchFamily="34" charset="0"/>
              </a:rPr>
              <a:t>Encuesta</a:t>
            </a:r>
            <a:endParaRPr lang="en-US" sz="6000" b="1"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82563072-0848-E246-B8F1-2A4746B0F6D8}"/>
              </a:ext>
            </a:extLst>
          </p:cNvPr>
          <p:cNvSpPr/>
          <p:nvPr/>
        </p:nvSpPr>
        <p:spPr>
          <a:xfrm>
            <a:off x="3387231" y="2060599"/>
            <a:ext cx="1022302" cy="1022302"/>
          </a:xfrm>
          <a:prstGeom prst="ellipse">
            <a:avLst/>
          </a:prstGeom>
          <a:solidFill>
            <a:srgbClr val="FF66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51CF9DB-CA40-5C48-859F-E6AA18CFE64E}"/>
              </a:ext>
            </a:extLst>
          </p:cNvPr>
          <p:cNvSpPr/>
          <p:nvPr/>
        </p:nvSpPr>
        <p:spPr>
          <a:xfrm>
            <a:off x="4725383" y="2060599"/>
            <a:ext cx="1022302" cy="1022302"/>
          </a:xfrm>
          <a:prstGeom prst="ellipse">
            <a:avLst/>
          </a:prstGeom>
          <a:solidFill>
            <a:srgbClr val="FF66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9459DD3-29F9-7642-8216-94C70442990D}"/>
              </a:ext>
            </a:extLst>
          </p:cNvPr>
          <p:cNvPicPr>
            <a:picLocks noChangeAspect="1"/>
          </p:cNvPicPr>
          <p:nvPr/>
        </p:nvPicPr>
        <p:blipFill>
          <a:blip r:embed="rId2"/>
          <a:stretch>
            <a:fillRect/>
          </a:stretch>
        </p:blipFill>
        <p:spPr>
          <a:xfrm>
            <a:off x="3615146" y="2178960"/>
            <a:ext cx="566471" cy="785578"/>
          </a:xfrm>
          <a:prstGeom prst="rect">
            <a:avLst/>
          </a:prstGeom>
        </p:spPr>
      </p:pic>
      <p:sp>
        <p:nvSpPr>
          <p:cNvPr id="7" name="TextBox 6">
            <a:extLst>
              <a:ext uri="{FF2B5EF4-FFF2-40B4-BE49-F238E27FC236}">
                <a16:creationId xmlns:a16="http://schemas.microsoft.com/office/drawing/2014/main" id="{3799B51D-4851-8545-8710-654AB33CF82D}"/>
              </a:ext>
            </a:extLst>
          </p:cNvPr>
          <p:cNvSpPr txBox="1"/>
          <p:nvPr/>
        </p:nvSpPr>
        <p:spPr>
          <a:xfrm>
            <a:off x="5035854" y="2110085"/>
            <a:ext cx="401360"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7384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F02FD9B-064F-2245-A74C-2173676EF267}"/>
              </a:ext>
            </a:extLst>
          </p:cNvPr>
          <p:cNvSpPr>
            <a:spLocks noChangeArrowheads="1"/>
          </p:cNvSpPr>
          <p:nvPr/>
        </p:nvSpPr>
        <p:spPr bwMode="auto">
          <a:xfrm>
            <a:off x="319720" y="355759"/>
            <a:ext cx="5838093"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Why do people start stereotypes?</a:t>
            </a:r>
            <a:br>
              <a:rPr kumimoji="0" lang="en-US" altLang="en-US" sz="2000" b="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b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¿Por </a:t>
            </a:r>
            <a:r>
              <a:rPr kumimoji="0" lang="en-US" altLang="en-US" sz="20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qué</a:t>
            </a: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la </a:t>
            </a:r>
            <a:r>
              <a:rPr kumimoji="0" lang="en-US" altLang="en-US" sz="20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gente</a:t>
            </a: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a:t>
            </a:r>
            <a:r>
              <a:rPr kumimoji="0" lang="en-US" altLang="en-US" sz="20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empieza</a:t>
            </a: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con </a:t>
            </a:r>
            <a:r>
              <a:rPr kumimoji="0" lang="en-US" altLang="en-US" sz="20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estereotipos</a:t>
            </a: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a:t>
            </a:r>
            <a:endParaRPr kumimoji="0" lang="en-US" altLang="en-US" sz="2000" b="1" u="none" strike="noStrike" cap="none" normalizeH="0" baseline="0" dirty="0">
              <a:ln>
                <a:noFill/>
              </a:ln>
              <a:solidFill>
                <a:srgbClr val="F16B21"/>
              </a:solidFill>
              <a:effectLst/>
              <a:latin typeface="Garamond" panose="02020404030301010803"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Ernesto Cuevas Valencia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u="none" strike="noStrike" cap="none" normalizeH="0" baseline="0" dirty="0">
              <a:ln>
                <a:noFill/>
              </a:ln>
              <a:solidFill>
                <a:schemeClr val="tx1"/>
              </a:solidFill>
              <a:effectLst/>
              <a:latin typeface="Garamond" panose="02020404030301010803"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Do people want to end stereotypes?</a:t>
            </a:r>
            <a:endParaRPr kumimoji="0" lang="en-US" altLang="en-US" sz="2000" b="1" u="none" strike="noStrike" cap="none" normalizeH="0" baseline="0" dirty="0">
              <a:ln>
                <a:noFill/>
              </a:ln>
              <a:solidFill>
                <a:schemeClr val="tx1"/>
              </a:solidFill>
              <a:effectLst/>
              <a:latin typeface="Garamond" panose="02020404030301010803" pitchFamily="18" charset="0"/>
              <a:cs typeface="Calibri" panose="020F0502020204030204" pitchFamily="34" charset="0"/>
            </a:endParaRPr>
          </a:p>
          <a:p>
            <a:pPr lvl="0" eaLnBrk="0" fontAlgn="base" hangingPunct="0">
              <a:spcBef>
                <a:spcPct val="0"/>
              </a:spcBef>
              <a:spcAft>
                <a:spcPct val="0"/>
              </a:spcAft>
              <a:buClrTx/>
            </a:pPr>
            <a:r>
              <a:rPr lang="en-US" altLang="en-US" sz="2000" b="1" dirty="0">
                <a:solidFill>
                  <a:srgbClr val="F16B21"/>
                </a:solidFill>
                <a:latin typeface="Garamond" panose="02020404030301010803" pitchFamily="18" charset="0"/>
                <a:ea typeface="Calibri" panose="020F0502020204030204" pitchFamily="34" charset="0"/>
                <a:cs typeface="Calibri" panose="020F0502020204030204" pitchFamily="34" charset="0"/>
              </a:rPr>
              <a:t>¿</a:t>
            </a:r>
            <a:r>
              <a:rPr lang="en-US" altLang="en-US" sz="2000" b="1" dirty="0" err="1">
                <a:solidFill>
                  <a:srgbClr val="F16B21"/>
                </a:solidFill>
                <a:latin typeface="Garamond" panose="02020404030301010803" pitchFamily="18" charset="0"/>
                <a:ea typeface="Calibri" panose="020F0502020204030204" pitchFamily="34" charset="0"/>
                <a:cs typeface="Calibri" panose="020F0502020204030204" pitchFamily="34" charset="0"/>
              </a:rPr>
              <a:t>Quiere</a:t>
            </a:r>
            <a:r>
              <a:rPr lang="en-US" altLang="en-US" sz="2000" b="1" dirty="0">
                <a:solidFill>
                  <a:srgbClr val="F16B21"/>
                </a:solidFill>
                <a:latin typeface="Garamond" panose="02020404030301010803" pitchFamily="18" charset="0"/>
                <a:ea typeface="Calibri" panose="020F0502020204030204" pitchFamily="34" charset="0"/>
                <a:cs typeface="Calibri" panose="020F0502020204030204" pitchFamily="34" charset="0"/>
              </a:rPr>
              <a:t> la </a:t>
            </a:r>
            <a:r>
              <a:rPr kumimoji="0" lang="en-US" altLang="en-US" sz="20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gente</a:t>
            </a: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a:t>
            </a:r>
            <a:r>
              <a:rPr kumimoji="0" lang="en-US" altLang="en-US" sz="20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acabar</a:t>
            </a: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con los </a:t>
            </a:r>
            <a:r>
              <a:rPr kumimoji="0" lang="en-US" altLang="en-US" sz="20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estereotipos</a:t>
            </a: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a:t>
            </a:r>
            <a:endParaRPr kumimoji="0" lang="en-US" altLang="en-US" sz="2000" b="1" u="none" strike="noStrike" cap="none" normalizeH="0" baseline="0" dirty="0">
              <a:ln>
                <a:noFill/>
              </a:ln>
              <a:solidFill>
                <a:srgbClr val="F16B21"/>
              </a:solidFill>
              <a:effectLst/>
              <a:latin typeface="Garamond" panose="02020404030301010803"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Jessica Agustin Robles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u="none" strike="noStrike" cap="none" normalizeH="0" baseline="0" dirty="0">
              <a:ln>
                <a:noFill/>
              </a:ln>
              <a:solidFill>
                <a:schemeClr val="tx1"/>
              </a:solidFill>
              <a:effectLst/>
              <a:latin typeface="Garamond" panose="02020404030301010803"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Why are women stereotyped to be a housewife?</a:t>
            </a:r>
            <a:br>
              <a:rPr kumimoji="0" lang="en-US" altLang="en-US" sz="2000" b="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b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¿Por </a:t>
            </a:r>
            <a:r>
              <a:rPr kumimoji="0" lang="en-US" altLang="en-US" sz="20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qué</a:t>
            </a: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se </a:t>
            </a:r>
            <a:r>
              <a:rPr kumimoji="0" lang="en-US" altLang="en-US" sz="20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estereotipa</a:t>
            </a: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a las </a:t>
            </a:r>
            <a:r>
              <a:rPr kumimoji="0" lang="en-US" altLang="en-US" sz="20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mujeres</a:t>
            </a: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a:t>
            </a:r>
            <a:r>
              <a:rPr kumimoji="0" lang="en-US" altLang="en-US" sz="20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como</a:t>
            </a: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ama </a:t>
            </a:r>
            <a:b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br>
            <a:r>
              <a:rPr kumimoji="0" lang="en-US" altLang="en-US" sz="20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de casa?</a:t>
            </a:r>
            <a:endParaRPr kumimoji="0" lang="en-US" altLang="en-US" sz="2000" b="1" u="none" strike="noStrike" cap="none" normalizeH="0" baseline="0" dirty="0">
              <a:ln>
                <a:noFill/>
              </a:ln>
              <a:solidFill>
                <a:srgbClr val="F16B21"/>
              </a:solidFill>
              <a:effectLst/>
              <a:latin typeface="Garamond" panose="02020404030301010803"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Inez Ruiz</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u="none" strike="noStrike" cap="none" normalizeH="0" baseline="0" dirty="0">
              <a:ln>
                <a:noFill/>
              </a:ln>
              <a:solidFill>
                <a:schemeClr val="tx1"/>
              </a:solidFill>
              <a:effectLst/>
              <a:latin typeface="Garamond" panose="02020404030301010803"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¿Hay intendentes para </a:t>
            </a:r>
            <a:r>
              <a:rPr kumimoji="0" lang="en-US" altLang="en-US" sz="2000" b="1"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limpiar</a:t>
            </a:r>
            <a:r>
              <a:rPr kumimoji="0" lang="en-US" altLang="en-US" sz="2000" b="1"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 la </a:t>
            </a:r>
            <a:r>
              <a:rPr kumimoji="0" lang="en-US" altLang="en-US" sz="2000" b="1"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escuela</a:t>
            </a:r>
            <a:r>
              <a:rPr kumimoji="0" lang="en-US" altLang="en-US" sz="2000" b="1"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a:t>
            </a:r>
            <a:br>
              <a:rPr kumimoji="0" lang="en-US" altLang="en-US" sz="2000" b="1"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br>
            <a:r>
              <a:rPr kumimoji="0" lang="en-US" altLang="en-US" sz="2000" b="1"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Are there mayors to clean the school?</a:t>
            </a:r>
            <a:br>
              <a:rPr kumimoji="0" lang="en-US" altLang="en-US" sz="2000" b="1"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br>
            <a:r>
              <a:rPr kumimoji="0" lang="en-US" altLang="en-US" sz="1200" i="1"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Maritza Ayala Hernandez </a:t>
            </a:r>
            <a:endParaRPr kumimoji="0" lang="en-US" altLang="en-US" sz="1200" i="1" u="none" strike="noStrike" cap="none" normalizeH="0" baseline="0" dirty="0">
              <a:ln>
                <a:noFill/>
              </a:ln>
              <a:solidFill>
                <a:schemeClr val="tx1"/>
              </a:solidFill>
              <a:effectLst/>
              <a:latin typeface="Garamond" panose="02020404030301010803" pitchFamily="18" charset="0"/>
              <a:cs typeface="Calibri" panose="020F0502020204030204" pitchFamily="34" charset="0"/>
            </a:endParaRPr>
          </a:p>
        </p:txBody>
      </p:sp>
      <p:sp>
        <p:nvSpPr>
          <p:cNvPr id="7" name="Rectangle 6">
            <a:extLst>
              <a:ext uri="{FF2B5EF4-FFF2-40B4-BE49-F238E27FC236}">
                <a16:creationId xmlns:a16="http://schemas.microsoft.com/office/drawing/2014/main" id="{B5FC184A-65E8-D748-9338-0D96CA4B419B}"/>
              </a:ext>
            </a:extLst>
          </p:cNvPr>
          <p:cNvSpPr/>
          <p:nvPr/>
        </p:nvSpPr>
        <p:spPr>
          <a:xfrm>
            <a:off x="6036318" y="0"/>
            <a:ext cx="3107681" cy="5143500"/>
          </a:xfrm>
          <a:prstGeom prst="rect">
            <a:avLst/>
          </a:prstGeom>
          <a:solidFill>
            <a:srgbClr val="F06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buClrTx/>
            </a:pPr>
            <a:r>
              <a:rPr lang="en-US" altLang="en-US" sz="3600" b="1" dirty="0">
                <a:blipFill>
                  <a:blip r:embed="rId2"/>
                  <a:tile tx="0" ty="0" sx="100000" sy="100000" flip="none" algn="tl"/>
                </a:blipFill>
                <a:latin typeface="Calibri" panose="020F0502020204030204" pitchFamily="34" charset="0"/>
                <a:ea typeface="Calibri" panose="020F0502020204030204" pitchFamily="34" charset="0"/>
                <a:cs typeface="Calibri" panose="020F0502020204030204" pitchFamily="34" charset="0"/>
              </a:rPr>
              <a:t>Equity Consciousness</a:t>
            </a:r>
          </a:p>
          <a:p>
            <a:pPr lvl="0" algn="ctr" eaLnBrk="0" fontAlgn="base" hangingPunct="0">
              <a:lnSpc>
                <a:spcPct val="150000"/>
              </a:lnSpc>
              <a:spcBef>
                <a:spcPct val="0"/>
              </a:spcBef>
              <a:spcAft>
                <a:spcPct val="0"/>
              </a:spcAft>
              <a:buClrTx/>
            </a:pPr>
            <a:r>
              <a:rPr lang="en-US" altLang="en-US" sz="3600" b="1" dirty="0">
                <a:blipFill>
                  <a:blip r:embed="rId2"/>
                  <a:tile tx="0" ty="0" sx="100000" sy="100000" flip="none" algn="tl"/>
                </a:blipFill>
                <a:latin typeface="Calibri" panose="020F0502020204030204" pitchFamily="34" charset="0"/>
                <a:ea typeface="Calibri" panose="020F0502020204030204" pitchFamily="34" charset="0"/>
                <a:cs typeface="Calibri" panose="020F0502020204030204" pitchFamily="34" charset="0"/>
              </a:rPr>
              <a:t>—</a:t>
            </a:r>
          </a:p>
          <a:p>
            <a:pPr lvl="0" algn="ctr" eaLnBrk="0" fontAlgn="base" hangingPunct="0">
              <a:lnSpc>
                <a:spcPct val="150000"/>
              </a:lnSpc>
              <a:spcBef>
                <a:spcPct val="0"/>
              </a:spcBef>
              <a:spcAft>
                <a:spcPct val="0"/>
              </a:spcAft>
              <a:buClrTx/>
            </a:pPr>
            <a:r>
              <a:rPr lang="en-US" altLang="en-US" sz="3600" b="1" dirty="0">
                <a:blipFill>
                  <a:blip r:embed="rId2"/>
                  <a:tile tx="0" ty="0" sx="100000" sy="100000" flip="none" algn="tl"/>
                </a:blipFill>
                <a:latin typeface="Calibri" panose="020F0502020204030204" pitchFamily="34" charset="0"/>
                <a:ea typeface="Calibri" panose="020F0502020204030204" pitchFamily="34" charset="0"/>
                <a:cs typeface="Calibri" panose="020F0502020204030204" pitchFamily="34" charset="0"/>
              </a:rPr>
              <a:t> Stereotypes</a:t>
            </a:r>
            <a:endParaRPr lang="en-US" altLang="en-US" sz="3600" b="1" dirty="0">
              <a:blipFill>
                <a:blip r:embed="rId2"/>
                <a:tile tx="0" ty="0" sx="100000" sy="100000" flip="none" algn="tl"/>
              </a:blipFill>
            </a:endParaRPr>
          </a:p>
        </p:txBody>
      </p:sp>
    </p:spTree>
    <p:extLst>
      <p:ext uri="{BB962C8B-B14F-4D97-AF65-F5344CB8AC3E}">
        <p14:creationId xmlns:p14="http://schemas.microsoft.com/office/powerpoint/2010/main" val="199503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54FADC-AA59-D643-9600-6CBD55FE24AB}"/>
              </a:ext>
            </a:extLst>
          </p:cNvPr>
          <p:cNvSpPr>
            <a:spLocks noChangeArrowheads="1"/>
          </p:cNvSpPr>
          <p:nvPr/>
        </p:nvSpPr>
        <p:spPr bwMode="auto">
          <a:xfrm>
            <a:off x="327002" y="187709"/>
            <a:ext cx="5451498"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Why do people treat other people like they are not from this world?</a:t>
            </a:r>
            <a:endParaRPr kumimoji="0" lang="en-US" altLang="en-US" sz="1800" b="1"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¿Por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qué</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la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gente</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trata</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a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otras</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personas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como</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si</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no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fueran</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de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este</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mundo</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a:t>
            </a:r>
            <a:br>
              <a:rPr kumimoji="0" lang="en-US" altLang="en-US" sz="2000" b="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br>
            <a:r>
              <a:rPr kumimoji="0" lang="en-US" altLang="en-US" sz="120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Yoseline Gonzalez </a:t>
            </a:r>
            <a:r>
              <a:rPr kumimoji="0" lang="en-US" altLang="en-US" sz="1200" i="1" u="none" strike="noStrike" cap="none" normalizeH="0" baseline="0" dirty="0" err="1">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Ascencio</a:t>
            </a:r>
            <a:endParaRPr kumimoji="0" lang="en-US" altLang="en-US" sz="120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i="1" u="none" strike="noStrike" cap="none" normalizeH="0" baseline="0" dirty="0">
              <a:ln>
                <a:noFill/>
              </a:ln>
              <a:solidFill>
                <a:schemeClr val="tx1"/>
              </a:solidFill>
              <a:effectLst/>
              <a:latin typeface="Garamond" panose="02020404030301010803" pitchFamily="18" charset="0"/>
            </a:endParaRPr>
          </a:p>
          <a:p>
            <a:pPr lvl="0" eaLnBrk="0" fontAlgn="base" hangingPunct="0">
              <a:spcBef>
                <a:spcPct val="0"/>
              </a:spcBef>
              <a:spcAft>
                <a:spcPct val="0"/>
              </a:spcAft>
              <a:buClrTx/>
            </a:pPr>
            <a:r>
              <a:rPr lang="en-US" altLang="en-US" sz="1800" b="1" dirty="0">
                <a:solidFill>
                  <a:srgbClr val="F16B21"/>
                </a:solidFill>
                <a:latin typeface="Garamond" panose="02020404030301010803" pitchFamily="18" charset="0"/>
                <a:ea typeface="Calibri" panose="020F0502020204030204" pitchFamily="34" charset="0"/>
                <a:cs typeface="Calibri" panose="020F0502020204030204" pitchFamily="34" charset="0"/>
              </a:rPr>
              <a:t>¿ Por que la </a:t>
            </a:r>
            <a:r>
              <a:rPr lang="en-US" altLang="en-US" sz="1800" b="1" dirty="0" err="1">
                <a:solidFill>
                  <a:srgbClr val="F16B21"/>
                </a:solidFill>
                <a:latin typeface="Garamond" panose="02020404030301010803" pitchFamily="18" charset="0"/>
                <a:ea typeface="Calibri" panose="020F0502020204030204" pitchFamily="34" charset="0"/>
                <a:cs typeface="Calibri" panose="020F0502020204030204" pitchFamily="34" charset="0"/>
              </a:rPr>
              <a:t>gente</a:t>
            </a:r>
            <a:r>
              <a:rPr lang="en-US" altLang="en-US" sz="1800" b="1" dirty="0">
                <a:solidFill>
                  <a:srgbClr val="F16B21"/>
                </a:solidFill>
                <a:latin typeface="Garamond" panose="02020404030301010803" pitchFamily="18" charset="0"/>
                <a:ea typeface="Calibri" panose="020F0502020204030204" pitchFamily="34" charset="0"/>
                <a:cs typeface="Calibri" panose="020F0502020204030204" pitchFamily="34" charset="0"/>
              </a:rPr>
              <a:t> es </a:t>
            </a:r>
            <a:r>
              <a:rPr lang="en-US" altLang="en-US" sz="1800" b="1" dirty="0" err="1">
                <a:solidFill>
                  <a:srgbClr val="F16B21"/>
                </a:solidFill>
                <a:latin typeface="Garamond" panose="02020404030301010803" pitchFamily="18" charset="0"/>
                <a:ea typeface="Calibri" panose="020F0502020204030204" pitchFamily="34" charset="0"/>
                <a:cs typeface="Calibri" panose="020F0502020204030204" pitchFamily="34" charset="0"/>
              </a:rPr>
              <a:t>racista</a:t>
            </a:r>
            <a:r>
              <a:rPr lang="en-US" altLang="en-US" sz="1800" b="1" dirty="0">
                <a:solidFill>
                  <a:srgbClr val="F16B21"/>
                </a:solidFill>
                <a:latin typeface="Garamond" panose="02020404030301010803" pitchFamily="18" charset="0"/>
                <a:ea typeface="Calibri" panose="020F0502020204030204" pitchFamily="34" charset="0"/>
                <a:cs typeface="Calibri" panose="020F0502020204030204" pitchFamily="34" charset="0"/>
              </a:rPr>
              <a:t> con los que no son </a:t>
            </a:r>
            <a:br>
              <a:rPr lang="en-US" altLang="en-US" sz="1800" b="1" dirty="0">
                <a:solidFill>
                  <a:srgbClr val="F16B21"/>
                </a:solidFill>
                <a:latin typeface="Garamond" panose="02020404030301010803" pitchFamily="18" charset="0"/>
                <a:ea typeface="Calibri" panose="020F0502020204030204" pitchFamily="34" charset="0"/>
                <a:cs typeface="Calibri" panose="020F0502020204030204" pitchFamily="34" charset="0"/>
              </a:rPr>
            </a:br>
            <a:r>
              <a:rPr lang="en-US" altLang="en-US" sz="1800" b="1" dirty="0">
                <a:solidFill>
                  <a:srgbClr val="F16B21"/>
                </a:solidFill>
                <a:latin typeface="Garamond" panose="02020404030301010803" pitchFamily="18" charset="0"/>
                <a:ea typeface="Calibri" panose="020F0502020204030204" pitchFamily="34" charset="0"/>
                <a:cs typeface="Calibri" panose="020F0502020204030204" pitchFamily="34" charset="0"/>
              </a:rPr>
              <a:t>de </a:t>
            </a:r>
            <a:r>
              <a:rPr lang="en-US" altLang="en-US" sz="1800" b="1" dirty="0" err="1">
                <a:solidFill>
                  <a:srgbClr val="F16B21"/>
                </a:solidFill>
                <a:latin typeface="Garamond" panose="02020404030301010803" pitchFamily="18" charset="0"/>
                <a:ea typeface="Calibri" panose="020F0502020204030204" pitchFamily="34" charset="0"/>
                <a:cs typeface="Calibri" panose="020F0502020204030204" pitchFamily="34" charset="0"/>
              </a:rPr>
              <a:t>su</a:t>
            </a:r>
            <a:r>
              <a:rPr lang="en-US" altLang="en-US" sz="1800" b="1" dirty="0">
                <a:solidFill>
                  <a:srgbClr val="F16B21"/>
                </a:solidFill>
                <a:latin typeface="Garamond" panose="02020404030301010803" pitchFamily="18" charset="0"/>
                <a:ea typeface="Calibri" panose="020F0502020204030204" pitchFamily="34" charset="0"/>
                <a:cs typeface="Calibri" panose="020F0502020204030204" pitchFamily="34" charset="0"/>
              </a:rPr>
              <a:t> color?</a:t>
            </a:r>
            <a:endParaRPr kumimoji="0" lang="en-US" altLang="en-US" sz="1800" b="1" u="none" strike="noStrike" cap="none" normalizeH="0" baseline="0" dirty="0">
              <a:ln>
                <a:noFill/>
              </a:ln>
              <a:solidFill>
                <a:srgbClr val="F16B2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Why are people racist with those who are not of their color?</a:t>
            </a:r>
            <a:endParaRPr kumimoji="0" lang="en-US" altLang="en-US" sz="1800" b="1"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Maritza Ayala Hernandez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i="1"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¿Por que hay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niños</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que se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creen</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mas que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otros</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 </a:t>
            </a:r>
            <a:r>
              <a:rPr kumimoji="0" lang="en-US" altLang="en-US" sz="1800" b="1"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niños</a:t>
            </a:r>
            <a:r>
              <a:rPr kumimoji="0" lang="en-US" altLang="en-US" sz="1800" b="1"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Calibri" panose="020F0502020204030204" pitchFamily="34" charset="0"/>
              </a:rPr>
              <a:t>?</a:t>
            </a:r>
            <a:endParaRPr kumimoji="0" lang="en-US" altLang="en-US" sz="1800" b="1" u="none" strike="noStrike" cap="none" normalizeH="0" baseline="0" dirty="0">
              <a:ln>
                <a:noFill/>
              </a:ln>
              <a:solidFill>
                <a:srgbClr val="F16B2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Why are there children who believe themselves more than other children?</a:t>
            </a:r>
            <a:endParaRPr kumimoji="0" lang="en-US" altLang="en-US" sz="1800" b="1"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Angel Rivera </a:t>
            </a:r>
            <a:r>
              <a:rPr kumimoji="0" lang="en-US" altLang="en-US" sz="1200" i="1" u="none" strike="noStrike" cap="none" normalizeH="0" baseline="0" dirty="0" err="1">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Mijango</a:t>
            </a:r>
            <a:r>
              <a:rPr kumimoji="0" lang="en-US" altLang="en-US" sz="120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i="1" u="none" strike="noStrike" cap="none" normalizeH="0" baseline="0" dirty="0">
              <a:ln>
                <a:noFill/>
              </a:ln>
              <a:solidFill>
                <a:schemeClr val="tx1"/>
              </a:solidFill>
              <a:effectLst/>
              <a:latin typeface="Garamond" panose="02020404030301010803" pitchFamily="18" charset="0"/>
            </a:endParaRPr>
          </a:p>
          <a:p>
            <a:pPr lvl="0" eaLnBrk="0" fontAlgn="base" hangingPunct="0">
              <a:spcBef>
                <a:spcPct val="0"/>
              </a:spcBef>
              <a:spcAft>
                <a:spcPct val="0"/>
              </a:spcAft>
              <a:buClrTx/>
            </a:pPr>
            <a:r>
              <a:rPr kumimoji="0" lang="en-US" altLang="en-US" sz="1800" b="1"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¿Por que </a:t>
            </a:r>
            <a:r>
              <a:rPr kumimoji="0" lang="en-US" altLang="en-US" sz="1800" b="1"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rPr>
              <a:t>debemos</a:t>
            </a:r>
            <a:r>
              <a:rPr kumimoji="0" lang="en-US" altLang="en-US" sz="1800" b="1"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 </a:t>
            </a:r>
            <a:r>
              <a:rPr lang="en-US" altLang="en-US" sz="1800" b="1" dirty="0" err="1">
                <a:solidFill>
                  <a:srgbClr val="F16B21"/>
                </a:solidFill>
                <a:latin typeface="Garamond" panose="02020404030301010803" pitchFamily="18" charset="0"/>
                <a:ea typeface="Times New Roman" panose="02020603050405020304" pitchFamily="18" charset="0"/>
              </a:rPr>
              <a:t>juzgar</a:t>
            </a:r>
            <a:r>
              <a:rPr lang="en-US" altLang="en-US" sz="1800" b="1" dirty="0">
                <a:solidFill>
                  <a:srgbClr val="F16B21"/>
                </a:solidFill>
                <a:latin typeface="Garamond" panose="02020404030301010803" pitchFamily="18" charset="0"/>
                <a:ea typeface="Times New Roman" panose="02020603050405020304" pitchFamily="18" charset="0"/>
              </a:rPr>
              <a:t> </a:t>
            </a:r>
            <a:r>
              <a:rPr kumimoji="0" lang="en-US" altLang="en-US" sz="1800" b="1"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a una persona por </a:t>
            </a:r>
            <a:r>
              <a:rPr kumimoji="0" lang="en-US" altLang="en-US" sz="1800" b="1"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rPr>
              <a:t>su</a:t>
            </a:r>
            <a:r>
              <a:rPr kumimoji="0" lang="en-US" altLang="en-US" sz="1800" b="1"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 color? </a:t>
            </a:r>
            <a:br>
              <a:rPr kumimoji="0" lang="en-US" altLang="en-US" sz="1800" b="1"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rPr>
            </a:br>
            <a:r>
              <a:rPr kumimoji="0" lang="en-US" altLang="en-US" sz="1800" b="1"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rPr>
              <a:t>Why should we judge a person by their color?</a:t>
            </a:r>
            <a:r>
              <a:rPr kumimoji="0" lang="en-US" altLang="en-US" sz="1800" b="1" u="none" strike="noStrike" cap="none" normalizeH="0" baseline="0" dirty="0">
                <a:ln>
                  <a:noFill/>
                </a:ln>
                <a:solidFill>
                  <a:schemeClr val="tx1"/>
                </a:solidFill>
                <a:effectLst/>
                <a:latin typeface="Garamond" panose="02020404030301010803" pitchFamily="18" charset="0"/>
              </a:rPr>
              <a:t> </a:t>
            </a:r>
          </a:p>
          <a:p>
            <a:pPr lvl="0" eaLnBrk="0" fontAlgn="base" hangingPunct="0">
              <a:spcBef>
                <a:spcPct val="0"/>
              </a:spcBef>
              <a:spcAft>
                <a:spcPct val="0"/>
              </a:spcAft>
              <a:buClrTx/>
            </a:pPr>
            <a:r>
              <a:rPr lang="en-US" altLang="en-US" sz="1200" i="1" dirty="0">
                <a:latin typeface="Garamond" panose="02020404030301010803" pitchFamily="18" charset="0"/>
                <a:ea typeface="Times New Roman" panose="02020603050405020304" pitchFamily="18" charset="0"/>
              </a:rPr>
              <a:t>Jason Villanueva Rosas</a:t>
            </a:r>
            <a:endParaRPr kumimoji="0" lang="en-US" altLang="en-US" sz="1200" i="1" u="none" strike="noStrike" cap="none" normalizeH="0" baseline="0" dirty="0">
              <a:ln>
                <a:noFill/>
              </a:ln>
              <a:solidFill>
                <a:schemeClr val="tx1"/>
              </a:solidFill>
              <a:effectLst/>
              <a:latin typeface="Garamond" panose="02020404030301010803" pitchFamily="18" charset="0"/>
            </a:endParaRPr>
          </a:p>
        </p:txBody>
      </p:sp>
      <p:sp>
        <p:nvSpPr>
          <p:cNvPr id="4" name="Rectangle 3">
            <a:extLst>
              <a:ext uri="{FF2B5EF4-FFF2-40B4-BE49-F238E27FC236}">
                <a16:creationId xmlns:a16="http://schemas.microsoft.com/office/drawing/2014/main" id="{E29D79A1-EC8E-804F-B174-B3CCB6E3DFEB}"/>
              </a:ext>
            </a:extLst>
          </p:cNvPr>
          <p:cNvSpPr/>
          <p:nvPr/>
        </p:nvSpPr>
        <p:spPr>
          <a:xfrm>
            <a:off x="6036319" y="0"/>
            <a:ext cx="3107681" cy="5143500"/>
          </a:xfrm>
          <a:prstGeom prst="rect">
            <a:avLst/>
          </a:prstGeom>
          <a:solidFill>
            <a:srgbClr val="F06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buClrTx/>
            </a:pPr>
            <a:r>
              <a:rPr lang="en-US" altLang="en-US" sz="4800" b="1" dirty="0">
                <a:blipFill>
                  <a:blip r:embed="rId2"/>
                  <a:tile tx="0" ty="0" sx="100000" sy="100000" flip="none" algn="tl"/>
                </a:blipFill>
                <a:latin typeface="Calibri" panose="020F0502020204030204" pitchFamily="34" charset="0"/>
                <a:ea typeface="Calibri" panose="020F0502020204030204" pitchFamily="34" charset="0"/>
                <a:cs typeface="Calibri" panose="020F0502020204030204" pitchFamily="34" charset="0"/>
              </a:rPr>
              <a:t>Belief </a:t>
            </a:r>
          </a:p>
          <a:p>
            <a:pPr lvl="0" algn="ctr" eaLnBrk="0" fontAlgn="base" hangingPunct="0">
              <a:lnSpc>
                <a:spcPct val="150000"/>
              </a:lnSpc>
              <a:spcBef>
                <a:spcPct val="0"/>
              </a:spcBef>
              <a:spcAft>
                <a:spcPct val="0"/>
              </a:spcAft>
              <a:buClrTx/>
            </a:pPr>
            <a:r>
              <a:rPr lang="en-US" altLang="en-US" sz="4800" b="1" dirty="0">
                <a:blipFill>
                  <a:blip r:embed="rId2"/>
                  <a:tile tx="0" ty="0" sx="100000" sy="100000" flip="none" algn="tl"/>
                </a:blipFill>
                <a:latin typeface="Calibri" panose="020F0502020204030204" pitchFamily="34" charset="0"/>
                <a:ea typeface="Calibri" panose="020F0502020204030204" pitchFamily="34" charset="0"/>
                <a:cs typeface="Calibri" panose="020F0502020204030204" pitchFamily="34" charset="0"/>
              </a:rPr>
              <a:t>and Belonging</a:t>
            </a:r>
            <a:endParaRPr lang="en-US" altLang="en-US" sz="4800" b="1" dirty="0">
              <a:blipFill>
                <a:blip r:embed="rId2"/>
                <a:tile tx="0" ty="0" sx="100000" sy="100000" flip="none" algn="tl"/>
              </a:blip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306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8C87C-263B-E14B-82CB-9ACCD321ADE9}"/>
              </a:ext>
            </a:extLst>
          </p:cNvPr>
          <p:cNvSpPr/>
          <p:nvPr/>
        </p:nvSpPr>
        <p:spPr>
          <a:xfrm>
            <a:off x="201423" y="168989"/>
            <a:ext cx="5425653" cy="3847207"/>
          </a:xfrm>
          <a:prstGeom prst="rect">
            <a:avLst/>
          </a:prstGeom>
        </p:spPr>
        <p:txBody>
          <a:bodyPr wrap="square">
            <a:spAutoFit/>
          </a:bodyPr>
          <a:lstStyle/>
          <a:p>
            <a:r>
              <a:rPr lang="en-US" sz="2000" b="1" dirty="0">
                <a:latin typeface="Garamond" panose="02020404030301010803" pitchFamily="18" charset="0"/>
                <a:ea typeface="Calibri" panose="020F0502020204030204" pitchFamily="34" charset="0"/>
                <a:cs typeface="Calibri" panose="020F0502020204030204" pitchFamily="34" charset="0"/>
              </a:rPr>
              <a:t>How does virtual school affect you?</a:t>
            </a:r>
            <a:endParaRPr lang="en-US" sz="2000" b="1" dirty="0">
              <a:latin typeface="Garamond" panose="02020404030301010803" pitchFamily="18" charset="0"/>
              <a:ea typeface="Calibri" panose="020F0502020204030204" pitchFamily="34" charset="0"/>
              <a:cs typeface="Times New Roman" panose="02020603050405020304" pitchFamily="18" charset="0"/>
            </a:endParaRPr>
          </a:p>
          <a:p>
            <a:r>
              <a:rPr lang="en-US" sz="2000" b="1" dirty="0">
                <a:solidFill>
                  <a:srgbClr val="F16B21"/>
                </a:solidFill>
                <a:latin typeface="Garamond" panose="02020404030301010803" pitchFamily="18" charset="0"/>
                <a:ea typeface="Calibri" panose="020F0502020204030204" pitchFamily="34" charset="0"/>
                <a:cs typeface="Helvetica" pitchFamily="2" charset="0"/>
              </a:rPr>
              <a:t>¿</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Cómo</a:t>
            </a:r>
            <a:r>
              <a:rPr lang="en-US" sz="2000" b="1" dirty="0">
                <a:solidFill>
                  <a:srgbClr val="F16B21"/>
                </a:solidFill>
                <a:latin typeface="Garamond" panose="02020404030301010803" pitchFamily="18" charset="0"/>
                <a:ea typeface="Calibri" panose="020F0502020204030204" pitchFamily="34" charset="0"/>
                <a:cs typeface="Helvetica" pitchFamily="2" charset="0"/>
              </a:rPr>
              <a:t>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te</a:t>
            </a:r>
            <a:r>
              <a:rPr lang="en-US" sz="2000" b="1" dirty="0">
                <a:solidFill>
                  <a:srgbClr val="F16B21"/>
                </a:solidFill>
                <a:latin typeface="Garamond" panose="02020404030301010803" pitchFamily="18" charset="0"/>
                <a:ea typeface="Calibri" panose="020F0502020204030204" pitchFamily="34" charset="0"/>
                <a:cs typeface="Helvetica" pitchFamily="2" charset="0"/>
              </a:rPr>
              <a:t>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afecta</a:t>
            </a:r>
            <a:r>
              <a:rPr lang="en-US" sz="2000" b="1" dirty="0">
                <a:solidFill>
                  <a:srgbClr val="F16B21"/>
                </a:solidFill>
                <a:latin typeface="Garamond" panose="02020404030301010803" pitchFamily="18" charset="0"/>
                <a:ea typeface="Calibri" panose="020F0502020204030204" pitchFamily="34" charset="0"/>
                <a:cs typeface="Helvetica" pitchFamily="2" charset="0"/>
              </a:rPr>
              <a:t> la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escuela</a:t>
            </a:r>
            <a:r>
              <a:rPr lang="en-US" sz="2000" b="1" dirty="0">
                <a:solidFill>
                  <a:srgbClr val="F16B21"/>
                </a:solidFill>
                <a:latin typeface="Garamond" panose="02020404030301010803" pitchFamily="18" charset="0"/>
                <a:ea typeface="Calibri" panose="020F0502020204030204" pitchFamily="34" charset="0"/>
                <a:cs typeface="Helvetica" pitchFamily="2" charset="0"/>
              </a:rPr>
              <a:t> virtual?</a:t>
            </a:r>
            <a:endParaRPr lang="en-US" sz="2000" b="1" dirty="0">
              <a:solidFill>
                <a:srgbClr val="F16B21"/>
              </a:solidFill>
              <a:latin typeface="Garamond" panose="02020404030301010803" pitchFamily="18" charset="0"/>
              <a:ea typeface="Calibri" panose="020F0502020204030204" pitchFamily="34" charset="0"/>
              <a:cs typeface="Times New Roman" panose="02020603050405020304" pitchFamily="18" charset="0"/>
            </a:endParaRPr>
          </a:p>
          <a:p>
            <a:r>
              <a:rPr lang="en-US" sz="1200" i="1" dirty="0" err="1">
                <a:latin typeface="Garamond" panose="02020404030301010803" pitchFamily="18" charset="0"/>
                <a:ea typeface="Calibri" panose="020F0502020204030204" pitchFamily="34" charset="0"/>
                <a:cs typeface="Calibri" panose="020F0502020204030204" pitchFamily="34" charset="0"/>
              </a:rPr>
              <a:t>Lesoni</a:t>
            </a:r>
            <a:r>
              <a:rPr lang="en-US" sz="1200" i="1" dirty="0">
                <a:latin typeface="Garamond" panose="02020404030301010803" pitchFamily="18" charset="0"/>
                <a:ea typeface="Calibri" panose="020F0502020204030204" pitchFamily="34" charset="0"/>
                <a:cs typeface="Calibri" panose="020F0502020204030204" pitchFamily="34" charset="0"/>
              </a:rPr>
              <a:t> Mana Mei Olive</a:t>
            </a:r>
            <a:endParaRPr lang="en-US" sz="1200" i="1" dirty="0">
              <a:latin typeface="Garamond" panose="02020404030301010803" pitchFamily="18" charset="0"/>
              <a:ea typeface="Calibri" panose="020F0502020204030204" pitchFamily="34" charset="0"/>
              <a:cs typeface="Times New Roman" panose="02020603050405020304" pitchFamily="18" charset="0"/>
            </a:endParaRPr>
          </a:p>
          <a:p>
            <a:r>
              <a:rPr lang="en-US" sz="1200" i="1" dirty="0">
                <a:latin typeface="Garamond" panose="02020404030301010803" pitchFamily="18" charset="0"/>
                <a:ea typeface="Calibri" panose="020F0502020204030204" pitchFamily="34" charset="0"/>
                <a:cs typeface="Calibri" panose="020F0502020204030204" pitchFamily="34" charset="0"/>
              </a:rPr>
              <a:t> </a:t>
            </a:r>
            <a:endParaRPr lang="en-US" sz="1200" i="1" dirty="0">
              <a:latin typeface="Garamond" panose="02020404030301010803" pitchFamily="18" charset="0"/>
              <a:ea typeface="Calibri" panose="020F0502020204030204" pitchFamily="34" charset="0"/>
              <a:cs typeface="Times New Roman" panose="02020603050405020304" pitchFamily="18" charset="0"/>
            </a:endParaRPr>
          </a:p>
          <a:p>
            <a:r>
              <a:rPr lang="en-US" sz="2000" b="1" dirty="0">
                <a:latin typeface="Garamond" panose="02020404030301010803" pitchFamily="18" charset="0"/>
                <a:ea typeface="Calibri" panose="020F0502020204030204" pitchFamily="34" charset="0"/>
                <a:cs typeface="Calibri" panose="020F0502020204030204" pitchFamily="34" charset="0"/>
              </a:rPr>
              <a:t>How does virtual school make you feel?</a:t>
            </a:r>
            <a:endParaRPr lang="en-US" sz="2000" b="1" dirty="0">
              <a:latin typeface="Garamond" panose="02020404030301010803" pitchFamily="18" charset="0"/>
              <a:ea typeface="Calibri" panose="020F0502020204030204" pitchFamily="34" charset="0"/>
              <a:cs typeface="Times New Roman" panose="02020603050405020304" pitchFamily="18" charset="0"/>
            </a:endParaRPr>
          </a:p>
          <a:p>
            <a:r>
              <a:rPr lang="en-US" sz="2000" b="1" dirty="0">
                <a:solidFill>
                  <a:srgbClr val="F16B21"/>
                </a:solidFill>
                <a:latin typeface="Garamond" panose="02020404030301010803" pitchFamily="18" charset="0"/>
                <a:ea typeface="Calibri" panose="020F0502020204030204" pitchFamily="34" charset="0"/>
                <a:cs typeface="Helvetica" pitchFamily="2" charset="0"/>
              </a:rPr>
              <a:t>¿</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Cómo</a:t>
            </a:r>
            <a:r>
              <a:rPr lang="en-US" sz="2000" b="1" dirty="0">
                <a:solidFill>
                  <a:srgbClr val="F16B21"/>
                </a:solidFill>
                <a:latin typeface="Garamond" panose="02020404030301010803" pitchFamily="18" charset="0"/>
                <a:ea typeface="Calibri" panose="020F0502020204030204" pitchFamily="34" charset="0"/>
                <a:cs typeface="Helvetica" pitchFamily="2" charset="0"/>
              </a:rPr>
              <a:t>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te</a:t>
            </a:r>
            <a:r>
              <a:rPr lang="en-US" sz="2000" b="1" dirty="0">
                <a:solidFill>
                  <a:srgbClr val="F16B21"/>
                </a:solidFill>
                <a:latin typeface="Garamond" panose="02020404030301010803" pitchFamily="18" charset="0"/>
                <a:ea typeface="Calibri" panose="020F0502020204030204" pitchFamily="34" charset="0"/>
                <a:cs typeface="Helvetica" pitchFamily="2" charset="0"/>
              </a:rPr>
              <a:t>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hace</a:t>
            </a:r>
            <a:r>
              <a:rPr lang="en-US" sz="2000" b="1" dirty="0">
                <a:solidFill>
                  <a:srgbClr val="F16B21"/>
                </a:solidFill>
                <a:latin typeface="Garamond" panose="02020404030301010803" pitchFamily="18" charset="0"/>
                <a:ea typeface="Calibri" panose="020F0502020204030204" pitchFamily="34" charset="0"/>
                <a:cs typeface="Helvetica" pitchFamily="2" charset="0"/>
              </a:rPr>
              <a:t>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sentir</a:t>
            </a:r>
            <a:r>
              <a:rPr lang="en-US" sz="2000" b="1" dirty="0">
                <a:solidFill>
                  <a:srgbClr val="F16B21"/>
                </a:solidFill>
                <a:latin typeface="Garamond" panose="02020404030301010803" pitchFamily="18" charset="0"/>
                <a:ea typeface="Calibri" panose="020F0502020204030204" pitchFamily="34" charset="0"/>
                <a:cs typeface="Helvetica" pitchFamily="2" charset="0"/>
              </a:rPr>
              <a:t> la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escuela</a:t>
            </a:r>
            <a:r>
              <a:rPr lang="en-US" sz="2000" b="1" dirty="0">
                <a:solidFill>
                  <a:srgbClr val="F16B21"/>
                </a:solidFill>
                <a:latin typeface="Garamond" panose="02020404030301010803" pitchFamily="18" charset="0"/>
                <a:ea typeface="Calibri" panose="020F0502020204030204" pitchFamily="34" charset="0"/>
                <a:cs typeface="Helvetica" pitchFamily="2" charset="0"/>
              </a:rPr>
              <a:t> virtual?</a:t>
            </a:r>
            <a:endParaRPr lang="en-US" sz="2000" b="1" dirty="0">
              <a:solidFill>
                <a:srgbClr val="F16B21"/>
              </a:solidFill>
              <a:latin typeface="Garamond" panose="02020404030301010803" pitchFamily="18" charset="0"/>
              <a:ea typeface="Calibri" panose="020F0502020204030204" pitchFamily="34" charset="0"/>
              <a:cs typeface="Times New Roman" panose="02020603050405020304" pitchFamily="18" charset="0"/>
            </a:endParaRPr>
          </a:p>
          <a:p>
            <a:r>
              <a:rPr lang="en-US" sz="1200" i="1" dirty="0">
                <a:latin typeface="Garamond" panose="02020404030301010803" pitchFamily="18" charset="0"/>
                <a:ea typeface="Calibri" panose="020F0502020204030204" pitchFamily="34" charset="0"/>
                <a:cs typeface="Calibri" panose="020F0502020204030204" pitchFamily="34" charset="0"/>
              </a:rPr>
              <a:t>Inez Ruiz</a:t>
            </a:r>
            <a:endParaRPr lang="en-US" sz="1200" i="1" dirty="0">
              <a:latin typeface="Garamond" panose="02020404030301010803" pitchFamily="18" charset="0"/>
              <a:ea typeface="Calibri" panose="020F0502020204030204" pitchFamily="34" charset="0"/>
              <a:cs typeface="Times New Roman" panose="02020603050405020304" pitchFamily="18" charset="0"/>
            </a:endParaRPr>
          </a:p>
          <a:p>
            <a:r>
              <a:rPr lang="en-US" sz="1200" i="1" dirty="0">
                <a:latin typeface="Garamond" panose="02020404030301010803" pitchFamily="18" charset="0"/>
                <a:ea typeface="Calibri" panose="020F0502020204030204" pitchFamily="34" charset="0"/>
                <a:cs typeface="Calibri" panose="020F0502020204030204" pitchFamily="34" charset="0"/>
              </a:rPr>
              <a:t> </a:t>
            </a:r>
            <a:endParaRPr lang="en-US" sz="1200" i="1" dirty="0">
              <a:latin typeface="Garamond" panose="02020404030301010803" pitchFamily="18" charset="0"/>
              <a:ea typeface="Calibri" panose="020F0502020204030204" pitchFamily="34" charset="0"/>
              <a:cs typeface="Times New Roman" panose="02020603050405020304" pitchFamily="18" charset="0"/>
            </a:endParaRPr>
          </a:p>
          <a:p>
            <a:r>
              <a:rPr lang="en-US" sz="2000" b="1" dirty="0">
                <a:latin typeface="Garamond" panose="02020404030301010803" pitchFamily="18" charset="0"/>
                <a:ea typeface="Calibri" panose="020F0502020204030204" pitchFamily="34" charset="0"/>
                <a:cs typeface="Calibri" panose="020F0502020204030204" pitchFamily="34" charset="0"/>
              </a:rPr>
              <a:t>Are you learning more in online school?</a:t>
            </a:r>
            <a:endParaRPr lang="en-US" sz="2000" b="1" dirty="0">
              <a:latin typeface="Garamond" panose="02020404030301010803" pitchFamily="18" charset="0"/>
              <a:ea typeface="Calibri" panose="020F0502020204030204" pitchFamily="34" charset="0"/>
              <a:cs typeface="Times New Roman" panose="02020603050405020304" pitchFamily="18" charset="0"/>
            </a:endParaRPr>
          </a:p>
          <a:p>
            <a:r>
              <a:rPr lang="en-US" sz="2000" b="1" dirty="0">
                <a:solidFill>
                  <a:srgbClr val="F16B21"/>
                </a:solidFill>
                <a:latin typeface="Garamond" panose="02020404030301010803" pitchFamily="18" charset="0"/>
                <a:ea typeface="Calibri" panose="020F0502020204030204" pitchFamily="34" charset="0"/>
                <a:cs typeface="Helvetica" pitchFamily="2" charset="0"/>
              </a:rPr>
              <a:t>¿</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Está</a:t>
            </a:r>
            <a:r>
              <a:rPr lang="en-US" sz="2000" b="1" dirty="0">
                <a:solidFill>
                  <a:srgbClr val="F16B21"/>
                </a:solidFill>
                <a:latin typeface="Garamond" panose="02020404030301010803" pitchFamily="18" charset="0"/>
                <a:ea typeface="Calibri" panose="020F0502020204030204" pitchFamily="34" charset="0"/>
                <a:cs typeface="Helvetica" pitchFamily="2" charset="0"/>
              </a:rPr>
              <a:t>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aprendiendo</a:t>
            </a:r>
            <a:r>
              <a:rPr lang="en-US" sz="2000" b="1" dirty="0">
                <a:solidFill>
                  <a:srgbClr val="F16B21"/>
                </a:solidFill>
                <a:latin typeface="Garamond" panose="02020404030301010803" pitchFamily="18" charset="0"/>
                <a:ea typeface="Calibri" panose="020F0502020204030204" pitchFamily="34" charset="0"/>
                <a:cs typeface="Helvetica" pitchFamily="2" charset="0"/>
              </a:rPr>
              <a:t>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más</a:t>
            </a:r>
            <a:r>
              <a:rPr lang="en-US" sz="2000" b="1" dirty="0">
                <a:solidFill>
                  <a:srgbClr val="F16B21"/>
                </a:solidFill>
                <a:latin typeface="Garamond" panose="02020404030301010803" pitchFamily="18" charset="0"/>
                <a:ea typeface="Calibri" panose="020F0502020204030204" pitchFamily="34" charset="0"/>
                <a:cs typeface="Helvetica" pitchFamily="2" charset="0"/>
              </a:rPr>
              <a:t>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en</a:t>
            </a:r>
            <a:r>
              <a:rPr lang="en-US" sz="2000" b="1" dirty="0">
                <a:solidFill>
                  <a:srgbClr val="F16B21"/>
                </a:solidFill>
                <a:latin typeface="Garamond" panose="02020404030301010803" pitchFamily="18" charset="0"/>
                <a:ea typeface="Calibri" panose="020F0502020204030204" pitchFamily="34" charset="0"/>
                <a:cs typeface="Helvetica" pitchFamily="2" charset="0"/>
              </a:rPr>
              <a:t> la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escuela</a:t>
            </a:r>
            <a:r>
              <a:rPr lang="en-US" sz="2000" b="1" dirty="0">
                <a:solidFill>
                  <a:srgbClr val="F16B21"/>
                </a:solidFill>
                <a:latin typeface="Garamond" panose="02020404030301010803" pitchFamily="18" charset="0"/>
                <a:ea typeface="Calibri" panose="020F0502020204030204" pitchFamily="34" charset="0"/>
                <a:cs typeface="Helvetica" pitchFamily="2" charset="0"/>
              </a:rPr>
              <a:t>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en</a:t>
            </a:r>
            <a:r>
              <a:rPr lang="en-US" sz="2000" b="1" dirty="0">
                <a:solidFill>
                  <a:srgbClr val="F16B21"/>
                </a:solidFill>
                <a:latin typeface="Garamond" panose="02020404030301010803" pitchFamily="18" charset="0"/>
                <a:ea typeface="Calibri" panose="020F0502020204030204" pitchFamily="34" charset="0"/>
                <a:cs typeface="Helvetica" pitchFamily="2" charset="0"/>
              </a:rPr>
              <a:t>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línea</a:t>
            </a:r>
            <a:r>
              <a:rPr lang="en-US" sz="2000" b="1" dirty="0">
                <a:solidFill>
                  <a:srgbClr val="F16B21"/>
                </a:solidFill>
                <a:latin typeface="Garamond" panose="02020404030301010803" pitchFamily="18" charset="0"/>
                <a:ea typeface="Calibri" panose="020F0502020204030204" pitchFamily="34" charset="0"/>
                <a:cs typeface="Helvetica" pitchFamily="2" charset="0"/>
              </a:rPr>
              <a:t>?</a:t>
            </a:r>
            <a:endParaRPr lang="en-US" sz="2000" b="1" dirty="0">
              <a:solidFill>
                <a:srgbClr val="F16B21"/>
              </a:solidFill>
              <a:latin typeface="Garamond" panose="02020404030301010803" pitchFamily="18" charset="0"/>
              <a:ea typeface="Calibri" panose="020F0502020204030204" pitchFamily="34" charset="0"/>
              <a:cs typeface="Times New Roman" panose="02020603050405020304" pitchFamily="18" charset="0"/>
            </a:endParaRPr>
          </a:p>
          <a:p>
            <a:r>
              <a:rPr lang="en-US" sz="1200" i="1" dirty="0">
                <a:latin typeface="Garamond" panose="02020404030301010803" pitchFamily="18" charset="0"/>
                <a:ea typeface="Calibri" panose="020F0502020204030204" pitchFamily="34" charset="0"/>
                <a:cs typeface="Calibri" panose="020F0502020204030204" pitchFamily="34" charset="0"/>
              </a:rPr>
              <a:t>Lesly Lopez </a:t>
            </a:r>
            <a:r>
              <a:rPr lang="en-US" sz="1200" i="1" dirty="0" err="1">
                <a:latin typeface="Garamond" panose="02020404030301010803" pitchFamily="18" charset="0"/>
                <a:ea typeface="Calibri" panose="020F0502020204030204" pitchFamily="34" charset="0"/>
                <a:cs typeface="Calibri" panose="020F0502020204030204" pitchFamily="34" charset="0"/>
              </a:rPr>
              <a:t>Mecina</a:t>
            </a:r>
            <a:endParaRPr lang="en-US" sz="1200" i="1" dirty="0">
              <a:latin typeface="Garamond" panose="02020404030301010803" pitchFamily="18" charset="0"/>
              <a:ea typeface="Calibri" panose="020F0502020204030204" pitchFamily="34" charset="0"/>
              <a:cs typeface="Times New Roman" panose="02020603050405020304" pitchFamily="18" charset="0"/>
            </a:endParaRPr>
          </a:p>
          <a:p>
            <a:r>
              <a:rPr lang="en-US" sz="1200" i="1" dirty="0">
                <a:latin typeface="Garamond" panose="02020404030301010803" pitchFamily="18" charset="0"/>
                <a:ea typeface="Calibri" panose="020F0502020204030204" pitchFamily="34" charset="0"/>
                <a:cs typeface="Calibri" panose="020F0502020204030204" pitchFamily="34" charset="0"/>
              </a:rPr>
              <a:t> </a:t>
            </a:r>
            <a:endParaRPr lang="en-US" sz="1200" i="1" dirty="0">
              <a:latin typeface="Garamond" panose="02020404030301010803" pitchFamily="18" charset="0"/>
              <a:ea typeface="Calibri" panose="020F0502020204030204" pitchFamily="34" charset="0"/>
              <a:cs typeface="Times New Roman" panose="02020603050405020304" pitchFamily="18" charset="0"/>
            </a:endParaRPr>
          </a:p>
          <a:p>
            <a:r>
              <a:rPr lang="en-US" sz="2000" b="1" dirty="0">
                <a:latin typeface="Garamond" panose="02020404030301010803" pitchFamily="18" charset="0"/>
                <a:ea typeface="Calibri" panose="020F0502020204030204" pitchFamily="34" charset="0"/>
                <a:cs typeface="Calibri" panose="020F0502020204030204" pitchFamily="34" charset="0"/>
              </a:rPr>
              <a:t>Is the computer going to damage students?</a:t>
            </a:r>
            <a:endParaRPr lang="en-US" sz="2000" b="1" dirty="0">
              <a:latin typeface="Garamond" panose="02020404030301010803" pitchFamily="18" charset="0"/>
              <a:ea typeface="Calibri" panose="020F0502020204030204" pitchFamily="34" charset="0"/>
              <a:cs typeface="Times New Roman" panose="02020603050405020304" pitchFamily="18" charset="0"/>
            </a:endParaRPr>
          </a:p>
          <a:p>
            <a:r>
              <a:rPr lang="en-US" sz="2000" b="1" dirty="0">
                <a:solidFill>
                  <a:srgbClr val="F16B21"/>
                </a:solidFill>
                <a:latin typeface="Garamond" panose="02020404030301010803" pitchFamily="18" charset="0"/>
                <a:ea typeface="Calibri" panose="020F0502020204030204" pitchFamily="34" charset="0"/>
                <a:cs typeface="Helvetica" pitchFamily="2" charset="0"/>
              </a:rPr>
              <a:t>¿La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computadora</a:t>
            </a:r>
            <a:r>
              <a:rPr lang="en-US" sz="2000" b="1" dirty="0">
                <a:solidFill>
                  <a:srgbClr val="F16B21"/>
                </a:solidFill>
                <a:latin typeface="Garamond" panose="02020404030301010803" pitchFamily="18" charset="0"/>
                <a:ea typeface="Calibri" panose="020F0502020204030204" pitchFamily="34" charset="0"/>
                <a:cs typeface="Helvetica" pitchFamily="2" charset="0"/>
              </a:rPr>
              <a:t>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va</a:t>
            </a:r>
            <a:r>
              <a:rPr lang="en-US" sz="2000" b="1" dirty="0">
                <a:solidFill>
                  <a:srgbClr val="F16B21"/>
                </a:solidFill>
                <a:latin typeface="Garamond" panose="02020404030301010803" pitchFamily="18" charset="0"/>
                <a:ea typeface="Calibri" panose="020F0502020204030204" pitchFamily="34" charset="0"/>
                <a:cs typeface="Helvetica" pitchFamily="2" charset="0"/>
              </a:rPr>
              <a:t> a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dañar</a:t>
            </a:r>
            <a:r>
              <a:rPr lang="en-US" sz="2000" b="1" dirty="0">
                <a:solidFill>
                  <a:srgbClr val="F16B21"/>
                </a:solidFill>
                <a:latin typeface="Garamond" panose="02020404030301010803" pitchFamily="18" charset="0"/>
                <a:ea typeface="Calibri" panose="020F0502020204030204" pitchFamily="34" charset="0"/>
                <a:cs typeface="Helvetica" pitchFamily="2" charset="0"/>
              </a:rPr>
              <a:t> a los </a:t>
            </a:r>
            <a:r>
              <a:rPr lang="en-US" sz="2000" b="1" dirty="0" err="1">
                <a:solidFill>
                  <a:srgbClr val="F16B21"/>
                </a:solidFill>
                <a:latin typeface="Garamond" panose="02020404030301010803" pitchFamily="18" charset="0"/>
                <a:ea typeface="Calibri" panose="020F0502020204030204" pitchFamily="34" charset="0"/>
                <a:cs typeface="Helvetica" pitchFamily="2" charset="0"/>
              </a:rPr>
              <a:t>estudiantes</a:t>
            </a:r>
            <a:r>
              <a:rPr lang="en-US" sz="2000" b="1" dirty="0">
                <a:solidFill>
                  <a:srgbClr val="F16B21"/>
                </a:solidFill>
                <a:latin typeface="Garamond" panose="02020404030301010803" pitchFamily="18" charset="0"/>
                <a:ea typeface="Calibri" panose="020F0502020204030204" pitchFamily="34" charset="0"/>
                <a:cs typeface="Helvetica" pitchFamily="2" charset="0"/>
              </a:rPr>
              <a:t>?</a:t>
            </a:r>
            <a:endParaRPr lang="en-US" sz="2000" b="1" dirty="0">
              <a:solidFill>
                <a:srgbClr val="F16B21"/>
              </a:solidFill>
              <a:latin typeface="Garamond" panose="02020404030301010803" pitchFamily="18" charset="0"/>
              <a:ea typeface="Calibri" panose="020F0502020204030204" pitchFamily="34" charset="0"/>
              <a:cs typeface="Times New Roman" panose="02020603050405020304" pitchFamily="18" charset="0"/>
            </a:endParaRPr>
          </a:p>
          <a:p>
            <a:r>
              <a:rPr lang="en-US" sz="1200" i="1" dirty="0">
                <a:latin typeface="Garamond" panose="02020404030301010803" pitchFamily="18" charset="0"/>
                <a:ea typeface="Calibri" panose="020F0502020204030204" pitchFamily="34" charset="0"/>
                <a:cs typeface="Calibri" panose="020F0502020204030204" pitchFamily="34" charset="0"/>
              </a:rPr>
              <a:t>Karol Bravo Avila</a:t>
            </a:r>
            <a:endParaRPr lang="en-US" sz="1200" i="1" dirty="0">
              <a:latin typeface="Garamond" panose="02020404030301010803"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A8A6E79-CA27-1E4A-8668-046B3EBC4319}"/>
              </a:ext>
            </a:extLst>
          </p:cNvPr>
          <p:cNvSpPr/>
          <p:nvPr/>
        </p:nvSpPr>
        <p:spPr>
          <a:xfrm>
            <a:off x="6036318" y="0"/>
            <a:ext cx="3107681" cy="5143500"/>
          </a:xfrm>
          <a:prstGeom prst="rect">
            <a:avLst/>
          </a:prstGeom>
          <a:solidFill>
            <a:srgbClr val="F06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000" b="1" dirty="0">
                <a:blipFill>
                  <a:blip r:embed="rId2"/>
                  <a:tile tx="0" ty="0" sx="100000" sy="100000" flip="none" algn="tl"/>
                </a:blipFill>
                <a:latin typeface="Calibri" panose="020F0502020204030204" pitchFamily="34" charset="0"/>
                <a:ea typeface="Calibri" panose="020F0502020204030204" pitchFamily="34" charset="0"/>
                <a:cs typeface="Calibri" panose="020F0502020204030204" pitchFamily="34" charset="0"/>
              </a:rPr>
              <a:t>Virtual School</a:t>
            </a:r>
            <a:endParaRPr lang="en-US" sz="6000" b="1" dirty="0">
              <a:blipFill>
                <a:blip r:embed="rId2"/>
                <a:tile tx="0" ty="0" sx="100000" sy="100000" flip="none" algn="tl"/>
              </a:blip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0033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0E337C-A22C-2B4B-A599-7CA651A5C6AD}"/>
              </a:ext>
            </a:extLst>
          </p:cNvPr>
          <p:cNvSpPr/>
          <p:nvPr/>
        </p:nvSpPr>
        <p:spPr>
          <a:xfrm>
            <a:off x="6036318" y="0"/>
            <a:ext cx="3107681" cy="5143500"/>
          </a:xfrm>
          <a:prstGeom prst="rect">
            <a:avLst/>
          </a:prstGeom>
          <a:solidFill>
            <a:srgbClr val="F06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buClrTx/>
            </a:pPr>
            <a:r>
              <a:rPr lang="en-US" altLang="en-US" sz="4000" b="1" dirty="0">
                <a:blipFill>
                  <a:blip r:embed="rId2"/>
                  <a:tile tx="0" ty="0" sx="100000" sy="100000" flip="none" algn="tl"/>
                </a:blipFill>
                <a:latin typeface="Calibri" panose="020F0502020204030204" pitchFamily="34" charset="0"/>
                <a:ea typeface="Calibri" panose="020F0502020204030204" pitchFamily="34" charset="0"/>
                <a:cs typeface="Calibri" panose="020F0502020204030204" pitchFamily="34" charset="0"/>
              </a:rPr>
              <a:t>Collaborating Together</a:t>
            </a:r>
            <a:endParaRPr lang="en-US" altLang="en-US" sz="4000" b="1" dirty="0">
              <a:blipFill>
                <a:blip r:embed="rId2"/>
                <a:tile tx="0" ty="0" sx="100000" sy="100000" flip="none" algn="tl"/>
              </a:blipFill>
              <a:latin typeface="Calibri" panose="020F0502020204030204" pitchFamily="34" charset="0"/>
              <a:cs typeface="Calibri" panose="020F0502020204030204" pitchFamily="34" charset="0"/>
            </a:endParaRPr>
          </a:p>
        </p:txBody>
      </p:sp>
      <p:sp>
        <p:nvSpPr>
          <p:cNvPr id="3" name="Rectangle 1">
            <a:extLst>
              <a:ext uri="{FF2B5EF4-FFF2-40B4-BE49-F238E27FC236}">
                <a16:creationId xmlns:a16="http://schemas.microsoft.com/office/drawing/2014/main" id="{75DE4A00-6B4F-A24B-8D3D-713015825B92}"/>
              </a:ext>
            </a:extLst>
          </p:cNvPr>
          <p:cNvSpPr>
            <a:spLocks noChangeArrowheads="1"/>
          </p:cNvSpPr>
          <p:nvPr/>
        </p:nvSpPr>
        <p:spPr bwMode="auto">
          <a:xfrm>
            <a:off x="108703" y="-11757"/>
            <a:ext cx="5863669"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Arial" panose="020B0604020202020204" pitchFamily="34" charset="0"/>
              </a:rPr>
              <a:t>How can we help each other?</a:t>
            </a:r>
            <a:endParaRPr kumimoji="0" lang="en-US" altLang="en-US" sz="1800" b="1"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Cómo</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podemos</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ayudarnos</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unos</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otros</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a:t>
            </a:r>
            <a:endParaRPr kumimoji="0" lang="en-US" altLang="en-US" sz="1800" b="1" i="0" u="none" strike="noStrike" cap="none" normalizeH="0" baseline="0" dirty="0">
              <a:ln>
                <a:noFill/>
              </a:ln>
              <a:solidFill>
                <a:srgbClr val="F16B2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Arial" panose="020B0604020202020204" pitchFamily="34" charset="0"/>
              </a:rPr>
              <a:t>Jessica Agustin Robles</a:t>
            </a:r>
          </a:p>
          <a:p>
            <a:pPr lvl="0" eaLnBrk="0" fontAlgn="base" hangingPunct="0">
              <a:spcBef>
                <a:spcPct val="0"/>
              </a:spcBef>
              <a:spcAft>
                <a:spcPct val="0"/>
              </a:spcAft>
              <a:buClrTx/>
            </a:pPr>
            <a:endParaRPr lang="en-US" altLang="en-US" sz="800" dirty="0">
              <a:latin typeface="Garamond" panose="02020404030301010803" pitchFamily="18"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rPr>
              <a:t>Tienenn</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 una persona para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rPr>
              <a:t>cuando</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 hay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rPr>
              <a:t>problemas</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rPr>
              <a:t>en</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 la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rPr>
              <a:t>escuela</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rPr>
              <a:t>como</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rPr>
              <a:t>cuando</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 se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rPr>
              <a:t>pelean</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rPr>
              <a:t>ninos</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t>?</a:t>
            </a:r>
            <a:b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rPr>
            </a:br>
            <a:r>
              <a:rPr kumimoji="0" lang="en-US" altLang="en-US" sz="18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rPr>
              <a:t>Do you have a person for when there are problems at school like when children fight?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rPr>
              <a:t>Emilio</a:t>
            </a:r>
            <a:r>
              <a:rPr kumimoji="0" lang="en-US" altLang="en-US" sz="12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rPr>
              <a:t> </a:t>
            </a:r>
            <a:r>
              <a:rPr kumimoji="0" lang="en-US" altLang="en-US" sz="1200" b="0" i="1"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rPr>
              <a:t>Hernandez Coria</a:t>
            </a:r>
            <a:r>
              <a:rPr kumimoji="0" lang="en-US" altLang="en-US" sz="500" b="0" i="1" u="none" strike="noStrike" cap="none" normalizeH="0" baseline="0" dirty="0">
                <a:ln>
                  <a:noFill/>
                </a:ln>
                <a:solidFill>
                  <a:schemeClr val="tx1"/>
                </a:solidFill>
                <a:effectLst/>
                <a:latin typeface="Garamond" panose="02020404030301010803" pitchFamily="18" charset="0"/>
              </a:rPr>
              <a:t> </a:t>
            </a:r>
            <a:endParaRPr kumimoji="0" lang="en-US" altLang="en-US" sz="1800" b="0" i="1" u="none" strike="noStrike" cap="none" normalizeH="0" baseline="0" dirty="0">
              <a:ln>
                <a:noFill/>
              </a:ln>
              <a:solidFill>
                <a:schemeClr val="tx1"/>
              </a:solidFill>
              <a:effectLst/>
              <a:latin typeface="Garamond" panose="02020404030301010803" pitchFamily="18" charset="0"/>
            </a:endParaRPr>
          </a:p>
          <a:p>
            <a:pPr lvl="0" eaLnBrk="0" fontAlgn="base" hangingPunct="0">
              <a:spcBef>
                <a:spcPct val="0"/>
              </a:spcBef>
              <a:spcAft>
                <a:spcPct val="0"/>
              </a:spcAft>
              <a:buClrTx/>
            </a:pPr>
            <a:endParaRPr lang="en-US" altLang="en-US" sz="1200" dirty="0">
              <a:latin typeface="Garamond" panose="02020404030301010803" pitchFamily="18"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How are you feeling, do you need help?</a:t>
            </a:r>
            <a:endParaRPr kumimoji="0" lang="en-US" altLang="en-US" sz="1800" b="1"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Cómo</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te</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sientes</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necesitas</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ayuda</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a:t>
            </a:r>
            <a:endParaRPr kumimoji="0" lang="en-US" altLang="en-US" sz="1800" b="1" i="0" u="none" strike="noStrike" cap="none" normalizeH="0" baseline="0" dirty="0">
              <a:ln>
                <a:noFill/>
              </a:ln>
              <a:solidFill>
                <a:srgbClr val="F16B2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Kevin </a:t>
            </a:r>
            <a:r>
              <a:rPr kumimoji="0" lang="en-US" altLang="en-US" sz="1200" b="0" i="1" u="none" strike="noStrike" cap="none" normalizeH="0" baseline="0" dirty="0" err="1">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Sicajau</a:t>
            </a:r>
            <a:r>
              <a:rPr kumimoji="0" lang="en-US" altLang="en-US" sz="1200" b="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 </a:t>
            </a:r>
            <a:r>
              <a:rPr kumimoji="0" lang="en-US" altLang="en-US" sz="1200" b="0" i="1" u="none" strike="noStrike" cap="none" normalizeH="0" baseline="0" dirty="0" err="1">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Zet</a:t>
            </a:r>
            <a:endParaRPr kumimoji="0" lang="en-US" altLang="en-US" sz="500" b="0" i="1"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Qué</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te</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enseñan</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 para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tener</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más</a:t>
            </a:r>
            <a:r>
              <a:rPr kumimoji="0" lang="en-US" altLang="en-US" sz="1800" b="1" i="0" u="none" strike="noStrike" cap="none" normalizeH="0" baseline="0" dirty="0">
                <a:ln>
                  <a:noFill/>
                </a:ln>
                <a:solidFill>
                  <a:srgbClr val="F16B21"/>
                </a:solidFill>
                <a:effectLst/>
                <a:latin typeface="Garamond" panose="02020404030301010803" pitchFamily="18" charset="0"/>
                <a:ea typeface="Times New Roman" panose="02020603050405020304" pitchFamily="18" charset="0"/>
                <a:cs typeface="Calibri" panose="020F0502020204030204" pitchFamily="34" charset="0"/>
              </a:rPr>
              <a:t> amigos?</a:t>
            </a:r>
            <a:endParaRPr kumimoji="0" lang="en-US" altLang="en-US" sz="1800" b="1" i="0" u="none" strike="noStrike" cap="none" normalizeH="0" baseline="0" dirty="0">
              <a:ln>
                <a:noFill/>
              </a:ln>
              <a:solidFill>
                <a:srgbClr val="F16B2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What do they teach you to have more friends?</a:t>
            </a:r>
            <a:endParaRPr kumimoji="0" lang="en-US" altLang="en-US" sz="1800" b="1"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Briana Navarro Guzman </a:t>
            </a:r>
          </a:p>
          <a:p>
            <a:pPr lvl="0" eaLnBrk="0" fontAlgn="base" hangingPunct="0">
              <a:spcBef>
                <a:spcPct val="0"/>
              </a:spcBef>
              <a:spcAft>
                <a:spcPct val="0"/>
              </a:spcAft>
              <a:buClrTx/>
            </a:pPr>
            <a:endParaRPr lang="en-US" altLang="en-US" sz="800" dirty="0">
              <a:latin typeface="Garamond" panose="02020404030301010803" pitchFamily="18"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Do you have some study skills that help you learn?</a:t>
            </a:r>
            <a:endParaRPr kumimoji="0" lang="en-US" altLang="en-US" sz="1800" b="1"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Tienes</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algunas</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habilidades</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de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estudio</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que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te</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ayuden</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 a </a:t>
            </a:r>
            <a:r>
              <a:rPr kumimoji="0" lang="en-US" altLang="en-US" sz="1800" b="1" i="0" u="none" strike="noStrike" cap="none" normalizeH="0" baseline="0" dirty="0" err="1">
                <a:ln>
                  <a:noFill/>
                </a:ln>
                <a:solidFill>
                  <a:srgbClr val="F16B21"/>
                </a:solidFill>
                <a:effectLst/>
                <a:latin typeface="Garamond" panose="02020404030301010803" pitchFamily="18" charset="0"/>
                <a:ea typeface="Calibri" panose="020F0502020204030204" pitchFamily="34" charset="0"/>
                <a:cs typeface="Helvetica" pitchFamily="2" charset="0"/>
              </a:rPr>
              <a:t>aprender</a:t>
            </a:r>
            <a:r>
              <a:rPr kumimoji="0" lang="en-US" altLang="en-US" sz="1800" b="1" i="0" u="none" strike="noStrike" cap="none" normalizeH="0" baseline="0" dirty="0">
                <a:ln>
                  <a:noFill/>
                </a:ln>
                <a:solidFill>
                  <a:srgbClr val="F16B21"/>
                </a:solidFill>
                <a:effectLst/>
                <a:latin typeface="Garamond" panose="02020404030301010803" pitchFamily="18" charset="0"/>
                <a:ea typeface="Calibri" panose="020F0502020204030204" pitchFamily="34" charset="0"/>
                <a:cs typeface="Helvetica" pitchFamily="2" charset="0"/>
              </a:rPr>
              <a:t>?</a:t>
            </a:r>
            <a:endParaRPr kumimoji="0" lang="en-US" altLang="en-US" sz="1800" b="1" i="0" u="none" strike="noStrike" cap="none" normalizeH="0" baseline="0" dirty="0">
              <a:ln>
                <a:noFill/>
              </a:ln>
              <a:solidFill>
                <a:srgbClr val="F16B2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Calibri" panose="020F0502020204030204" pitchFamily="34" charset="0"/>
              </a:rPr>
              <a:t>Ernesto Cuevas Valencia</a:t>
            </a:r>
            <a:endParaRPr kumimoji="0" lang="en-US" altLang="en-US" sz="1800" b="0" i="1" u="none" strike="noStrike" cap="none" normalizeH="0" baseline="0" dirty="0">
              <a:ln>
                <a:noFill/>
              </a:ln>
              <a:solidFill>
                <a:schemeClr val="tx1"/>
              </a:solidFill>
              <a:effectLst/>
              <a:latin typeface="Garamond" panose="02020404030301010803" pitchFamily="18" charset="0"/>
            </a:endParaRPr>
          </a:p>
        </p:txBody>
      </p:sp>
    </p:spTree>
    <p:extLst>
      <p:ext uri="{BB962C8B-B14F-4D97-AF65-F5344CB8AC3E}">
        <p14:creationId xmlns:p14="http://schemas.microsoft.com/office/powerpoint/2010/main" val="35864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4F887-C364-4146-BC2F-BABE548BE21D}"/>
              </a:ext>
            </a:extLst>
          </p:cNvPr>
          <p:cNvSpPr/>
          <p:nvPr/>
        </p:nvSpPr>
        <p:spPr>
          <a:xfrm>
            <a:off x="6036319" y="0"/>
            <a:ext cx="3107681" cy="5143500"/>
          </a:xfrm>
          <a:prstGeom prst="rect">
            <a:avLst/>
          </a:prstGeom>
          <a:solidFill>
            <a:srgbClr val="F06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a:blipFill>
                  <a:blip r:embed="rId2"/>
                  <a:tile tx="0" ty="0" sx="100000" sy="100000" flip="none" algn="tl"/>
                </a:blipFill>
                <a:latin typeface="Calibri" panose="020F0502020204030204" pitchFamily="34" charset="0"/>
                <a:ea typeface="Calibri" panose="020F0502020204030204" pitchFamily="34" charset="0"/>
                <a:cs typeface="Calibri" panose="020F0502020204030204" pitchFamily="34" charset="0"/>
              </a:rPr>
              <a:t>Racism </a:t>
            </a:r>
          </a:p>
          <a:p>
            <a:pPr algn="ctr">
              <a:lnSpc>
                <a:spcPct val="150000"/>
              </a:lnSpc>
            </a:pPr>
            <a:r>
              <a:rPr lang="en-US" sz="4800" b="1" dirty="0">
                <a:blipFill>
                  <a:blip r:embed="rId2"/>
                  <a:tile tx="0" ty="0" sx="100000" sy="100000" flip="none" algn="tl"/>
                </a:blipFill>
                <a:latin typeface="Calibri" panose="020F0502020204030204" pitchFamily="34" charset="0"/>
                <a:ea typeface="Calibri" panose="020F0502020204030204" pitchFamily="34" charset="0"/>
                <a:cs typeface="Calibri" panose="020F0502020204030204" pitchFamily="34" charset="0"/>
              </a:rPr>
              <a:t>and Change</a:t>
            </a:r>
            <a:endParaRPr lang="en-US" sz="4800" b="1" dirty="0">
              <a:blipFill>
                <a:blip r:embed="rId2"/>
                <a:tile tx="0" ty="0" sx="100000" sy="100000" flip="none" algn="tl"/>
              </a:blip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667479E-DDEB-BB4C-BC28-DA21E66D8688}"/>
              </a:ext>
            </a:extLst>
          </p:cNvPr>
          <p:cNvSpPr/>
          <p:nvPr/>
        </p:nvSpPr>
        <p:spPr>
          <a:xfrm>
            <a:off x="250893" y="227042"/>
            <a:ext cx="5045008" cy="4801314"/>
          </a:xfrm>
          <a:prstGeom prst="rect">
            <a:avLst/>
          </a:prstGeom>
        </p:spPr>
        <p:txBody>
          <a:bodyPr wrap="square">
            <a:spAutoFit/>
          </a:bodyPr>
          <a:lstStyle/>
          <a:p>
            <a:r>
              <a:rPr lang="en-US" sz="1800" b="1" dirty="0">
                <a:latin typeface="Garamond" panose="02020404030301010803" pitchFamily="18" charset="0"/>
                <a:ea typeface="Calibri" panose="020F0502020204030204" pitchFamily="34" charset="0"/>
                <a:cs typeface="Calibri" panose="020F0502020204030204" pitchFamily="34" charset="0"/>
              </a:rPr>
              <a:t>Why do people want to end racism?</a:t>
            </a:r>
            <a:endParaRPr lang="en-US" sz="1800" b="1" dirty="0">
              <a:latin typeface="Garamond" panose="02020404030301010803" pitchFamily="18" charset="0"/>
              <a:ea typeface="Calibri" panose="020F0502020204030204" pitchFamily="34" charset="0"/>
              <a:cs typeface="Times New Roman" panose="02020603050405020304" pitchFamily="18" charset="0"/>
            </a:endParaRPr>
          </a:p>
          <a:p>
            <a:r>
              <a:rPr lang="en-US" sz="1800" b="1" dirty="0">
                <a:solidFill>
                  <a:srgbClr val="F16B21"/>
                </a:solidFill>
                <a:latin typeface="Garamond" panose="02020404030301010803" pitchFamily="18" charset="0"/>
                <a:ea typeface="Calibri" panose="020F0502020204030204" pitchFamily="34" charset="0"/>
                <a:cs typeface="Helvetica" pitchFamily="2" charset="0"/>
              </a:rPr>
              <a:t>¿Por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qué</a:t>
            </a:r>
            <a:r>
              <a:rPr lang="en-US" sz="1800" b="1" dirty="0">
                <a:solidFill>
                  <a:srgbClr val="F16B21"/>
                </a:solidFill>
                <a:latin typeface="Garamond" panose="02020404030301010803" pitchFamily="18" charset="0"/>
                <a:ea typeface="Calibri" panose="020F0502020204030204" pitchFamily="34" charset="0"/>
                <a:cs typeface="Helvetica" pitchFamily="2" charset="0"/>
              </a:rPr>
              <a:t> la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gente</a:t>
            </a:r>
            <a:r>
              <a:rPr lang="en-US" sz="1800" b="1" dirty="0">
                <a:solidFill>
                  <a:srgbClr val="F16B21"/>
                </a:solidFill>
                <a:latin typeface="Garamond" panose="02020404030301010803" pitchFamily="18" charset="0"/>
                <a:ea typeface="Calibri" panose="020F0502020204030204" pitchFamily="34" charset="0"/>
                <a:cs typeface="Helvetica" pitchFamily="2" charset="0"/>
              </a:rPr>
              <a:t>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quiere</a:t>
            </a:r>
            <a:r>
              <a:rPr lang="en-US" sz="1800" b="1" dirty="0">
                <a:solidFill>
                  <a:srgbClr val="F16B21"/>
                </a:solidFill>
                <a:latin typeface="Garamond" panose="02020404030301010803" pitchFamily="18" charset="0"/>
                <a:ea typeface="Calibri" panose="020F0502020204030204" pitchFamily="34" charset="0"/>
                <a:cs typeface="Helvetica" pitchFamily="2" charset="0"/>
              </a:rPr>
              <a:t>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acabar</a:t>
            </a:r>
            <a:r>
              <a:rPr lang="en-US" sz="1800" b="1" dirty="0">
                <a:solidFill>
                  <a:srgbClr val="F16B21"/>
                </a:solidFill>
                <a:latin typeface="Garamond" panose="02020404030301010803" pitchFamily="18" charset="0"/>
                <a:ea typeface="Calibri" panose="020F0502020204030204" pitchFamily="34" charset="0"/>
                <a:cs typeface="Helvetica" pitchFamily="2" charset="0"/>
              </a:rPr>
              <a:t> con el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racismo</a:t>
            </a:r>
            <a:r>
              <a:rPr lang="en-US" sz="1800" b="1" dirty="0">
                <a:solidFill>
                  <a:srgbClr val="F16B21"/>
                </a:solidFill>
                <a:latin typeface="Garamond" panose="02020404030301010803" pitchFamily="18" charset="0"/>
                <a:ea typeface="Calibri" panose="020F0502020204030204" pitchFamily="34" charset="0"/>
                <a:cs typeface="Helvetica" pitchFamily="2" charset="0"/>
              </a:rPr>
              <a:t>?</a:t>
            </a:r>
            <a:br>
              <a:rPr lang="en-US" sz="1200" dirty="0">
                <a:latin typeface="Garamond" panose="02020404030301010803" pitchFamily="18" charset="0"/>
                <a:ea typeface="Calibri" panose="020F0502020204030204" pitchFamily="34" charset="0"/>
                <a:cs typeface="Calibri" panose="020F0502020204030204" pitchFamily="34" charset="0"/>
              </a:rPr>
            </a:br>
            <a:r>
              <a:rPr lang="en-US" sz="1200" i="1" dirty="0">
                <a:latin typeface="Garamond" panose="02020404030301010803" pitchFamily="18" charset="0"/>
                <a:ea typeface="Calibri" panose="020F0502020204030204" pitchFamily="34" charset="0"/>
                <a:cs typeface="Calibri" panose="020F0502020204030204" pitchFamily="34" charset="0"/>
              </a:rPr>
              <a:t>Jessica Agustin Robles</a:t>
            </a:r>
            <a:endParaRPr lang="en-US" sz="1200" i="1" dirty="0">
              <a:latin typeface="Garamond" panose="02020404030301010803" pitchFamily="18" charset="0"/>
              <a:ea typeface="Calibri" panose="020F0502020204030204" pitchFamily="34" charset="0"/>
              <a:cs typeface="Times New Roman" panose="02020603050405020304" pitchFamily="18" charset="0"/>
            </a:endParaRPr>
          </a:p>
          <a:p>
            <a:r>
              <a:rPr lang="en-US" sz="1200" dirty="0">
                <a:latin typeface="Garamond" panose="02020404030301010803" pitchFamily="18" charset="0"/>
                <a:ea typeface="Calibri" panose="020F0502020204030204" pitchFamily="34" charset="0"/>
                <a:cs typeface="Calibri" panose="020F0502020204030204" pitchFamily="34" charset="0"/>
              </a:rPr>
              <a:t> </a:t>
            </a:r>
            <a:endParaRPr lang="en-US" sz="1200" dirty="0">
              <a:latin typeface="Garamond" panose="02020404030301010803" pitchFamily="18" charset="0"/>
              <a:ea typeface="Calibri" panose="020F0502020204030204" pitchFamily="34" charset="0"/>
              <a:cs typeface="Times New Roman" panose="02020603050405020304" pitchFamily="18" charset="0"/>
            </a:endParaRPr>
          </a:p>
          <a:p>
            <a:r>
              <a:rPr lang="en-US" sz="1800" b="1" dirty="0">
                <a:latin typeface="Garamond" panose="02020404030301010803" pitchFamily="18" charset="0"/>
                <a:ea typeface="Calibri" panose="020F0502020204030204" pitchFamily="34" charset="0"/>
              </a:rPr>
              <a:t>Why is everyone so mean to each other?</a:t>
            </a:r>
          </a:p>
          <a:p>
            <a:r>
              <a:rPr lang="en-US" sz="1800" b="1" dirty="0">
                <a:solidFill>
                  <a:srgbClr val="F16B21"/>
                </a:solidFill>
                <a:latin typeface="Garamond" panose="02020404030301010803" pitchFamily="18" charset="0"/>
                <a:ea typeface="Calibri" panose="020F0502020204030204" pitchFamily="34" charset="0"/>
                <a:cs typeface="Helvetica" pitchFamily="2" charset="0"/>
              </a:rPr>
              <a:t>¿Por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qué</a:t>
            </a:r>
            <a:r>
              <a:rPr lang="en-US" sz="1800" b="1" dirty="0">
                <a:solidFill>
                  <a:srgbClr val="F16B21"/>
                </a:solidFill>
                <a:latin typeface="Garamond" panose="02020404030301010803" pitchFamily="18" charset="0"/>
                <a:ea typeface="Calibri" panose="020F0502020204030204" pitchFamily="34" charset="0"/>
                <a:cs typeface="Helvetica" pitchFamily="2" charset="0"/>
              </a:rPr>
              <a:t>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todas</a:t>
            </a:r>
            <a:r>
              <a:rPr lang="en-US" sz="1800" b="1" dirty="0">
                <a:solidFill>
                  <a:srgbClr val="F16B21"/>
                </a:solidFill>
                <a:latin typeface="Garamond" panose="02020404030301010803" pitchFamily="18" charset="0"/>
                <a:ea typeface="Calibri" panose="020F0502020204030204" pitchFamily="34" charset="0"/>
                <a:cs typeface="Helvetica" pitchFamily="2" charset="0"/>
              </a:rPr>
              <a:t> son tan malas entre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sí</a:t>
            </a:r>
            <a:r>
              <a:rPr lang="en-US" sz="1800" b="1" dirty="0">
                <a:solidFill>
                  <a:srgbClr val="F16B21"/>
                </a:solidFill>
                <a:latin typeface="Garamond" panose="02020404030301010803" pitchFamily="18" charset="0"/>
                <a:ea typeface="Calibri" panose="020F0502020204030204" pitchFamily="34" charset="0"/>
                <a:cs typeface="Helvetica" pitchFamily="2" charset="0"/>
              </a:rPr>
              <a:t>?</a:t>
            </a:r>
            <a:endParaRPr lang="en-US" sz="1800" b="1" dirty="0">
              <a:solidFill>
                <a:srgbClr val="F16B21"/>
              </a:solidFill>
              <a:latin typeface="Garamond" panose="02020404030301010803" pitchFamily="18" charset="0"/>
              <a:ea typeface="Calibri" panose="020F0502020204030204" pitchFamily="34" charset="0"/>
            </a:endParaRPr>
          </a:p>
          <a:p>
            <a:r>
              <a:rPr lang="en-US" sz="1200" i="1" dirty="0">
                <a:latin typeface="Garamond" panose="02020404030301010803" pitchFamily="18" charset="0"/>
                <a:ea typeface="Calibri" panose="020F0502020204030204" pitchFamily="34" charset="0"/>
              </a:rPr>
              <a:t>Precious </a:t>
            </a:r>
            <a:r>
              <a:rPr lang="en-US" sz="1200" i="1" dirty="0" err="1">
                <a:latin typeface="Garamond" panose="02020404030301010803" pitchFamily="18" charset="0"/>
                <a:ea typeface="Calibri" panose="020F0502020204030204" pitchFamily="34" charset="0"/>
              </a:rPr>
              <a:t>Ozumba</a:t>
            </a:r>
            <a:endParaRPr lang="en-US" sz="1200" i="1" dirty="0">
              <a:latin typeface="Garamond" panose="02020404030301010803" pitchFamily="18" charset="0"/>
              <a:ea typeface="Calibri" panose="020F0502020204030204" pitchFamily="34" charset="0"/>
            </a:endParaRPr>
          </a:p>
          <a:p>
            <a:r>
              <a:rPr lang="en-US" sz="1200" dirty="0">
                <a:latin typeface="Garamond" panose="02020404030301010803" pitchFamily="18" charset="0"/>
                <a:ea typeface="Calibri" panose="020F0502020204030204" pitchFamily="34" charset="0"/>
                <a:cs typeface="Calibri" panose="020F0502020204030204" pitchFamily="34" charset="0"/>
              </a:rPr>
              <a:t> </a:t>
            </a:r>
            <a:endParaRPr lang="en-US" sz="1200" dirty="0">
              <a:latin typeface="Garamond" panose="02020404030301010803" pitchFamily="18" charset="0"/>
              <a:ea typeface="Calibri" panose="020F0502020204030204" pitchFamily="34" charset="0"/>
              <a:cs typeface="Times New Roman" panose="02020603050405020304" pitchFamily="18" charset="0"/>
            </a:endParaRPr>
          </a:p>
          <a:p>
            <a:r>
              <a:rPr lang="en-US" sz="1800" b="1" dirty="0">
                <a:latin typeface="Garamond" panose="02020404030301010803" pitchFamily="18" charset="0"/>
                <a:ea typeface="Calibri" panose="020F0502020204030204" pitchFamily="34" charset="0"/>
                <a:cs typeface="Calibri" panose="020F0502020204030204" pitchFamily="34" charset="0"/>
              </a:rPr>
              <a:t>What is systemic racism and how do we end it?</a:t>
            </a:r>
            <a:endParaRPr lang="en-US" sz="1800" b="1" dirty="0">
              <a:latin typeface="Garamond" panose="02020404030301010803" pitchFamily="18" charset="0"/>
              <a:ea typeface="Calibri" panose="020F0502020204030204" pitchFamily="34" charset="0"/>
              <a:cs typeface="Times New Roman" panose="02020603050405020304" pitchFamily="18" charset="0"/>
            </a:endParaRPr>
          </a:p>
          <a:p>
            <a:r>
              <a:rPr lang="en-US" sz="1800" b="1" dirty="0">
                <a:solidFill>
                  <a:srgbClr val="F16B21"/>
                </a:solidFill>
                <a:latin typeface="Garamond" panose="02020404030301010803" pitchFamily="18" charset="0"/>
                <a:ea typeface="Calibri" panose="020F0502020204030204" pitchFamily="34" charset="0"/>
                <a:cs typeface="Helvetica" pitchFamily="2" charset="0"/>
              </a:rPr>
              <a:t>¿</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Qué</a:t>
            </a:r>
            <a:r>
              <a:rPr lang="en-US" sz="1800" b="1" dirty="0">
                <a:solidFill>
                  <a:srgbClr val="F16B21"/>
                </a:solidFill>
                <a:latin typeface="Garamond" panose="02020404030301010803" pitchFamily="18" charset="0"/>
                <a:ea typeface="Calibri" panose="020F0502020204030204" pitchFamily="34" charset="0"/>
                <a:cs typeface="Helvetica" pitchFamily="2" charset="0"/>
              </a:rPr>
              <a:t> es el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racismo</a:t>
            </a:r>
            <a:r>
              <a:rPr lang="en-US" sz="1800" b="1" dirty="0">
                <a:solidFill>
                  <a:srgbClr val="F16B21"/>
                </a:solidFill>
                <a:latin typeface="Garamond" panose="02020404030301010803" pitchFamily="18" charset="0"/>
                <a:ea typeface="Calibri" panose="020F0502020204030204" pitchFamily="34" charset="0"/>
                <a:cs typeface="Helvetica" pitchFamily="2" charset="0"/>
              </a:rPr>
              <a:t>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sistémico</a:t>
            </a:r>
            <a:r>
              <a:rPr lang="en-US" sz="1800" b="1" dirty="0">
                <a:solidFill>
                  <a:srgbClr val="F16B21"/>
                </a:solidFill>
                <a:latin typeface="Garamond" panose="02020404030301010803" pitchFamily="18" charset="0"/>
                <a:ea typeface="Calibri" panose="020F0502020204030204" pitchFamily="34" charset="0"/>
                <a:cs typeface="Helvetica" pitchFamily="2" charset="0"/>
              </a:rPr>
              <a:t> y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cómo</a:t>
            </a:r>
            <a:r>
              <a:rPr lang="en-US" sz="1800" b="1" dirty="0">
                <a:solidFill>
                  <a:srgbClr val="F16B21"/>
                </a:solidFill>
                <a:latin typeface="Garamond" panose="02020404030301010803" pitchFamily="18" charset="0"/>
                <a:ea typeface="Calibri" panose="020F0502020204030204" pitchFamily="34" charset="0"/>
                <a:cs typeface="Helvetica" pitchFamily="2" charset="0"/>
              </a:rPr>
              <a:t>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podemos</a:t>
            </a:r>
            <a:r>
              <a:rPr lang="en-US" sz="1800" b="1" dirty="0">
                <a:solidFill>
                  <a:srgbClr val="F16B21"/>
                </a:solidFill>
                <a:latin typeface="Garamond" panose="02020404030301010803" pitchFamily="18" charset="0"/>
                <a:ea typeface="Calibri" panose="020F0502020204030204" pitchFamily="34" charset="0"/>
                <a:cs typeface="Helvetica" pitchFamily="2" charset="0"/>
              </a:rPr>
              <a:t>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acabar</a:t>
            </a:r>
            <a:r>
              <a:rPr lang="en-US" sz="1800" b="1" dirty="0">
                <a:solidFill>
                  <a:srgbClr val="F16B21"/>
                </a:solidFill>
                <a:latin typeface="Garamond" panose="02020404030301010803" pitchFamily="18" charset="0"/>
                <a:ea typeface="Calibri" panose="020F0502020204030204" pitchFamily="34" charset="0"/>
                <a:cs typeface="Helvetica" pitchFamily="2" charset="0"/>
              </a:rPr>
              <a:t> con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él</a:t>
            </a:r>
            <a:r>
              <a:rPr lang="en-US" sz="1800" b="1" dirty="0">
                <a:solidFill>
                  <a:srgbClr val="F16B21"/>
                </a:solidFill>
                <a:latin typeface="Garamond" panose="02020404030301010803" pitchFamily="18" charset="0"/>
                <a:ea typeface="Calibri" panose="020F0502020204030204" pitchFamily="34" charset="0"/>
                <a:cs typeface="Helvetica" pitchFamily="2" charset="0"/>
              </a:rPr>
              <a:t>?</a:t>
            </a:r>
            <a:endParaRPr lang="en-US" sz="1800" b="1" dirty="0">
              <a:solidFill>
                <a:srgbClr val="F16B21"/>
              </a:solidFill>
              <a:latin typeface="Garamond" panose="02020404030301010803" pitchFamily="18" charset="0"/>
              <a:ea typeface="Calibri" panose="020F0502020204030204" pitchFamily="34" charset="0"/>
              <a:cs typeface="Times New Roman" panose="02020603050405020304" pitchFamily="18" charset="0"/>
            </a:endParaRPr>
          </a:p>
          <a:p>
            <a:r>
              <a:rPr lang="en-US" sz="1200" i="1" dirty="0">
                <a:latin typeface="Garamond" panose="02020404030301010803" pitchFamily="18" charset="0"/>
                <a:ea typeface="Calibri" panose="020F0502020204030204" pitchFamily="34" charset="0"/>
                <a:cs typeface="Calibri" panose="020F0502020204030204" pitchFamily="34" charset="0"/>
              </a:rPr>
              <a:t>Fernando Mendez Cerda</a:t>
            </a:r>
            <a:endParaRPr lang="en-US" sz="1200" i="1" dirty="0">
              <a:latin typeface="Garamond" panose="02020404030301010803" pitchFamily="18" charset="0"/>
              <a:ea typeface="Calibri" panose="020F0502020204030204" pitchFamily="34" charset="0"/>
              <a:cs typeface="Times New Roman" panose="02020603050405020304" pitchFamily="18" charset="0"/>
            </a:endParaRPr>
          </a:p>
          <a:p>
            <a:r>
              <a:rPr lang="en-US" sz="1200" dirty="0">
                <a:latin typeface="Garamond" panose="02020404030301010803" pitchFamily="18" charset="0"/>
                <a:ea typeface="Calibri" panose="020F0502020204030204" pitchFamily="34" charset="0"/>
                <a:cs typeface="Calibri" panose="020F0502020204030204" pitchFamily="34" charset="0"/>
              </a:rPr>
              <a:t> </a:t>
            </a:r>
            <a:endParaRPr lang="en-US" sz="1200" dirty="0">
              <a:latin typeface="Garamond" panose="02020404030301010803" pitchFamily="18" charset="0"/>
              <a:ea typeface="Calibri" panose="020F0502020204030204" pitchFamily="34" charset="0"/>
              <a:cs typeface="Times New Roman" panose="02020603050405020304" pitchFamily="18" charset="0"/>
            </a:endParaRPr>
          </a:p>
          <a:p>
            <a:r>
              <a:rPr lang="en-US" sz="1800" b="1" dirty="0">
                <a:latin typeface="Garamond" panose="02020404030301010803" pitchFamily="18" charset="0"/>
                <a:ea typeface="Calibri" panose="020F0502020204030204" pitchFamily="34" charset="0"/>
                <a:cs typeface="Calibri" panose="020F0502020204030204" pitchFamily="34" charset="0"/>
              </a:rPr>
              <a:t>Why did racism have to happen?</a:t>
            </a:r>
            <a:endParaRPr lang="en-US" sz="1800" b="1" dirty="0">
              <a:latin typeface="Garamond" panose="02020404030301010803" pitchFamily="18" charset="0"/>
              <a:ea typeface="Calibri" panose="020F0502020204030204" pitchFamily="34" charset="0"/>
              <a:cs typeface="Times New Roman" panose="02020603050405020304" pitchFamily="18" charset="0"/>
            </a:endParaRPr>
          </a:p>
          <a:p>
            <a:r>
              <a:rPr lang="en-US" sz="1800" b="1" dirty="0">
                <a:solidFill>
                  <a:srgbClr val="F16B21"/>
                </a:solidFill>
                <a:latin typeface="Garamond" panose="02020404030301010803" pitchFamily="18" charset="0"/>
                <a:ea typeface="Calibri" panose="020F0502020204030204" pitchFamily="34" charset="0"/>
                <a:cs typeface="Helvetica" pitchFamily="2" charset="0"/>
              </a:rPr>
              <a:t>¿Por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qué</a:t>
            </a:r>
            <a:r>
              <a:rPr lang="en-US" sz="1800" b="1" dirty="0">
                <a:solidFill>
                  <a:srgbClr val="F16B21"/>
                </a:solidFill>
                <a:latin typeface="Garamond" panose="02020404030301010803" pitchFamily="18" charset="0"/>
                <a:ea typeface="Calibri" panose="020F0502020204030204" pitchFamily="34" charset="0"/>
                <a:cs typeface="Helvetica" pitchFamily="2" charset="0"/>
              </a:rPr>
              <a:t>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tuvo</a:t>
            </a:r>
            <a:r>
              <a:rPr lang="en-US" sz="1800" b="1" dirty="0">
                <a:solidFill>
                  <a:srgbClr val="F16B21"/>
                </a:solidFill>
                <a:latin typeface="Garamond" panose="02020404030301010803" pitchFamily="18" charset="0"/>
                <a:ea typeface="Calibri" panose="020F0502020204030204" pitchFamily="34" charset="0"/>
                <a:cs typeface="Helvetica" pitchFamily="2" charset="0"/>
              </a:rPr>
              <a:t> que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ocurrir</a:t>
            </a:r>
            <a:r>
              <a:rPr lang="en-US" sz="1800" b="1" dirty="0">
                <a:solidFill>
                  <a:srgbClr val="F16B21"/>
                </a:solidFill>
                <a:latin typeface="Garamond" panose="02020404030301010803" pitchFamily="18" charset="0"/>
                <a:ea typeface="Calibri" panose="020F0502020204030204" pitchFamily="34" charset="0"/>
                <a:cs typeface="Helvetica" pitchFamily="2" charset="0"/>
              </a:rPr>
              <a:t> el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racismo</a:t>
            </a:r>
            <a:r>
              <a:rPr lang="en-US" sz="1800" b="1" dirty="0">
                <a:solidFill>
                  <a:srgbClr val="F16B21"/>
                </a:solidFill>
                <a:latin typeface="Garamond" panose="02020404030301010803" pitchFamily="18" charset="0"/>
                <a:ea typeface="Calibri" panose="020F0502020204030204" pitchFamily="34" charset="0"/>
                <a:cs typeface="Helvetica" pitchFamily="2" charset="0"/>
              </a:rPr>
              <a:t>?</a:t>
            </a:r>
            <a:endParaRPr lang="en-US" sz="1800" b="1" dirty="0">
              <a:solidFill>
                <a:srgbClr val="F16B21"/>
              </a:solidFill>
              <a:latin typeface="Garamond" panose="02020404030301010803" pitchFamily="18" charset="0"/>
              <a:ea typeface="Calibri" panose="020F0502020204030204" pitchFamily="34" charset="0"/>
              <a:cs typeface="Times New Roman" panose="02020603050405020304" pitchFamily="18" charset="0"/>
            </a:endParaRPr>
          </a:p>
          <a:p>
            <a:r>
              <a:rPr lang="en-US" sz="1200" i="1" dirty="0">
                <a:latin typeface="Garamond" panose="02020404030301010803" pitchFamily="18" charset="0"/>
                <a:ea typeface="Calibri" panose="020F0502020204030204" pitchFamily="34" charset="0"/>
                <a:cs typeface="Calibri" panose="020F0502020204030204" pitchFamily="34" charset="0"/>
              </a:rPr>
              <a:t>Justin Gonzalez Rios</a:t>
            </a:r>
            <a:endParaRPr lang="en-US" sz="1200" i="1" dirty="0">
              <a:latin typeface="Garamond" panose="02020404030301010803" pitchFamily="18" charset="0"/>
              <a:ea typeface="Calibri" panose="020F0502020204030204" pitchFamily="34" charset="0"/>
              <a:cs typeface="Times New Roman" panose="02020603050405020304" pitchFamily="18" charset="0"/>
            </a:endParaRPr>
          </a:p>
          <a:p>
            <a:r>
              <a:rPr lang="en-US" sz="1200" dirty="0">
                <a:latin typeface="Garamond" panose="02020404030301010803" pitchFamily="18" charset="0"/>
                <a:ea typeface="Times New Roman" panose="02020603050405020304" pitchFamily="18" charset="0"/>
                <a:cs typeface="Calibri" panose="020F0502020204030204" pitchFamily="34" charset="0"/>
              </a:rPr>
              <a:t> </a:t>
            </a:r>
            <a:endParaRPr lang="en-US" sz="1200" dirty="0">
              <a:latin typeface="Garamond" panose="02020404030301010803" pitchFamily="18" charset="0"/>
              <a:ea typeface="Calibri" panose="020F0502020204030204" pitchFamily="34" charset="0"/>
              <a:cs typeface="Times New Roman" panose="02020603050405020304" pitchFamily="18" charset="0"/>
            </a:endParaRPr>
          </a:p>
          <a:p>
            <a:r>
              <a:rPr lang="en-US" sz="1800" b="1" dirty="0">
                <a:latin typeface="Garamond" panose="02020404030301010803" pitchFamily="18" charset="0"/>
                <a:ea typeface="Calibri" panose="020F0502020204030204" pitchFamily="34" charset="0"/>
                <a:cs typeface="Calibri" panose="020F0502020204030204" pitchFamily="34" charset="0"/>
              </a:rPr>
              <a:t>How can we prevent this?  </a:t>
            </a:r>
            <a:endParaRPr lang="en-US" sz="1800" b="1" dirty="0">
              <a:latin typeface="Garamond" panose="02020404030301010803" pitchFamily="18" charset="0"/>
              <a:ea typeface="Calibri" panose="020F0502020204030204" pitchFamily="34" charset="0"/>
              <a:cs typeface="Times New Roman" panose="02020603050405020304" pitchFamily="18" charset="0"/>
            </a:endParaRPr>
          </a:p>
          <a:p>
            <a:r>
              <a:rPr lang="en-US" sz="1800" b="1" dirty="0">
                <a:solidFill>
                  <a:srgbClr val="F16B21"/>
                </a:solidFill>
                <a:latin typeface="Garamond" panose="02020404030301010803" pitchFamily="18" charset="0"/>
                <a:ea typeface="Calibri" panose="020F0502020204030204" pitchFamily="34" charset="0"/>
                <a:cs typeface="Helvetica" pitchFamily="2" charset="0"/>
              </a:rPr>
              <a:t>¿</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Cómo</a:t>
            </a:r>
            <a:r>
              <a:rPr lang="en-US" sz="1800" b="1" dirty="0">
                <a:solidFill>
                  <a:srgbClr val="F16B21"/>
                </a:solidFill>
                <a:latin typeface="Garamond" panose="02020404030301010803" pitchFamily="18" charset="0"/>
                <a:ea typeface="Calibri" panose="020F0502020204030204" pitchFamily="34" charset="0"/>
                <a:cs typeface="Helvetica" pitchFamily="2" charset="0"/>
              </a:rPr>
              <a:t>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podemos</a:t>
            </a:r>
            <a:r>
              <a:rPr lang="en-US" sz="1800" b="1" dirty="0">
                <a:solidFill>
                  <a:srgbClr val="F16B21"/>
                </a:solidFill>
                <a:latin typeface="Garamond" panose="02020404030301010803" pitchFamily="18" charset="0"/>
                <a:ea typeface="Calibri" panose="020F0502020204030204" pitchFamily="34" charset="0"/>
                <a:cs typeface="Helvetica" pitchFamily="2" charset="0"/>
              </a:rPr>
              <a:t>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prevenir</a:t>
            </a:r>
            <a:r>
              <a:rPr lang="en-US" sz="1800" b="1" dirty="0">
                <a:solidFill>
                  <a:srgbClr val="F16B21"/>
                </a:solidFill>
                <a:latin typeface="Garamond" panose="02020404030301010803" pitchFamily="18" charset="0"/>
                <a:ea typeface="Calibri" panose="020F0502020204030204" pitchFamily="34" charset="0"/>
                <a:cs typeface="Helvetica" pitchFamily="2" charset="0"/>
              </a:rPr>
              <a:t> </a:t>
            </a:r>
            <a:r>
              <a:rPr lang="en-US" sz="1800" b="1" dirty="0" err="1">
                <a:solidFill>
                  <a:srgbClr val="F16B21"/>
                </a:solidFill>
                <a:latin typeface="Garamond" panose="02020404030301010803" pitchFamily="18" charset="0"/>
                <a:ea typeface="Calibri" panose="020F0502020204030204" pitchFamily="34" charset="0"/>
                <a:cs typeface="Helvetica" pitchFamily="2" charset="0"/>
              </a:rPr>
              <a:t>esto</a:t>
            </a:r>
            <a:r>
              <a:rPr lang="en-US" sz="1800" b="1" dirty="0">
                <a:solidFill>
                  <a:srgbClr val="F16B21"/>
                </a:solidFill>
                <a:latin typeface="Garamond" panose="02020404030301010803" pitchFamily="18" charset="0"/>
                <a:ea typeface="Calibri" panose="020F0502020204030204" pitchFamily="34" charset="0"/>
                <a:cs typeface="Helvetica" pitchFamily="2" charset="0"/>
              </a:rPr>
              <a:t>?</a:t>
            </a:r>
            <a:endParaRPr lang="en-US" sz="1800" b="1" dirty="0">
              <a:solidFill>
                <a:srgbClr val="F16B21"/>
              </a:solidFill>
              <a:latin typeface="Garamond" panose="02020404030301010803" pitchFamily="18" charset="0"/>
              <a:ea typeface="Calibri" panose="020F0502020204030204" pitchFamily="34" charset="0"/>
              <a:cs typeface="Times New Roman" panose="02020603050405020304" pitchFamily="18" charset="0"/>
            </a:endParaRPr>
          </a:p>
          <a:p>
            <a:r>
              <a:rPr lang="en-US" sz="1200" i="1" dirty="0">
                <a:latin typeface="Garamond" panose="02020404030301010803" pitchFamily="18" charset="0"/>
                <a:ea typeface="Calibri" panose="020F0502020204030204" pitchFamily="34" charset="0"/>
                <a:cs typeface="Calibri" panose="020F0502020204030204" pitchFamily="34" charset="0"/>
              </a:rPr>
              <a:t>Kevin </a:t>
            </a:r>
            <a:r>
              <a:rPr lang="en-US" sz="1200" i="1" dirty="0" err="1">
                <a:latin typeface="Garamond" panose="02020404030301010803" pitchFamily="18" charset="0"/>
                <a:ea typeface="Calibri" panose="020F0502020204030204" pitchFamily="34" charset="0"/>
                <a:cs typeface="Calibri" panose="020F0502020204030204" pitchFamily="34" charset="0"/>
              </a:rPr>
              <a:t>Sicajau</a:t>
            </a:r>
            <a:r>
              <a:rPr lang="en-US" sz="1200" i="1" dirty="0">
                <a:latin typeface="Garamond" panose="02020404030301010803" pitchFamily="18" charset="0"/>
                <a:ea typeface="Calibri" panose="020F0502020204030204" pitchFamily="34" charset="0"/>
                <a:cs typeface="Calibri" panose="020F0502020204030204" pitchFamily="34" charset="0"/>
              </a:rPr>
              <a:t> </a:t>
            </a:r>
            <a:r>
              <a:rPr lang="en-US" sz="1200" i="1" dirty="0" err="1">
                <a:latin typeface="Garamond" panose="02020404030301010803" pitchFamily="18" charset="0"/>
                <a:ea typeface="Calibri" panose="020F0502020204030204" pitchFamily="34" charset="0"/>
                <a:cs typeface="Calibri" panose="020F0502020204030204" pitchFamily="34" charset="0"/>
              </a:rPr>
              <a:t>Zet</a:t>
            </a:r>
            <a:endParaRPr lang="en-US" sz="1200" i="1" dirty="0">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717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01F6AD-6313-AF4D-9AFC-11FA266648CD}"/>
              </a:ext>
            </a:extLst>
          </p:cNvPr>
          <p:cNvSpPr txBox="1"/>
          <p:nvPr/>
        </p:nvSpPr>
        <p:spPr>
          <a:xfrm>
            <a:off x="853742" y="857161"/>
            <a:ext cx="2970685" cy="4247317"/>
          </a:xfrm>
          <a:prstGeom prst="rect">
            <a:avLst/>
          </a:prstGeom>
          <a:noFill/>
        </p:spPr>
        <p:txBody>
          <a:bodyPr wrap="none" rtlCol="0">
            <a:spAutoFit/>
          </a:bodyPr>
          <a:lstStyle/>
          <a:p>
            <a:r>
              <a:rPr lang="en-US" sz="5400" b="1" dirty="0">
                <a:solidFill>
                  <a:srgbClr val="F16B21"/>
                </a:solidFill>
                <a:latin typeface="Calibri" panose="020F0502020204030204" pitchFamily="34" charset="0"/>
                <a:cs typeface="Calibri" panose="020F0502020204030204" pitchFamily="34" charset="0"/>
              </a:rPr>
              <a:t>Students</a:t>
            </a:r>
            <a:r>
              <a:rPr lang="en-US" sz="5400" b="1" dirty="0">
                <a:latin typeface="Calibri" panose="020F0502020204030204" pitchFamily="34" charset="0"/>
                <a:cs typeface="Calibri" panose="020F0502020204030204" pitchFamily="34" charset="0"/>
              </a:rPr>
              <a:t> </a:t>
            </a:r>
          </a:p>
          <a:p>
            <a:r>
              <a:rPr lang="en-US" sz="5400" b="1" dirty="0">
                <a:latin typeface="Calibri" panose="020F0502020204030204" pitchFamily="34" charset="0"/>
                <a:cs typeface="Calibri" panose="020F0502020204030204" pitchFamily="34" charset="0"/>
              </a:rPr>
              <a:t>Discourse</a:t>
            </a:r>
          </a:p>
          <a:p>
            <a:r>
              <a:rPr lang="en-US" sz="5400" b="1" dirty="0">
                <a:latin typeface="Calibri" panose="020F0502020204030204" pitchFamily="34" charset="0"/>
                <a:cs typeface="Calibri" panose="020F0502020204030204" pitchFamily="34" charset="0"/>
              </a:rPr>
              <a:t>Dialogue</a:t>
            </a:r>
          </a:p>
          <a:p>
            <a:r>
              <a:rPr lang="en-US" sz="5400" b="1" dirty="0">
                <a:latin typeface="Calibri" panose="020F0502020204030204" pitchFamily="34" charset="0"/>
                <a:cs typeface="Calibri" panose="020F0502020204030204" pitchFamily="34" charset="0"/>
              </a:rPr>
              <a:t>Thinking</a:t>
            </a:r>
          </a:p>
          <a:p>
            <a:r>
              <a:rPr lang="en-US" sz="5400" b="1" dirty="0">
                <a:latin typeface="Calibri" panose="020F0502020204030204" pitchFamily="34" charset="0"/>
                <a:cs typeface="Calibri" panose="020F0502020204030204" pitchFamily="34" charset="0"/>
              </a:rPr>
              <a:t>Sharing</a:t>
            </a:r>
          </a:p>
        </p:txBody>
      </p:sp>
      <p:sp>
        <p:nvSpPr>
          <p:cNvPr id="3" name="TextBox 2">
            <a:extLst>
              <a:ext uri="{FF2B5EF4-FFF2-40B4-BE49-F238E27FC236}">
                <a16:creationId xmlns:a16="http://schemas.microsoft.com/office/drawing/2014/main" id="{ED391A46-7817-5E48-AC6A-4E080C359309}"/>
              </a:ext>
            </a:extLst>
          </p:cNvPr>
          <p:cNvSpPr txBox="1"/>
          <p:nvPr/>
        </p:nvSpPr>
        <p:spPr>
          <a:xfrm>
            <a:off x="4676442" y="857160"/>
            <a:ext cx="4320413" cy="4247317"/>
          </a:xfrm>
          <a:prstGeom prst="rect">
            <a:avLst/>
          </a:prstGeom>
          <a:noFill/>
        </p:spPr>
        <p:txBody>
          <a:bodyPr wrap="none" rtlCol="0">
            <a:spAutoFit/>
          </a:bodyPr>
          <a:lstStyle/>
          <a:p>
            <a:r>
              <a:rPr lang="en-US" sz="5400" b="1" dirty="0" err="1">
                <a:solidFill>
                  <a:srgbClr val="F16B21"/>
                </a:solidFill>
                <a:latin typeface="Calibri" panose="020F0502020204030204" pitchFamily="34" charset="0"/>
                <a:cs typeface="Calibri" panose="020F0502020204030204" pitchFamily="34" charset="0"/>
              </a:rPr>
              <a:t>Estudiantes</a:t>
            </a:r>
            <a:r>
              <a:rPr lang="en-US" sz="5400" b="1" dirty="0">
                <a:latin typeface="Calibri" panose="020F0502020204030204" pitchFamily="34" charset="0"/>
                <a:cs typeface="Calibri" panose="020F0502020204030204" pitchFamily="34" charset="0"/>
              </a:rPr>
              <a:t> </a:t>
            </a:r>
          </a:p>
          <a:p>
            <a:r>
              <a:rPr lang="en-US" sz="5400" b="1" dirty="0" err="1">
                <a:latin typeface="Calibri" panose="020F0502020204030204" pitchFamily="34" charset="0"/>
                <a:cs typeface="Calibri" panose="020F0502020204030204" pitchFamily="34" charset="0"/>
              </a:rPr>
              <a:t>Discurso</a:t>
            </a:r>
            <a:r>
              <a:rPr lang="en-US" sz="5400" b="1" dirty="0">
                <a:latin typeface="Calibri" panose="020F0502020204030204" pitchFamily="34" charset="0"/>
                <a:cs typeface="Calibri" panose="020F0502020204030204" pitchFamily="34" charset="0"/>
              </a:rPr>
              <a:t> </a:t>
            </a:r>
          </a:p>
          <a:p>
            <a:r>
              <a:rPr lang="en-US" sz="5400" b="1" dirty="0" err="1">
                <a:latin typeface="Calibri" panose="020F0502020204030204" pitchFamily="34" charset="0"/>
                <a:cs typeface="Calibri" panose="020F0502020204030204" pitchFamily="34" charset="0"/>
              </a:rPr>
              <a:t>Diálogo</a:t>
            </a:r>
            <a:r>
              <a:rPr lang="en-US" sz="5400" b="1" dirty="0">
                <a:latin typeface="Calibri" panose="020F0502020204030204" pitchFamily="34" charset="0"/>
                <a:cs typeface="Calibri" panose="020F0502020204030204" pitchFamily="34" charset="0"/>
              </a:rPr>
              <a:t> </a:t>
            </a:r>
          </a:p>
          <a:p>
            <a:r>
              <a:rPr lang="en-US" sz="5400" b="1" dirty="0" err="1">
                <a:latin typeface="Calibri" panose="020F0502020204030204" pitchFamily="34" charset="0"/>
                <a:cs typeface="Calibri" panose="020F0502020204030204" pitchFamily="34" charset="0"/>
              </a:rPr>
              <a:t>Pensando</a:t>
            </a:r>
            <a:r>
              <a:rPr lang="en-US" sz="5400" b="1" dirty="0">
                <a:latin typeface="Calibri" panose="020F0502020204030204" pitchFamily="34" charset="0"/>
                <a:cs typeface="Calibri" panose="020F0502020204030204" pitchFamily="34" charset="0"/>
              </a:rPr>
              <a:t> </a:t>
            </a:r>
          </a:p>
          <a:p>
            <a:r>
              <a:rPr lang="en-US" sz="5400" b="1" dirty="0" err="1">
                <a:latin typeface="Calibri" panose="020F0502020204030204" pitchFamily="34" charset="0"/>
                <a:cs typeface="Calibri" panose="020F0502020204030204" pitchFamily="34" charset="0"/>
              </a:rPr>
              <a:t>Compartiendo</a:t>
            </a:r>
            <a:endParaRPr lang="en-US" sz="54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C48137A-6E6F-F146-AAD9-127668D875BE}"/>
              </a:ext>
            </a:extLst>
          </p:cNvPr>
          <p:cNvSpPr txBox="1"/>
          <p:nvPr/>
        </p:nvSpPr>
        <p:spPr>
          <a:xfrm>
            <a:off x="901700" y="39022"/>
            <a:ext cx="7004050" cy="1015663"/>
          </a:xfrm>
          <a:prstGeom prst="rect">
            <a:avLst/>
          </a:prstGeom>
          <a:noFill/>
        </p:spPr>
        <p:txBody>
          <a:bodyPr wrap="square" rtlCol="0">
            <a:spAutoFit/>
          </a:bodyPr>
          <a:lstStyle/>
          <a:p>
            <a:r>
              <a:rPr lang="en-US" sz="6000" b="1" dirty="0">
                <a:solidFill>
                  <a:schemeClr val="bg1">
                    <a:lumMod val="65000"/>
                  </a:schemeClr>
                </a:solidFill>
                <a:latin typeface="Calibri" panose="020F0502020204030204" pitchFamily="34" charset="0"/>
                <a:cs typeface="Calibri" panose="020F0502020204030204" pitchFamily="34" charset="0"/>
              </a:rPr>
              <a:t>Let’s Talk Together</a:t>
            </a:r>
          </a:p>
        </p:txBody>
      </p:sp>
      <p:sp>
        <p:nvSpPr>
          <p:cNvPr id="5" name="TextBox 4">
            <a:extLst>
              <a:ext uri="{FF2B5EF4-FFF2-40B4-BE49-F238E27FC236}">
                <a16:creationId xmlns:a16="http://schemas.microsoft.com/office/drawing/2014/main" id="{01BA224A-DB7E-7047-B9B0-0109EAF79BFD}"/>
              </a:ext>
            </a:extLst>
          </p:cNvPr>
          <p:cNvSpPr txBox="1"/>
          <p:nvPr/>
        </p:nvSpPr>
        <p:spPr>
          <a:xfrm>
            <a:off x="7239401" y="333940"/>
            <a:ext cx="1441420" cy="523220"/>
          </a:xfrm>
          <a:prstGeom prst="rect">
            <a:avLst/>
          </a:prstGeom>
          <a:noFill/>
        </p:spPr>
        <p:txBody>
          <a:bodyPr wrap="none" rtlCol="0">
            <a:spAutoFit/>
          </a:bodyPr>
          <a:lstStyle/>
          <a:p>
            <a:r>
              <a:rPr lang="es-ES" b="1" dirty="0">
                <a:latin typeface="Calibri" panose="020F0502020204030204" pitchFamily="34" charset="0"/>
                <a:cs typeface="Calibri" panose="020F0502020204030204" pitchFamily="34" charset="0"/>
              </a:rPr>
              <a:t>Hablemos juntas</a:t>
            </a:r>
          </a:p>
          <a:p>
            <a:r>
              <a:rPr lang="es-ES" b="1" dirty="0">
                <a:latin typeface="Calibri" panose="020F0502020204030204" pitchFamily="34" charset="0"/>
                <a:cs typeface="Calibri" panose="020F0502020204030204" pitchFamily="34" charset="0"/>
              </a:rPr>
              <a:t>Hablemos juntos</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9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2</a:t>
            </a:fld>
            <a:endParaRPr lang="en-US" dirty="0"/>
          </a:p>
        </p:txBody>
      </p:sp>
      <p:pic>
        <p:nvPicPr>
          <p:cNvPr id="3" name="Picture 2" descr="ceasar chavez.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33" y="2099"/>
            <a:ext cx="9757833" cy="5164666"/>
          </a:xfrm>
          <a:prstGeom prst="rect">
            <a:avLst/>
          </a:prstGeom>
        </p:spPr>
      </p:pic>
      <p:sp>
        <p:nvSpPr>
          <p:cNvPr id="4" name="Rectangle 3"/>
          <p:cNvSpPr/>
          <p:nvPr/>
        </p:nvSpPr>
        <p:spPr>
          <a:xfrm>
            <a:off x="264583" y="358764"/>
            <a:ext cx="4095750" cy="3400931"/>
          </a:xfrm>
          <a:prstGeom prst="rect">
            <a:avLst/>
          </a:prstGeom>
        </p:spPr>
        <p:txBody>
          <a:bodyPr wrap="square">
            <a:spAutoFit/>
          </a:bodyPr>
          <a:lstStyle/>
          <a:p>
            <a:pPr>
              <a:lnSpc>
                <a:spcPct val="150000"/>
              </a:lnSpc>
            </a:pPr>
            <a:r>
              <a:rPr lang="en-US" sz="2400" b="1" dirty="0">
                <a:latin typeface="Calibri" panose="020F0502020204030204" pitchFamily="34" charset="0"/>
                <a:cs typeface="Calibri" panose="020F0502020204030204" pitchFamily="34" charset="0"/>
              </a:rPr>
              <a:t>“Students must have initiative; they should not be mere imitators. They must learn to think and act for themselves, and be free.”</a:t>
            </a:r>
            <a:r>
              <a:rPr lang="en-US" b="1" dirty="0">
                <a:latin typeface="Calibri" panose="020F0502020204030204" pitchFamily="34" charset="0"/>
                <a:cs typeface="Calibri" panose="020F0502020204030204" pitchFamily="34" charset="0"/>
              </a:rPr>
              <a:t> </a:t>
            </a:r>
          </a:p>
          <a:p>
            <a:pPr>
              <a:lnSpc>
                <a:spcPct val="150000"/>
              </a:lnSpc>
            </a:pPr>
            <a:r>
              <a:rPr lang="en-US" b="1" dirty="0">
                <a:latin typeface="Calibri" panose="020F0502020204030204" pitchFamily="34" charset="0"/>
                <a:cs typeface="Calibri" panose="020F0502020204030204" pitchFamily="34" charset="0"/>
              </a:rPr>
              <a:t>—Caesar Chavez</a:t>
            </a:r>
          </a:p>
          <a:p>
            <a:endParaRPr lang="en-US" dirty="0"/>
          </a:p>
        </p:txBody>
      </p:sp>
      <p:sp>
        <p:nvSpPr>
          <p:cNvPr id="5" name="Rectangle 4">
            <a:extLst>
              <a:ext uri="{FF2B5EF4-FFF2-40B4-BE49-F238E27FC236}">
                <a16:creationId xmlns:a16="http://schemas.microsoft.com/office/drawing/2014/main" id="{B3686E70-7C93-E844-A1F9-0D0F7236BB48}"/>
              </a:ext>
            </a:extLst>
          </p:cNvPr>
          <p:cNvSpPr/>
          <p:nvPr/>
        </p:nvSpPr>
        <p:spPr>
          <a:xfrm>
            <a:off x="4914900" y="207333"/>
            <a:ext cx="4284058" cy="1162113"/>
          </a:xfrm>
          <a:prstGeom prst="rect">
            <a:avLst/>
          </a:prstGeom>
        </p:spPr>
        <p:txBody>
          <a:bodyPr wrap="square">
            <a:spAutoFit/>
          </a:bodyPr>
          <a:lstStyle/>
          <a:p>
            <a:pPr>
              <a:lnSpc>
                <a:spcPct val="150000"/>
              </a:lnSpc>
            </a:pPr>
            <a:r>
              <a:rPr lang="en-US" sz="1600" b="1" dirty="0">
                <a:solidFill>
                  <a:srgbClr val="202124"/>
                </a:solidFill>
                <a:latin typeface="Calibri" panose="020F0502020204030204" pitchFamily="34" charset="0"/>
                <a:cs typeface="Calibri" panose="020F0502020204030204" pitchFamily="34" charset="0"/>
              </a:rPr>
              <a:t>“Los </a:t>
            </a:r>
            <a:r>
              <a:rPr lang="en-US" sz="1600" b="1" dirty="0" err="1">
                <a:solidFill>
                  <a:srgbClr val="202124"/>
                </a:solidFill>
                <a:latin typeface="Calibri" panose="020F0502020204030204" pitchFamily="34" charset="0"/>
                <a:cs typeface="Calibri" panose="020F0502020204030204" pitchFamily="34" charset="0"/>
              </a:rPr>
              <a:t>estudiantes</a:t>
            </a:r>
            <a:r>
              <a:rPr lang="en-US" sz="1600" b="1" dirty="0">
                <a:solidFill>
                  <a:srgbClr val="202124"/>
                </a:solidFill>
                <a:latin typeface="Calibri" panose="020F0502020204030204" pitchFamily="34" charset="0"/>
                <a:cs typeface="Calibri" panose="020F0502020204030204" pitchFamily="34" charset="0"/>
              </a:rPr>
              <a:t> </a:t>
            </a:r>
            <a:r>
              <a:rPr lang="en-US" sz="1600" b="1" dirty="0" err="1">
                <a:solidFill>
                  <a:srgbClr val="202124"/>
                </a:solidFill>
                <a:latin typeface="Calibri" panose="020F0502020204030204" pitchFamily="34" charset="0"/>
                <a:cs typeface="Calibri" panose="020F0502020204030204" pitchFamily="34" charset="0"/>
              </a:rPr>
              <a:t>deben</a:t>
            </a:r>
            <a:r>
              <a:rPr lang="en-US" sz="1600" b="1" dirty="0">
                <a:solidFill>
                  <a:srgbClr val="202124"/>
                </a:solidFill>
                <a:latin typeface="Calibri" panose="020F0502020204030204" pitchFamily="34" charset="0"/>
                <a:cs typeface="Calibri" panose="020F0502020204030204" pitchFamily="34" charset="0"/>
              </a:rPr>
              <a:t> </a:t>
            </a:r>
            <a:r>
              <a:rPr lang="en-US" sz="1600" b="1" dirty="0" err="1">
                <a:solidFill>
                  <a:srgbClr val="202124"/>
                </a:solidFill>
                <a:latin typeface="Calibri" panose="020F0502020204030204" pitchFamily="34" charset="0"/>
                <a:cs typeface="Calibri" panose="020F0502020204030204" pitchFamily="34" charset="0"/>
              </a:rPr>
              <a:t>tener</a:t>
            </a:r>
            <a:r>
              <a:rPr lang="en-US" sz="1600" b="1" dirty="0">
                <a:solidFill>
                  <a:srgbClr val="202124"/>
                </a:solidFill>
                <a:latin typeface="Calibri" panose="020F0502020204030204" pitchFamily="34" charset="0"/>
                <a:cs typeface="Calibri" panose="020F0502020204030204" pitchFamily="34" charset="0"/>
              </a:rPr>
              <a:t> </a:t>
            </a:r>
            <a:r>
              <a:rPr lang="en-US" sz="1600" b="1" dirty="0" err="1">
                <a:solidFill>
                  <a:srgbClr val="202124"/>
                </a:solidFill>
                <a:latin typeface="Calibri" panose="020F0502020204030204" pitchFamily="34" charset="0"/>
                <a:cs typeface="Calibri" panose="020F0502020204030204" pitchFamily="34" charset="0"/>
              </a:rPr>
              <a:t>iniciativa</a:t>
            </a:r>
            <a:r>
              <a:rPr lang="en-US" sz="1600" b="1" dirty="0">
                <a:solidFill>
                  <a:srgbClr val="202124"/>
                </a:solidFill>
                <a:latin typeface="Calibri" panose="020F0502020204030204" pitchFamily="34" charset="0"/>
                <a:cs typeface="Calibri" panose="020F0502020204030204" pitchFamily="34" charset="0"/>
              </a:rPr>
              <a:t>; no </a:t>
            </a:r>
            <a:r>
              <a:rPr lang="en-US" sz="1600" b="1" dirty="0" err="1">
                <a:solidFill>
                  <a:srgbClr val="202124"/>
                </a:solidFill>
                <a:latin typeface="Calibri" panose="020F0502020204030204" pitchFamily="34" charset="0"/>
                <a:cs typeface="Calibri" panose="020F0502020204030204" pitchFamily="34" charset="0"/>
              </a:rPr>
              <a:t>deben</a:t>
            </a:r>
            <a:r>
              <a:rPr lang="en-US" sz="1600" b="1" dirty="0">
                <a:solidFill>
                  <a:srgbClr val="202124"/>
                </a:solidFill>
                <a:latin typeface="Calibri" panose="020F0502020204030204" pitchFamily="34" charset="0"/>
                <a:cs typeface="Calibri" panose="020F0502020204030204" pitchFamily="34" charset="0"/>
              </a:rPr>
              <a:t> ser </a:t>
            </a:r>
            <a:r>
              <a:rPr lang="en-US" sz="1600" b="1" dirty="0" err="1">
                <a:solidFill>
                  <a:srgbClr val="202124"/>
                </a:solidFill>
                <a:latin typeface="Calibri" panose="020F0502020204030204" pitchFamily="34" charset="0"/>
                <a:cs typeface="Calibri" panose="020F0502020204030204" pitchFamily="34" charset="0"/>
              </a:rPr>
              <a:t>meros</a:t>
            </a:r>
            <a:r>
              <a:rPr lang="en-US" sz="1600" b="1" dirty="0">
                <a:solidFill>
                  <a:srgbClr val="202124"/>
                </a:solidFill>
                <a:latin typeface="Calibri" panose="020F0502020204030204" pitchFamily="34" charset="0"/>
                <a:cs typeface="Calibri" panose="020F0502020204030204" pitchFamily="34" charset="0"/>
              </a:rPr>
              <a:t> </a:t>
            </a:r>
            <a:r>
              <a:rPr lang="en-US" sz="1600" b="1" dirty="0" err="1">
                <a:solidFill>
                  <a:srgbClr val="202124"/>
                </a:solidFill>
                <a:latin typeface="Calibri" panose="020F0502020204030204" pitchFamily="34" charset="0"/>
                <a:cs typeface="Calibri" panose="020F0502020204030204" pitchFamily="34" charset="0"/>
              </a:rPr>
              <a:t>imitadores</a:t>
            </a:r>
            <a:r>
              <a:rPr lang="en-US" sz="1600" b="1" dirty="0">
                <a:solidFill>
                  <a:srgbClr val="202124"/>
                </a:solidFill>
                <a:latin typeface="Calibri" panose="020F0502020204030204" pitchFamily="34" charset="0"/>
                <a:cs typeface="Calibri" panose="020F0502020204030204" pitchFamily="34" charset="0"/>
              </a:rPr>
              <a:t>. Deben </a:t>
            </a:r>
            <a:r>
              <a:rPr lang="en-US" sz="1600" b="1" dirty="0" err="1">
                <a:solidFill>
                  <a:srgbClr val="202124"/>
                </a:solidFill>
                <a:latin typeface="Calibri" panose="020F0502020204030204" pitchFamily="34" charset="0"/>
                <a:cs typeface="Calibri" panose="020F0502020204030204" pitchFamily="34" charset="0"/>
              </a:rPr>
              <a:t>aprender</a:t>
            </a:r>
            <a:r>
              <a:rPr lang="en-US" sz="1600" b="1" dirty="0">
                <a:solidFill>
                  <a:srgbClr val="202124"/>
                </a:solidFill>
                <a:latin typeface="Calibri" panose="020F0502020204030204" pitchFamily="34" charset="0"/>
                <a:cs typeface="Calibri" panose="020F0502020204030204" pitchFamily="34" charset="0"/>
              </a:rPr>
              <a:t> a </a:t>
            </a:r>
            <a:r>
              <a:rPr lang="en-US" sz="1600" b="1" dirty="0" err="1">
                <a:solidFill>
                  <a:srgbClr val="202124"/>
                </a:solidFill>
                <a:latin typeface="Calibri" panose="020F0502020204030204" pitchFamily="34" charset="0"/>
                <a:cs typeface="Calibri" panose="020F0502020204030204" pitchFamily="34" charset="0"/>
              </a:rPr>
              <a:t>pensar</a:t>
            </a:r>
            <a:r>
              <a:rPr lang="en-US" sz="1600" b="1" dirty="0">
                <a:solidFill>
                  <a:srgbClr val="202124"/>
                </a:solidFill>
                <a:latin typeface="Calibri" panose="020F0502020204030204" pitchFamily="34" charset="0"/>
                <a:cs typeface="Calibri" panose="020F0502020204030204" pitchFamily="34" charset="0"/>
              </a:rPr>
              <a:t> y </a:t>
            </a:r>
            <a:r>
              <a:rPr lang="en-US" sz="1600" b="1" dirty="0" err="1">
                <a:solidFill>
                  <a:srgbClr val="202124"/>
                </a:solidFill>
                <a:latin typeface="Calibri" panose="020F0502020204030204" pitchFamily="34" charset="0"/>
                <a:cs typeface="Calibri" panose="020F0502020204030204" pitchFamily="34" charset="0"/>
              </a:rPr>
              <a:t>actuar</a:t>
            </a:r>
            <a:r>
              <a:rPr lang="en-US" sz="1600" b="1" dirty="0">
                <a:solidFill>
                  <a:srgbClr val="202124"/>
                </a:solidFill>
                <a:latin typeface="Calibri" panose="020F0502020204030204" pitchFamily="34" charset="0"/>
                <a:cs typeface="Calibri" panose="020F0502020204030204" pitchFamily="34" charset="0"/>
              </a:rPr>
              <a:t> por </a:t>
            </a:r>
            <a:r>
              <a:rPr lang="en-US" sz="1600" b="1" dirty="0" err="1">
                <a:solidFill>
                  <a:srgbClr val="202124"/>
                </a:solidFill>
                <a:latin typeface="Calibri" panose="020F0502020204030204" pitchFamily="34" charset="0"/>
                <a:cs typeface="Calibri" panose="020F0502020204030204" pitchFamily="34" charset="0"/>
              </a:rPr>
              <a:t>sí</a:t>
            </a:r>
            <a:r>
              <a:rPr lang="en-US" sz="1600" b="1" dirty="0">
                <a:solidFill>
                  <a:srgbClr val="202124"/>
                </a:solidFill>
                <a:latin typeface="Calibri" panose="020F0502020204030204" pitchFamily="34" charset="0"/>
                <a:cs typeface="Calibri" panose="020F0502020204030204" pitchFamily="34" charset="0"/>
              </a:rPr>
              <a:t> </a:t>
            </a:r>
            <a:r>
              <a:rPr lang="en-US" sz="1600" b="1" dirty="0" err="1">
                <a:solidFill>
                  <a:srgbClr val="202124"/>
                </a:solidFill>
                <a:latin typeface="Calibri" panose="020F0502020204030204" pitchFamily="34" charset="0"/>
                <a:cs typeface="Calibri" panose="020F0502020204030204" pitchFamily="34" charset="0"/>
              </a:rPr>
              <a:t>mismos</a:t>
            </a:r>
            <a:r>
              <a:rPr lang="en-US" sz="1600" b="1" dirty="0">
                <a:solidFill>
                  <a:srgbClr val="202124"/>
                </a:solidFill>
                <a:latin typeface="Calibri" panose="020F0502020204030204" pitchFamily="34" charset="0"/>
                <a:cs typeface="Calibri" panose="020F0502020204030204" pitchFamily="34" charset="0"/>
              </a:rPr>
              <a:t> y ser </a:t>
            </a:r>
            <a:r>
              <a:rPr lang="en-US" sz="1600" b="1" dirty="0" err="1">
                <a:solidFill>
                  <a:srgbClr val="202124"/>
                </a:solidFill>
                <a:latin typeface="Calibri" panose="020F0502020204030204" pitchFamily="34" charset="0"/>
                <a:cs typeface="Calibri" panose="020F0502020204030204" pitchFamily="34" charset="0"/>
              </a:rPr>
              <a:t>libres</a:t>
            </a:r>
            <a:r>
              <a:rPr lang="en-US" sz="1600" b="1" dirty="0">
                <a:solidFill>
                  <a:srgbClr val="202124"/>
                </a:solidFill>
                <a:latin typeface="Calibri" panose="020F0502020204030204" pitchFamily="34" charset="0"/>
                <a:cs typeface="Calibri" panose="020F0502020204030204" pitchFamily="34" charset="0"/>
              </a:rPr>
              <a:t> ".</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172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0" y="1310105"/>
            <a:ext cx="6242049" cy="660514"/>
          </a:xfrm>
        </p:spPr>
        <p:txBody>
          <a:bodyPr>
            <a:noAutofit/>
          </a:bodyPr>
          <a:lstStyle/>
          <a:p>
            <a:pPr marL="0" lvl="0" indent="0"/>
            <a:r>
              <a:rPr lang="en-US" sz="7200" dirty="0">
                <a:solidFill>
                  <a:srgbClr val="F56C23"/>
                </a:solidFill>
              </a:rPr>
              <a:t>Amplifying</a:t>
            </a:r>
            <a:r>
              <a:rPr lang="en-US" sz="6000" dirty="0">
                <a:solidFill>
                  <a:srgbClr val="F56C23"/>
                </a:solidFill>
              </a:rPr>
              <a:t> </a:t>
            </a:r>
            <a:br>
              <a:rPr lang="en-US" sz="6000" dirty="0">
                <a:solidFill>
                  <a:srgbClr val="F56C23"/>
                </a:solidFill>
              </a:rPr>
            </a:br>
            <a:r>
              <a:rPr lang="en-US" sz="6000" dirty="0">
                <a:solidFill>
                  <a:srgbClr val="F56C23"/>
                </a:solidFill>
              </a:rPr>
              <a:t>Student Voice</a:t>
            </a:r>
          </a:p>
        </p:txBody>
      </p:sp>
      <p:sp>
        <p:nvSpPr>
          <p:cNvPr id="4" name="Slide Number Placeholder 3">
            <a:extLst>
              <a:ext uri="{FF2B5EF4-FFF2-40B4-BE49-F238E27FC236}">
                <a16:creationId xmlns:a16="http://schemas.microsoft.com/office/drawing/2014/main" id="{6FF0D478-1858-43CC-BC4B-5C3F304D09CC}"/>
              </a:ext>
            </a:extLst>
          </p:cNvPr>
          <p:cNvSpPr>
            <a:spLocks noGrp="1"/>
          </p:cNvSpPr>
          <p:nvPr>
            <p:ph type="sldNum" sz="quarter" idx="12"/>
          </p:nvPr>
        </p:nvSpPr>
        <p:spPr/>
        <p:txBody>
          <a:bodyPr/>
          <a:lstStyle/>
          <a:p>
            <a:fld id="{3A98EE3D-8CD1-4C3F-BD1C-C98C9596463C}" type="slidenum">
              <a:rPr lang="en-US" smtClean="0"/>
              <a:t>20</a:t>
            </a:fld>
            <a:endParaRPr lang="en-US" dirty="0"/>
          </a:p>
        </p:txBody>
      </p:sp>
      <p:pic>
        <p:nvPicPr>
          <p:cNvPr id="9" name="Picture 8" descr="NUA-mark.png">
            <a:extLst>
              <a:ext uri="{FF2B5EF4-FFF2-40B4-BE49-F238E27FC236}">
                <a16:creationId xmlns:a16="http://schemas.microsoft.com/office/drawing/2014/main" id="{0F7B94F8-8D8A-5A44-8ADA-BAF0ACBF42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44" y="4665938"/>
            <a:ext cx="1157539" cy="388157"/>
          </a:xfrm>
          <a:prstGeom prst="rect">
            <a:avLst/>
          </a:prstGeom>
        </p:spPr>
      </p:pic>
      <p:sp>
        <p:nvSpPr>
          <p:cNvPr id="11" name="Rectangle 10">
            <a:extLst>
              <a:ext uri="{FF2B5EF4-FFF2-40B4-BE49-F238E27FC236}">
                <a16:creationId xmlns:a16="http://schemas.microsoft.com/office/drawing/2014/main" id="{AF08EA82-01F1-9149-923C-D10696BAA688}"/>
              </a:ext>
            </a:extLst>
          </p:cNvPr>
          <p:cNvSpPr/>
          <p:nvPr/>
        </p:nvSpPr>
        <p:spPr>
          <a:xfrm>
            <a:off x="0" y="2351678"/>
            <a:ext cx="6242049" cy="505075"/>
          </a:xfrm>
          <a:prstGeom prst="rect">
            <a:avLst/>
          </a:prstGeom>
        </p:spPr>
        <p:txBody>
          <a:bodyPr wrap="square">
            <a:spAutoFit/>
          </a:bodyPr>
          <a:lstStyle/>
          <a:p>
            <a:pPr algn="ctr">
              <a:lnSpc>
                <a:spcPct val="70000"/>
              </a:lnSpc>
            </a:pPr>
            <a:r>
              <a:rPr lang="en-US" sz="3600" b="1" dirty="0">
                <a:solidFill>
                  <a:srgbClr val="F46224"/>
                </a:solidFill>
                <a:latin typeface="Calibri" panose="020F0502020204030204" pitchFamily="34" charset="0"/>
                <a:cs typeface="Calibri" panose="020F0502020204030204" pitchFamily="34" charset="0"/>
              </a:rPr>
              <a:t>Taking Initiative</a:t>
            </a:r>
          </a:p>
        </p:txBody>
      </p:sp>
      <p:pic>
        <p:nvPicPr>
          <p:cNvPr id="12" name="Picture 11" descr="A picture containing drawing&#10;&#10;Description automatically generated">
            <a:extLst>
              <a:ext uri="{FF2B5EF4-FFF2-40B4-BE49-F238E27FC236}">
                <a16:creationId xmlns:a16="http://schemas.microsoft.com/office/drawing/2014/main" id="{3B33D79F-04DF-0049-AA61-54E32D79E7BB}"/>
              </a:ext>
            </a:extLst>
          </p:cNvPr>
          <p:cNvPicPr>
            <a:picLocks noChangeAspect="1"/>
          </p:cNvPicPr>
          <p:nvPr/>
        </p:nvPicPr>
        <p:blipFill>
          <a:blip r:embed="rId3"/>
          <a:stretch>
            <a:fillRect/>
          </a:stretch>
        </p:blipFill>
        <p:spPr>
          <a:xfrm>
            <a:off x="5212122" y="4867394"/>
            <a:ext cx="889869" cy="210395"/>
          </a:xfrm>
          <a:prstGeom prst="rect">
            <a:avLst/>
          </a:prstGeom>
        </p:spPr>
      </p:pic>
      <p:sp>
        <p:nvSpPr>
          <p:cNvPr id="13" name="TextBox 12">
            <a:extLst>
              <a:ext uri="{FF2B5EF4-FFF2-40B4-BE49-F238E27FC236}">
                <a16:creationId xmlns:a16="http://schemas.microsoft.com/office/drawing/2014/main" id="{C62D4690-D292-D34E-9591-E6C22899481E}"/>
              </a:ext>
            </a:extLst>
          </p:cNvPr>
          <p:cNvSpPr txBox="1"/>
          <p:nvPr/>
        </p:nvSpPr>
        <p:spPr>
          <a:xfrm>
            <a:off x="23924" y="1749212"/>
            <a:ext cx="6218125" cy="369332"/>
          </a:xfrm>
          <a:prstGeom prst="rect">
            <a:avLst/>
          </a:prstGeom>
          <a:noFill/>
        </p:spPr>
        <p:txBody>
          <a:bodyPr wrap="square" rtlCol="0">
            <a:spAutoFit/>
          </a:bodyPr>
          <a:lstStyle/>
          <a:p>
            <a:pPr algn="ctr"/>
            <a:r>
              <a:rPr lang="en-US" sz="1800" b="1" dirty="0" err="1">
                <a:latin typeface="Calibri" panose="020F0502020204030204" pitchFamily="34" charset="0"/>
                <a:cs typeface="Calibri" panose="020F0502020204030204" pitchFamily="34" charset="0"/>
              </a:rPr>
              <a:t>Amplificando</a:t>
            </a:r>
            <a:r>
              <a:rPr lang="en-US" sz="1800" b="1" dirty="0">
                <a:latin typeface="Calibri" panose="020F0502020204030204" pitchFamily="34" charset="0"/>
                <a:cs typeface="Calibri" panose="020F0502020204030204" pitchFamily="34" charset="0"/>
              </a:rPr>
              <a:t> la </a:t>
            </a:r>
            <a:r>
              <a:rPr lang="en-US" sz="1800" b="1" dirty="0" err="1">
                <a:latin typeface="Calibri" panose="020F0502020204030204" pitchFamily="34" charset="0"/>
                <a:cs typeface="Calibri" panose="020F0502020204030204" pitchFamily="34" charset="0"/>
              </a:rPr>
              <a:t>voz</a:t>
            </a:r>
            <a:r>
              <a:rPr lang="en-US" sz="1800" b="1" dirty="0">
                <a:latin typeface="Calibri" panose="020F0502020204030204" pitchFamily="34" charset="0"/>
                <a:cs typeface="Calibri" panose="020F0502020204030204" pitchFamily="34" charset="0"/>
              </a:rPr>
              <a:t> del </a:t>
            </a:r>
            <a:r>
              <a:rPr lang="en-US" sz="1800" b="1" dirty="0" err="1">
                <a:latin typeface="Calibri" panose="020F0502020204030204" pitchFamily="34" charset="0"/>
                <a:cs typeface="Calibri" panose="020F0502020204030204" pitchFamily="34" charset="0"/>
              </a:rPr>
              <a:t>estudiante</a:t>
            </a:r>
            <a:r>
              <a:rPr lang="en-US" sz="1800" b="1" dirty="0">
                <a:latin typeface="Calibri" panose="020F0502020204030204" pitchFamily="34" charset="0"/>
                <a:cs typeface="Calibri" panose="020F0502020204030204" pitchFamily="34" charset="0"/>
              </a:rPr>
              <a:t> </a:t>
            </a:r>
          </a:p>
        </p:txBody>
      </p:sp>
      <p:sp>
        <p:nvSpPr>
          <p:cNvPr id="10" name="Rectangle 9">
            <a:extLst>
              <a:ext uri="{FF2B5EF4-FFF2-40B4-BE49-F238E27FC236}">
                <a16:creationId xmlns:a16="http://schemas.microsoft.com/office/drawing/2014/main" id="{1FAFAEF5-9C80-3C41-92F3-3909594F207E}"/>
              </a:ext>
            </a:extLst>
          </p:cNvPr>
          <p:cNvSpPr/>
          <p:nvPr/>
        </p:nvSpPr>
        <p:spPr>
          <a:xfrm>
            <a:off x="23924" y="3326001"/>
            <a:ext cx="6218125" cy="1159676"/>
          </a:xfrm>
          <a:prstGeom prst="rect">
            <a:avLst/>
          </a:prstGeom>
        </p:spPr>
        <p:txBody>
          <a:bodyPr wrap="square">
            <a:spAutoFit/>
          </a:bodyPr>
          <a:lstStyle/>
          <a:p>
            <a:pPr algn="ctr">
              <a:lnSpc>
                <a:spcPct val="70000"/>
              </a:lnSpc>
            </a:pPr>
            <a:r>
              <a:rPr lang="en-US" sz="4800" b="1" dirty="0">
                <a:solidFill>
                  <a:srgbClr val="F46224"/>
                </a:solidFill>
                <a:latin typeface="Calibri" panose="020F0502020204030204" pitchFamily="34" charset="0"/>
                <a:cs typeface="Calibri" panose="020F0502020204030204" pitchFamily="34" charset="0"/>
              </a:rPr>
              <a:t>Equity Talk</a:t>
            </a:r>
          </a:p>
          <a:p>
            <a:pPr algn="ctr">
              <a:lnSpc>
                <a:spcPct val="70000"/>
              </a:lnSpc>
            </a:pPr>
            <a:r>
              <a:rPr lang="en-US" sz="4800" b="1" dirty="0">
                <a:solidFill>
                  <a:schemeClr val="tx1"/>
                </a:solidFill>
                <a:latin typeface="Calibri" panose="020F0502020204030204" pitchFamily="34" charset="0"/>
                <a:cs typeface="Calibri" panose="020F0502020204030204" pitchFamily="34" charset="0"/>
              </a:rPr>
              <a:t>Equity Walk</a:t>
            </a:r>
          </a:p>
        </p:txBody>
      </p:sp>
      <p:sp>
        <p:nvSpPr>
          <p:cNvPr id="14" name="TextBox 13">
            <a:extLst>
              <a:ext uri="{FF2B5EF4-FFF2-40B4-BE49-F238E27FC236}">
                <a16:creationId xmlns:a16="http://schemas.microsoft.com/office/drawing/2014/main" id="{F2176A4E-2096-A54C-9158-BEEF239094E1}"/>
              </a:ext>
            </a:extLst>
          </p:cNvPr>
          <p:cNvSpPr txBox="1"/>
          <p:nvPr/>
        </p:nvSpPr>
        <p:spPr>
          <a:xfrm>
            <a:off x="-5943" y="2663658"/>
            <a:ext cx="6247992" cy="369332"/>
          </a:xfrm>
          <a:prstGeom prst="rect">
            <a:avLst/>
          </a:prstGeom>
          <a:noFill/>
        </p:spPr>
        <p:txBody>
          <a:bodyPr wrap="square" rtlCol="0">
            <a:spAutoFit/>
          </a:bodyPr>
          <a:lstStyle/>
          <a:p>
            <a:pPr algn="ctr"/>
            <a:r>
              <a:rPr lang="es-ES" sz="1800" b="1" dirty="0">
                <a:latin typeface="Calibri" panose="020F0502020204030204" pitchFamily="34" charset="0"/>
                <a:cs typeface="Calibri" panose="020F0502020204030204" pitchFamily="34" charset="0"/>
              </a:rPr>
              <a:t>Tomando la iniciativa</a:t>
            </a:r>
            <a:endParaRPr lang="es-ES" sz="1800" dirty="0">
              <a:effectLst/>
            </a:endParaRPr>
          </a:p>
        </p:txBody>
      </p:sp>
      <p:sp>
        <p:nvSpPr>
          <p:cNvPr id="15" name="TextBox 14">
            <a:extLst>
              <a:ext uri="{FF2B5EF4-FFF2-40B4-BE49-F238E27FC236}">
                <a16:creationId xmlns:a16="http://schemas.microsoft.com/office/drawing/2014/main" id="{9BAF7A01-49DD-0E4F-9A4C-ED1D8AF28E75}"/>
              </a:ext>
            </a:extLst>
          </p:cNvPr>
          <p:cNvSpPr txBox="1"/>
          <p:nvPr/>
        </p:nvSpPr>
        <p:spPr>
          <a:xfrm>
            <a:off x="1541" y="4337555"/>
            <a:ext cx="6218124" cy="584775"/>
          </a:xfrm>
          <a:prstGeom prst="rect">
            <a:avLst/>
          </a:prstGeom>
          <a:noFill/>
        </p:spPr>
        <p:txBody>
          <a:bodyPr wrap="square" rtlCol="0">
            <a:spAutoFit/>
          </a:bodyPr>
          <a:lstStyle/>
          <a:p>
            <a:pPr algn="ctr"/>
            <a:r>
              <a:rPr lang="es-ES" sz="1600" b="1" dirty="0">
                <a:latin typeface="Calibri" panose="020F0502020204030204" pitchFamily="34" charset="0"/>
                <a:cs typeface="Calibri" panose="020F0502020204030204" pitchFamily="34" charset="0"/>
              </a:rPr>
              <a:t>Charla de equidad </a:t>
            </a:r>
          </a:p>
          <a:p>
            <a:pPr algn="ctr"/>
            <a:r>
              <a:rPr lang="es-ES" sz="1600" b="1" dirty="0">
                <a:latin typeface="Calibri" panose="020F0502020204030204" pitchFamily="34" charset="0"/>
                <a:cs typeface="Calibri" panose="020F0502020204030204" pitchFamily="34" charset="0"/>
              </a:rPr>
              <a:t>Caminata por la equidad</a:t>
            </a:r>
          </a:p>
        </p:txBody>
      </p:sp>
      <p:pic>
        <p:nvPicPr>
          <p:cNvPr id="18" name="Picture 17">
            <a:extLst>
              <a:ext uri="{FF2B5EF4-FFF2-40B4-BE49-F238E27FC236}">
                <a16:creationId xmlns:a16="http://schemas.microsoft.com/office/drawing/2014/main" id="{912BB1ED-7BF5-D145-AD10-A39BFCB06AD9}"/>
              </a:ext>
            </a:extLst>
          </p:cNvPr>
          <p:cNvPicPr>
            <a:picLocks noChangeAspect="1"/>
          </p:cNvPicPr>
          <p:nvPr/>
        </p:nvPicPr>
        <p:blipFill>
          <a:blip r:embed="rId4"/>
          <a:stretch>
            <a:fillRect/>
          </a:stretch>
        </p:blipFill>
        <p:spPr>
          <a:xfrm>
            <a:off x="6242049" y="1802652"/>
            <a:ext cx="2919167" cy="3371414"/>
          </a:xfrm>
          <a:prstGeom prst="rect">
            <a:avLst/>
          </a:prstGeom>
        </p:spPr>
      </p:pic>
      <p:pic>
        <p:nvPicPr>
          <p:cNvPr id="19" name="Picture 18">
            <a:extLst>
              <a:ext uri="{FF2B5EF4-FFF2-40B4-BE49-F238E27FC236}">
                <a16:creationId xmlns:a16="http://schemas.microsoft.com/office/drawing/2014/main" id="{186832EF-78D6-584B-A83F-F953F26FCFDF}"/>
              </a:ext>
            </a:extLst>
          </p:cNvPr>
          <p:cNvPicPr>
            <a:picLocks noChangeAspect="1"/>
          </p:cNvPicPr>
          <p:nvPr/>
        </p:nvPicPr>
        <p:blipFill>
          <a:blip r:embed="rId5"/>
          <a:stretch>
            <a:fillRect/>
          </a:stretch>
        </p:blipFill>
        <p:spPr>
          <a:xfrm>
            <a:off x="6242049" y="0"/>
            <a:ext cx="3135065" cy="1807430"/>
          </a:xfrm>
          <a:prstGeom prst="rect">
            <a:avLst/>
          </a:prstGeom>
        </p:spPr>
      </p:pic>
    </p:spTree>
    <p:extLst>
      <p:ext uri="{BB962C8B-B14F-4D97-AF65-F5344CB8AC3E}">
        <p14:creationId xmlns:p14="http://schemas.microsoft.com/office/powerpoint/2010/main" val="2869343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23924" y="1400036"/>
            <a:ext cx="5619667" cy="660514"/>
          </a:xfrm>
        </p:spPr>
        <p:txBody>
          <a:bodyPr>
            <a:noAutofit/>
          </a:bodyPr>
          <a:lstStyle/>
          <a:p>
            <a:pPr marL="0" lvl="0" indent="0"/>
            <a:r>
              <a:rPr lang="en-US" sz="6000" dirty="0">
                <a:solidFill>
                  <a:srgbClr val="F56C23"/>
                </a:solidFill>
              </a:rPr>
              <a:t>Amplifying </a:t>
            </a:r>
            <a:br>
              <a:rPr lang="en-US" sz="6000" dirty="0">
                <a:solidFill>
                  <a:srgbClr val="F56C23"/>
                </a:solidFill>
              </a:rPr>
            </a:br>
            <a:r>
              <a:rPr lang="en-US" sz="6000" dirty="0">
                <a:solidFill>
                  <a:srgbClr val="F56C23"/>
                </a:solidFill>
              </a:rPr>
              <a:t>Student Voice</a:t>
            </a:r>
          </a:p>
        </p:txBody>
      </p: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67515" y="1"/>
            <a:ext cx="3476486" cy="5143499"/>
          </a:xfrm>
          <a:prstGeom prst="rect">
            <a:avLst/>
          </a:prstGeom>
        </p:spPr>
      </p:pic>
      <p:sp>
        <p:nvSpPr>
          <p:cNvPr id="4" name="Slide Number Placeholder 3">
            <a:extLst>
              <a:ext uri="{FF2B5EF4-FFF2-40B4-BE49-F238E27FC236}">
                <a16:creationId xmlns:a16="http://schemas.microsoft.com/office/drawing/2014/main" id="{6FF0D478-1858-43CC-BC4B-5C3F304D09CC}"/>
              </a:ext>
            </a:extLst>
          </p:cNvPr>
          <p:cNvSpPr>
            <a:spLocks noGrp="1"/>
          </p:cNvSpPr>
          <p:nvPr>
            <p:ph type="sldNum" sz="quarter" idx="12"/>
          </p:nvPr>
        </p:nvSpPr>
        <p:spPr/>
        <p:txBody>
          <a:bodyPr/>
          <a:lstStyle/>
          <a:p>
            <a:fld id="{3A98EE3D-8CD1-4C3F-BD1C-C98C9596463C}" type="slidenum">
              <a:rPr lang="en-US" smtClean="0"/>
              <a:t>21</a:t>
            </a:fld>
            <a:endParaRPr lang="en-US" dirty="0"/>
          </a:p>
        </p:txBody>
      </p:sp>
      <p:pic>
        <p:nvPicPr>
          <p:cNvPr id="9" name="Picture 8" descr="NUA-mark.png">
            <a:extLst>
              <a:ext uri="{FF2B5EF4-FFF2-40B4-BE49-F238E27FC236}">
                <a16:creationId xmlns:a16="http://schemas.microsoft.com/office/drawing/2014/main" id="{0F7B94F8-8D8A-5A44-8ADA-BAF0ACBF42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1999" y="4760122"/>
            <a:ext cx="1157539" cy="388157"/>
          </a:xfrm>
          <a:prstGeom prst="rect">
            <a:avLst/>
          </a:prstGeom>
        </p:spPr>
      </p:pic>
      <p:sp>
        <p:nvSpPr>
          <p:cNvPr id="11" name="Rectangle 10">
            <a:extLst>
              <a:ext uri="{FF2B5EF4-FFF2-40B4-BE49-F238E27FC236}">
                <a16:creationId xmlns:a16="http://schemas.microsoft.com/office/drawing/2014/main" id="{AF08EA82-01F1-9149-923C-D10696BAA688}"/>
              </a:ext>
            </a:extLst>
          </p:cNvPr>
          <p:cNvSpPr/>
          <p:nvPr/>
        </p:nvSpPr>
        <p:spPr>
          <a:xfrm>
            <a:off x="0" y="2610196"/>
            <a:ext cx="5643591" cy="505075"/>
          </a:xfrm>
          <a:prstGeom prst="rect">
            <a:avLst/>
          </a:prstGeom>
        </p:spPr>
        <p:txBody>
          <a:bodyPr wrap="square">
            <a:spAutoFit/>
          </a:bodyPr>
          <a:lstStyle/>
          <a:p>
            <a:pPr algn="ctr">
              <a:lnSpc>
                <a:spcPct val="70000"/>
              </a:lnSpc>
            </a:pPr>
            <a:r>
              <a:rPr lang="en-US" sz="3600" b="1" dirty="0">
                <a:solidFill>
                  <a:srgbClr val="F46224"/>
                </a:solidFill>
                <a:latin typeface="Calibri" panose="020F0502020204030204" pitchFamily="34" charset="0"/>
                <a:cs typeface="Calibri" panose="020F0502020204030204" pitchFamily="34" charset="0"/>
              </a:rPr>
              <a:t>Taking Initiative</a:t>
            </a:r>
          </a:p>
        </p:txBody>
      </p:sp>
      <p:pic>
        <p:nvPicPr>
          <p:cNvPr id="12" name="Picture 11" descr="A picture containing drawing&#10;&#10;Description automatically generated">
            <a:extLst>
              <a:ext uri="{FF2B5EF4-FFF2-40B4-BE49-F238E27FC236}">
                <a16:creationId xmlns:a16="http://schemas.microsoft.com/office/drawing/2014/main" id="{3B33D79F-04DF-0049-AA61-54E32D79E7BB}"/>
              </a:ext>
            </a:extLst>
          </p:cNvPr>
          <p:cNvPicPr>
            <a:picLocks noChangeAspect="1"/>
          </p:cNvPicPr>
          <p:nvPr/>
        </p:nvPicPr>
        <p:blipFill>
          <a:blip r:embed="rId4"/>
          <a:stretch>
            <a:fillRect/>
          </a:stretch>
        </p:blipFill>
        <p:spPr>
          <a:xfrm>
            <a:off x="0" y="4918186"/>
            <a:ext cx="889869" cy="210395"/>
          </a:xfrm>
          <a:prstGeom prst="rect">
            <a:avLst/>
          </a:prstGeom>
        </p:spPr>
      </p:pic>
      <p:sp>
        <p:nvSpPr>
          <p:cNvPr id="13" name="TextBox 12">
            <a:extLst>
              <a:ext uri="{FF2B5EF4-FFF2-40B4-BE49-F238E27FC236}">
                <a16:creationId xmlns:a16="http://schemas.microsoft.com/office/drawing/2014/main" id="{C62D4690-D292-D34E-9591-E6C22899481E}"/>
              </a:ext>
            </a:extLst>
          </p:cNvPr>
          <p:cNvSpPr txBox="1"/>
          <p:nvPr/>
        </p:nvSpPr>
        <p:spPr>
          <a:xfrm>
            <a:off x="1169035" y="1802652"/>
            <a:ext cx="3533340" cy="369332"/>
          </a:xfrm>
          <a:prstGeom prst="rect">
            <a:avLst/>
          </a:prstGeom>
          <a:noFill/>
        </p:spPr>
        <p:txBody>
          <a:bodyPr wrap="none" rtlCol="0">
            <a:spAutoFit/>
          </a:bodyPr>
          <a:lstStyle/>
          <a:p>
            <a:r>
              <a:rPr lang="en-US" sz="1800" b="1" dirty="0" err="1">
                <a:latin typeface="Calibri" panose="020F0502020204030204" pitchFamily="34" charset="0"/>
                <a:cs typeface="Calibri" panose="020F0502020204030204" pitchFamily="34" charset="0"/>
              </a:rPr>
              <a:t>Amplificando</a:t>
            </a:r>
            <a:r>
              <a:rPr lang="en-US" sz="1800" b="1" dirty="0">
                <a:latin typeface="Calibri" panose="020F0502020204030204" pitchFamily="34" charset="0"/>
                <a:cs typeface="Calibri" panose="020F0502020204030204" pitchFamily="34" charset="0"/>
              </a:rPr>
              <a:t> la </a:t>
            </a:r>
            <a:r>
              <a:rPr lang="en-US" sz="1800" b="1" dirty="0" err="1">
                <a:latin typeface="Calibri" panose="020F0502020204030204" pitchFamily="34" charset="0"/>
                <a:cs typeface="Calibri" panose="020F0502020204030204" pitchFamily="34" charset="0"/>
              </a:rPr>
              <a:t>voz</a:t>
            </a:r>
            <a:r>
              <a:rPr lang="en-US" sz="1800" b="1" dirty="0">
                <a:latin typeface="Calibri" panose="020F0502020204030204" pitchFamily="34" charset="0"/>
                <a:cs typeface="Calibri" panose="020F0502020204030204" pitchFamily="34" charset="0"/>
              </a:rPr>
              <a:t> del </a:t>
            </a:r>
            <a:r>
              <a:rPr lang="en-US" sz="1800" b="1" dirty="0" err="1">
                <a:latin typeface="Calibri" panose="020F0502020204030204" pitchFamily="34" charset="0"/>
                <a:cs typeface="Calibri" panose="020F0502020204030204" pitchFamily="34" charset="0"/>
              </a:rPr>
              <a:t>estudiante</a:t>
            </a:r>
            <a:r>
              <a:rPr lang="en-US" sz="1800" b="1" dirty="0">
                <a:latin typeface="Calibri" panose="020F0502020204030204" pitchFamily="34" charset="0"/>
                <a:cs typeface="Calibri" panose="020F0502020204030204" pitchFamily="34" charset="0"/>
              </a:rPr>
              <a:t> </a:t>
            </a:r>
          </a:p>
        </p:txBody>
      </p:sp>
      <p:sp>
        <p:nvSpPr>
          <p:cNvPr id="10" name="Rectangle 9">
            <a:extLst>
              <a:ext uri="{FF2B5EF4-FFF2-40B4-BE49-F238E27FC236}">
                <a16:creationId xmlns:a16="http://schemas.microsoft.com/office/drawing/2014/main" id="{1FAFAEF5-9C80-3C41-92F3-3909594F207E}"/>
              </a:ext>
            </a:extLst>
          </p:cNvPr>
          <p:cNvSpPr/>
          <p:nvPr/>
        </p:nvSpPr>
        <p:spPr>
          <a:xfrm>
            <a:off x="23924" y="3599134"/>
            <a:ext cx="5643591" cy="1159676"/>
          </a:xfrm>
          <a:prstGeom prst="rect">
            <a:avLst/>
          </a:prstGeom>
        </p:spPr>
        <p:txBody>
          <a:bodyPr wrap="square">
            <a:spAutoFit/>
          </a:bodyPr>
          <a:lstStyle/>
          <a:p>
            <a:pPr algn="ctr">
              <a:lnSpc>
                <a:spcPct val="70000"/>
              </a:lnSpc>
            </a:pPr>
            <a:r>
              <a:rPr lang="en-US" sz="4800" b="1" dirty="0">
                <a:solidFill>
                  <a:srgbClr val="F46224"/>
                </a:solidFill>
                <a:latin typeface="Calibri" panose="020F0502020204030204" pitchFamily="34" charset="0"/>
                <a:cs typeface="Calibri" panose="020F0502020204030204" pitchFamily="34" charset="0"/>
              </a:rPr>
              <a:t>Equity Talk</a:t>
            </a:r>
          </a:p>
          <a:p>
            <a:pPr algn="ctr">
              <a:lnSpc>
                <a:spcPct val="70000"/>
              </a:lnSpc>
            </a:pPr>
            <a:r>
              <a:rPr lang="en-US" sz="4800" b="1" dirty="0">
                <a:solidFill>
                  <a:schemeClr val="tx1"/>
                </a:solidFill>
                <a:latin typeface="Calibri" panose="020F0502020204030204" pitchFamily="34" charset="0"/>
                <a:cs typeface="Calibri" panose="020F0502020204030204" pitchFamily="34" charset="0"/>
              </a:rPr>
              <a:t>Equity Walk</a:t>
            </a:r>
          </a:p>
        </p:txBody>
      </p:sp>
      <p:sp>
        <p:nvSpPr>
          <p:cNvPr id="14" name="TextBox 13">
            <a:extLst>
              <a:ext uri="{FF2B5EF4-FFF2-40B4-BE49-F238E27FC236}">
                <a16:creationId xmlns:a16="http://schemas.microsoft.com/office/drawing/2014/main" id="{F2176A4E-2096-A54C-9158-BEEF239094E1}"/>
              </a:ext>
            </a:extLst>
          </p:cNvPr>
          <p:cNvSpPr txBox="1"/>
          <p:nvPr/>
        </p:nvSpPr>
        <p:spPr>
          <a:xfrm>
            <a:off x="1280638" y="2972421"/>
            <a:ext cx="2988038" cy="369332"/>
          </a:xfrm>
          <a:prstGeom prst="rect">
            <a:avLst/>
          </a:prstGeom>
          <a:noFill/>
        </p:spPr>
        <p:txBody>
          <a:bodyPr wrap="square" rtlCol="0">
            <a:spAutoFit/>
          </a:bodyPr>
          <a:lstStyle/>
          <a:p>
            <a:pPr algn="ctr"/>
            <a:r>
              <a:rPr lang="es-ES" sz="1800" b="1" dirty="0">
                <a:latin typeface="Calibri" panose="020F0502020204030204" pitchFamily="34" charset="0"/>
                <a:cs typeface="Calibri" panose="020F0502020204030204" pitchFamily="34" charset="0"/>
              </a:rPr>
              <a:t>Tomando la iniciativa</a:t>
            </a:r>
            <a:endParaRPr lang="es-ES" sz="1800" dirty="0">
              <a:effectLst/>
            </a:endParaRPr>
          </a:p>
        </p:txBody>
      </p:sp>
      <p:sp>
        <p:nvSpPr>
          <p:cNvPr id="15" name="TextBox 14">
            <a:extLst>
              <a:ext uri="{FF2B5EF4-FFF2-40B4-BE49-F238E27FC236}">
                <a16:creationId xmlns:a16="http://schemas.microsoft.com/office/drawing/2014/main" id="{9BAF7A01-49DD-0E4F-9A4C-ED1D8AF28E75}"/>
              </a:ext>
            </a:extLst>
          </p:cNvPr>
          <p:cNvSpPr txBox="1"/>
          <p:nvPr/>
        </p:nvSpPr>
        <p:spPr>
          <a:xfrm>
            <a:off x="1342662" y="4698426"/>
            <a:ext cx="2988038" cy="338554"/>
          </a:xfrm>
          <a:prstGeom prst="rect">
            <a:avLst/>
          </a:prstGeom>
          <a:noFill/>
        </p:spPr>
        <p:txBody>
          <a:bodyPr wrap="square" rtlCol="0">
            <a:spAutoFit/>
          </a:bodyPr>
          <a:lstStyle/>
          <a:p>
            <a:pPr algn="ctr"/>
            <a:r>
              <a:rPr lang="es-ES" sz="1600" b="1" dirty="0">
                <a:latin typeface="Calibri" panose="020F0502020204030204" pitchFamily="34" charset="0"/>
                <a:cs typeface="Calibri" panose="020F0502020204030204" pitchFamily="34" charset="0"/>
              </a:rPr>
              <a:t>Charla de equidad </a:t>
            </a:r>
            <a:r>
              <a:rPr lang="es-ES" sz="1600" b="1" dirty="0" err="1">
                <a:latin typeface="Calibri" panose="020F0502020204030204" pitchFamily="34" charset="0"/>
                <a:cs typeface="Calibri" panose="020F0502020204030204" pitchFamily="34" charset="0"/>
              </a:rPr>
              <a:t>Equity</a:t>
            </a:r>
            <a:r>
              <a:rPr lang="es-ES" sz="1600" b="1" dirty="0">
                <a:latin typeface="Calibri" panose="020F0502020204030204" pitchFamily="34" charset="0"/>
                <a:cs typeface="Calibri" panose="020F0502020204030204" pitchFamily="34" charset="0"/>
              </a:rPr>
              <a:t> </a:t>
            </a:r>
            <a:r>
              <a:rPr lang="es-ES" sz="1600" b="1" dirty="0" err="1">
                <a:latin typeface="Calibri" panose="020F0502020204030204" pitchFamily="34" charset="0"/>
                <a:cs typeface="Calibri" panose="020F0502020204030204" pitchFamily="34" charset="0"/>
              </a:rPr>
              <a:t>Walk</a:t>
            </a:r>
            <a:endParaRPr lang="es-ES" sz="16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082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6044E-D88F-4348-BEF1-95837A1F856B}"/>
              </a:ext>
            </a:extLst>
          </p:cNvPr>
          <p:cNvSpPr txBox="1"/>
          <p:nvPr/>
        </p:nvSpPr>
        <p:spPr>
          <a:xfrm>
            <a:off x="2024743" y="2263973"/>
            <a:ext cx="5724644" cy="307777"/>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PowerPoint:  </a:t>
            </a:r>
            <a:r>
              <a:rPr lang="en-US" b="1" dirty="0" err="1">
                <a:latin typeface="Calibri" panose="020F0502020204030204" pitchFamily="34" charset="0"/>
                <a:cs typeface="Calibri" panose="020F0502020204030204" pitchFamily="34" charset="0"/>
              </a:rPr>
              <a:t>www.eggplant.org</a:t>
            </a:r>
            <a:r>
              <a:rPr lang="en-US" b="1" dirty="0">
                <a:latin typeface="Calibri" panose="020F0502020204030204" pitchFamily="34" charset="0"/>
                <a:cs typeface="Calibri" panose="020F0502020204030204" pitchFamily="34" charset="0"/>
              </a:rPr>
              <a:t>/pp/RSP_NUA_RCSD_ASV_8Dec2020.pptx</a:t>
            </a:r>
          </a:p>
        </p:txBody>
      </p:sp>
    </p:spTree>
    <p:extLst>
      <p:ext uri="{BB962C8B-B14F-4D97-AF65-F5344CB8AC3E}">
        <p14:creationId xmlns:p14="http://schemas.microsoft.com/office/powerpoint/2010/main" val="424306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B155A7-9765-CA48-B69B-F3FDFDF1F38E}"/>
              </a:ext>
            </a:extLst>
          </p:cNvPr>
          <p:cNvSpPr txBox="1"/>
          <p:nvPr/>
        </p:nvSpPr>
        <p:spPr>
          <a:xfrm>
            <a:off x="0" y="174172"/>
            <a:ext cx="9144000" cy="1446550"/>
          </a:xfrm>
          <a:prstGeom prst="rect">
            <a:avLst/>
          </a:prstGeom>
          <a:noFill/>
        </p:spPr>
        <p:txBody>
          <a:bodyPr wrap="square" rtlCol="0">
            <a:spAutoFit/>
          </a:bodyPr>
          <a:lstStyle/>
          <a:p>
            <a:pPr algn="ctr"/>
            <a:r>
              <a:rPr lang="en-US" sz="8800" b="1" dirty="0">
                <a:solidFill>
                  <a:schemeClr val="bg1">
                    <a:lumMod val="75000"/>
                  </a:schemeClr>
                </a:solidFill>
                <a:latin typeface="Calibri" panose="020F0502020204030204" pitchFamily="34" charset="0"/>
                <a:cs typeface="Calibri" panose="020F0502020204030204" pitchFamily="34" charset="0"/>
              </a:rPr>
              <a:t>Today:  Dec 8, 20</a:t>
            </a:r>
          </a:p>
        </p:txBody>
      </p:sp>
      <p:sp>
        <p:nvSpPr>
          <p:cNvPr id="4" name="Rectangle 3">
            <a:extLst>
              <a:ext uri="{FF2B5EF4-FFF2-40B4-BE49-F238E27FC236}">
                <a16:creationId xmlns:a16="http://schemas.microsoft.com/office/drawing/2014/main" id="{201BA2EA-9391-7F47-96FF-D30E71BE8201}"/>
              </a:ext>
            </a:extLst>
          </p:cNvPr>
          <p:cNvSpPr/>
          <p:nvPr/>
        </p:nvSpPr>
        <p:spPr>
          <a:xfrm>
            <a:off x="226993" y="1874461"/>
            <a:ext cx="1872021" cy="1246105"/>
          </a:xfrm>
          <a:prstGeom prst="rect">
            <a:avLst/>
          </a:prstGeom>
          <a:solidFill>
            <a:srgbClr val="FF66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Calibri" panose="020F0502020204030204" pitchFamily="34" charset="0"/>
                <a:cs typeface="Calibri" panose="020F0502020204030204" pitchFamily="34" charset="0"/>
              </a:rPr>
              <a:t>Community</a:t>
            </a:r>
          </a:p>
        </p:txBody>
      </p:sp>
      <p:cxnSp>
        <p:nvCxnSpPr>
          <p:cNvPr id="8" name="Straight Arrow Connector 7">
            <a:extLst>
              <a:ext uri="{FF2B5EF4-FFF2-40B4-BE49-F238E27FC236}">
                <a16:creationId xmlns:a16="http://schemas.microsoft.com/office/drawing/2014/main" id="{59A448EB-E955-BE4E-AD21-382AE3C2446C}"/>
              </a:ext>
            </a:extLst>
          </p:cNvPr>
          <p:cNvCxnSpPr>
            <a:cxnSpLocks/>
          </p:cNvCxnSpPr>
          <p:nvPr/>
        </p:nvCxnSpPr>
        <p:spPr>
          <a:xfrm>
            <a:off x="2099014" y="2497513"/>
            <a:ext cx="31830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772DDAD-DC34-C14B-8F98-0F2B0F0B4A62}"/>
              </a:ext>
            </a:extLst>
          </p:cNvPr>
          <p:cNvSpPr/>
          <p:nvPr/>
        </p:nvSpPr>
        <p:spPr>
          <a:xfrm>
            <a:off x="1210245" y="3319318"/>
            <a:ext cx="888770" cy="4495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Relationships</a:t>
            </a:r>
          </a:p>
        </p:txBody>
      </p:sp>
      <p:cxnSp>
        <p:nvCxnSpPr>
          <p:cNvPr id="25" name="Straight Arrow Connector 24">
            <a:extLst>
              <a:ext uri="{FF2B5EF4-FFF2-40B4-BE49-F238E27FC236}">
                <a16:creationId xmlns:a16="http://schemas.microsoft.com/office/drawing/2014/main" id="{196344E2-C169-DC4E-A528-4CC67A6EC922}"/>
              </a:ext>
            </a:extLst>
          </p:cNvPr>
          <p:cNvCxnSpPr>
            <a:cxnSpLocks/>
          </p:cNvCxnSpPr>
          <p:nvPr/>
        </p:nvCxnSpPr>
        <p:spPr>
          <a:xfrm>
            <a:off x="6602668" y="5633204"/>
            <a:ext cx="31830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807CB22-BE84-6342-BE1A-C376A63EDCDC}"/>
              </a:ext>
            </a:extLst>
          </p:cNvPr>
          <p:cNvSpPr/>
          <p:nvPr/>
        </p:nvSpPr>
        <p:spPr>
          <a:xfrm>
            <a:off x="226994" y="3319318"/>
            <a:ext cx="888770" cy="4495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Calibri" panose="020F0502020204030204" pitchFamily="34" charset="0"/>
                <a:cs typeface="Calibri" panose="020F0502020204030204" pitchFamily="34" charset="0"/>
              </a:rPr>
              <a:t>Student Engagement</a:t>
            </a:r>
          </a:p>
        </p:txBody>
      </p:sp>
      <p:sp>
        <p:nvSpPr>
          <p:cNvPr id="27" name="Rectangle 26">
            <a:extLst>
              <a:ext uri="{FF2B5EF4-FFF2-40B4-BE49-F238E27FC236}">
                <a16:creationId xmlns:a16="http://schemas.microsoft.com/office/drawing/2014/main" id="{0C158915-FB67-8F40-9613-1D7A48392AB4}"/>
              </a:ext>
            </a:extLst>
          </p:cNvPr>
          <p:cNvSpPr/>
          <p:nvPr/>
        </p:nvSpPr>
        <p:spPr>
          <a:xfrm>
            <a:off x="2425907" y="1874461"/>
            <a:ext cx="1872021" cy="1246105"/>
          </a:xfrm>
          <a:prstGeom prst="rect">
            <a:avLst/>
          </a:prstGeom>
          <a:solidFill>
            <a:srgbClr val="FF66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Calibri" panose="020F0502020204030204" pitchFamily="34" charset="0"/>
                <a:cs typeface="Calibri" panose="020F0502020204030204" pitchFamily="34" charset="0"/>
              </a:rPr>
              <a:t>Your Thinking</a:t>
            </a:r>
          </a:p>
          <a:p>
            <a:pPr algn="ctr"/>
            <a:r>
              <a:rPr lang="en-US" sz="1800" b="1" dirty="0">
                <a:solidFill>
                  <a:schemeClr val="tx1"/>
                </a:solidFill>
                <a:latin typeface="Calibri" panose="020F0502020204030204" pitchFamily="34" charset="0"/>
                <a:cs typeface="Calibri" panose="020F0502020204030204" pitchFamily="34" charset="0"/>
              </a:rPr>
              <a:t>And Questions</a:t>
            </a:r>
          </a:p>
        </p:txBody>
      </p:sp>
      <p:cxnSp>
        <p:nvCxnSpPr>
          <p:cNvPr id="28" name="Straight Arrow Connector 27">
            <a:extLst>
              <a:ext uri="{FF2B5EF4-FFF2-40B4-BE49-F238E27FC236}">
                <a16:creationId xmlns:a16="http://schemas.microsoft.com/office/drawing/2014/main" id="{3B54E49D-CABE-594F-8FB9-E9FEB1025FE9}"/>
              </a:ext>
            </a:extLst>
          </p:cNvPr>
          <p:cNvCxnSpPr>
            <a:cxnSpLocks/>
          </p:cNvCxnSpPr>
          <p:nvPr/>
        </p:nvCxnSpPr>
        <p:spPr>
          <a:xfrm>
            <a:off x="4312442" y="2497513"/>
            <a:ext cx="31830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01E79CF-23D1-9C49-BB1B-EAD543999514}"/>
              </a:ext>
            </a:extLst>
          </p:cNvPr>
          <p:cNvSpPr/>
          <p:nvPr/>
        </p:nvSpPr>
        <p:spPr>
          <a:xfrm>
            <a:off x="4624821" y="1869322"/>
            <a:ext cx="1872021" cy="1246105"/>
          </a:xfrm>
          <a:prstGeom prst="rect">
            <a:avLst/>
          </a:prstGeom>
          <a:solidFill>
            <a:srgbClr val="FF66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Calibri" panose="020F0502020204030204" pitchFamily="34" charset="0"/>
                <a:cs typeface="Calibri" panose="020F0502020204030204" pitchFamily="34" charset="0"/>
              </a:rPr>
              <a:t>Finalize</a:t>
            </a:r>
          </a:p>
          <a:p>
            <a:pPr algn="ctr"/>
            <a:r>
              <a:rPr lang="en-US" sz="1800" b="1" dirty="0">
                <a:solidFill>
                  <a:schemeClr val="tx1"/>
                </a:solidFill>
                <a:latin typeface="Calibri" panose="020F0502020204030204" pitchFamily="34" charset="0"/>
                <a:cs typeface="Calibri" panose="020F0502020204030204" pitchFamily="34" charset="0"/>
              </a:rPr>
              <a:t>Survey</a:t>
            </a:r>
          </a:p>
        </p:txBody>
      </p:sp>
      <p:cxnSp>
        <p:nvCxnSpPr>
          <p:cNvPr id="30" name="Straight Arrow Connector 29">
            <a:extLst>
              <a:ext uri="{FF2B5EF4-FFF2-40B4-BE49-F238E27FC236}">
                <a16:creationId xmlns:a16="http://schemas.microsoft.com/office/drawing/2014/main" id="{D576C4B5-515F-604E-B01D-E1D7D218B159}"/>
              </a:ext>
            </a:extLst>
          </p:cNvPr>
          <p:cNvCxnSpPr>
            <a:cxnSpLocks/>
          </p:cNvCxnSpPr>
          <p:nvPr/>
        </p:nvCxnSpPr>
        <p:spPr>
          <a:xfrm>
            <a:off x="6496842" y="2497513"/>
            <a:ext cx="31830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CAAD91E-1391-684F-9C6D-4F85D489017A}"/>
              </a:ext>
            </a:extLst>
          </p:cNvPr>
          <p:cNvSpPr/>
          <p:nvPr/>
        </p:nvSpPr>
        <p:spPr>
          <a:xfrm>
            <a:off x="3423673" y="3319318"/>
            <a:ext cx="888770" cy="4495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Recap</a:t>
            </a:r>
          </a:p>
        </p:txBody>
      </p:sp>
      <p:sp>
        <p:nvSpPr>
          <p:cNvPr id="36" name="Rectangle 35">
            <a:extLst>
              <a:ext uri="{FF2B5EF4-FFF2-40B4-BE49-F238E27FC236}">
                <a16:creationId xmlns:a16="http://schemas.microsoft.com/office/drawing/2014/main" id="{CF0E3485-C120-EF46-9A33-8A0EA2E4941E}"/>
              </a:ext>
            </a:extLst>
          </p:cNvPr>
          <p:cNvSpPr/>
          <p:nvPr/>
        </p:nvSpPr>
        <p:spPr>
          <a:xfrm>
            <a:off x="2440422" y="3319318"/>
            <a:ext cx="888770" cy="4495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Powerful</a:t>
            </a:r>
          </a:p>
          <a:p>
            <a:pPr algn="ctr"/>
            <a:r>
              <a:rPr lang="en-US" sz="900" b="1" dirty="0">
                <a:solidFill>
                  <a:schemeClr val="tx1"/>
                </a:solidFill>
                <a:latin typeface="Calibri" panose="020F0502020204030204" pitchFamily="34" charset="0"/>
                <a:cs typeface="Calibri" panose="020F0502020204030204" pitchFamily="34" charset="0"/>
              </a:rPr>
              <a:t>Questions</a:t>
            </a:r>
          </a:p>
        </p:txBody>
      </p:sp>
      <p:sp>
        <p:nvSpPr>
          <p:cNvPr id="37" name="Rectangle 36">
            <a:extLst>
              <a:ext uri="{FF2B5EF4-FFF2-40B4-BE49-F238E27FC236}">
                <a16:creationId xmlns:a16="http://schemas.microsoft.com/office/drawing/2014/main" id="{2714CDEA-45C3-374E-802E-9AF579C1C0C3}"/>
              </a:ext>
            </a:extLst>
          </p:cNvPr>
          <p:cNvSpPr/>
          <p:nvPr/>
        </p:nvSpPr>
        <p:spPr>
          <a:xfrm>
            <a:off x="5637101" y="3319318"/>
            <a:ext cx="888770" cy="4495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Calibri" panose="020F0502020204030204" pitchFamily="34" charset="0"/>
                <a:cs typeface="Calibri" panose="020F0502020204030204" pitchFamily="34" charset="0"/>
              </a:rPr>
              <a:t>Refine and</a:t>
            </a:r>
          </a:p>
          <a:p>
            <a:pPr algn="ctr"/>
            <a:r>
              <a:rPr lang="en-US" sz="1100" b="1" dirty="0">
                <a:solidFill>
                  <a:schemeClr val="tx1"/>
                </a:solidFill>
                <a:latin typeface="Calibri" panose="020F0502020204030204" pitchFamily="34" charset="0"/>
                <a:cs typeface="Calibri" panose="020F0502020204030204" pitchFamily="34" charset="0"/>
              </a:rPr>
              <a:t>Add</a:t>
            </a:r>
          </a:p>
        </p:txBody>
      </p:sp>
      <p:sp>
        <p:nvSpPr>
          <p:cNvPr id="39" name="Rectangle 38">
            <a:extLst>
              <a:ext uri="{FF2B5EF4-FFF2-40B4-BE49-F238E27FC236}">
                <a16:creationId xmlns:a16="http://schemas.microsoft.com/office/drawing/2014/main" id="{145FE7C0-BE1E-934E-B68A-0DD4D4A93855}"/>
              </a:ext>
            </a:extLst>
          </p:cNvPr>
          <p:cNvSpPr/>
          <p:nvPr/>
        </p:nvSpPr>
        <p:spPr>
          <a:xfrm>
            <a:off x="4653850" y="3319318"/>
            <a:ext cx="888770" cy="4495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Calibri" panose="020F0502020204030204" pitchFamily="34" charset="0"/>
                <a:cs typeface="Calibri" panose="020F0502020204030204" pitchFamily="34" charset="0"/>
              </a:rPr>
              <a:t>Share Your</a:t>
            </a:r>
          </a:p>
          <a:p>
            <a:pPr algn="ctr"/>
            <a:r>
              <a:rPr lang="en-US" sz="1100" b="1" dirty="0">
                <a:solidFill>
                  <a:schemeClr val="tx1"/>
                </a:solidFill>
                <a:latin typeface="Calibri" panose="020F0502020204030204" pitchFamily="34" charset="0"/>
                <a:cs typeface="Calibri" panose="020F0502020204030204" pitchFamily="34" charset="0"/>
              </a:rPr>
              <a:t>Questions</a:t>
            </a:r>
          </a:p>
        </p:txBody>
      </p:sp>
      <p:sp>
        <p:nvSpPr>
          <p:cNvPr id="40" name="Rectangle 39">
            <a:extLst>
              <a:ext uri="{FF2B5EF4-FFF2-40B4-BE49-F238E27FC236}">
                <a16:creationId xmlns:a16="http://schemas.microsoft.com/office/drawing/2014/main" id="{FB3B2D66-18CA-CD48-B509-96A571E4FCA9}"/>
              </a:ext>
            </a:extLst>
          </p:cNvPr>
          <p:cNvSpPr/>
          <p:nvPr/>
        </p:nvSpPr>
        <p:spPr>
          <a:xfrm>
            <a:off x="6809221" y="1874460"/>
            <a:ext cx="1872021" cy="1246105"/>
          </a:xfrm>
          <a:prstGeom prst="rect">
            <a:avLst/>
          </a:prstGeom>
          <a:solidFill>
            <a:srgbClr val="FF66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Calibri" panose="020F0502020204030204" pitchFamily="34" charset="0"/>
                <a:cs typeface="Calibri" panose="020F0502020204030204" pitchFamily="34" charset="0"/>
              </a:rPr>
              <a:t>Dialogue</a:t>
            </a:r>
          </a:p>
        </p:txBody>
      </p:sp>
      <p:cxnSp>
        <p:nvCxnSpPr>
          <p:cNvPr id="41" name="Straight Arrow Connector 40">
            <a:extLst>
              <a:ext uri="{FF2B5EF4-FFF2-40B4-BE49-F238E27FC236}">
                <a16:creationId xmlns:a16="http://schemas.microsoft.com/office/drawing/2014/main" id="{0895D264-A99A-134D-998F-F70E28A0E066}"/>
              </a:ext>
            </a:extLst>
          </p:cNvPr>
          <p:cNvCxnSpPr>
            <a:cxnSpLocks/>
          </p:cNvCxnSpPr>
          <p:nvPr/>
        </p:nvCxnSpPr>
        <p:spPr>
          <a:xfrm>
            <a:off x="8681242" y="2502651"/>
            <a:ext cx="31830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9DE4F5EF-5196-5345-B6E2-B66BA1F4D6F2}"/>
              </a:ext>
            </a:extLst>
          </p:cNvPr>
          <p:cNvSpPr/>
          <p:nvPr/>
        </p:nvSpPr>
        <p:spPr>
          <a:xfrm>
            <a:off x="7821501" y="3324456"/>
            <a:ext cx="888770" cy="4495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cs typeface="Calibri" panose="020F0502020204030204" pitchFamily="34" charset="0"/>
              </a:rPr>
              <a:t>Mr. Price</a:t>
            </a:r>
          </a:p>
          <a:p>
            <a:pPr algn="ctr"/>
            <a:r>
              <a:rPr lang="en-US" sz="1200" b="1" dirty="0">
                <a:solidFill>
                  <a:schemeClr val="tx1"/>
                </a:solidFill>
                <a:latin typeface="Calibri" panose="020F0502020204030204" pitchFamily="34" charset="0"/>
                <a:cs typeface="Calibri" panose="020F0502020204030204" pitchFamily="34" charset="0"/>
              </a:rPr>
              <a:t>Moderator</a:t>
            </a:r>
          </a:p>
        </p:txBody>
      </p:sp>
      <p:sp>
        <p:nvSpPr>
          <p:cNvPr id="44" name="Rectangle 43">
            <a:extLst>
              <a:ext uri="{FF2B5EF4-FFF2-40B4-BE49-F238E27FC236}">
                <a16:creationId xmlns:a16="http://schemas.microsoft.com/office/drawing/2014/main" id="{0EB0C7D5-FE9B-CD48-82FA-27D02E419D42}"/>
              </a:ext>
            </a:extLst>
          </p:cNvPr>
          <p:cNvSpPr/>
          <p:nvPr/>
        </p:nvSpPr>
        <p:spPr>
          <a:xfrm>
            <a:off x="6838250" y="3324456"/>
            <a:ext cx="888770" cy="4495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Calibri" panose="020F0502020204030204" pitchFamily="34" charset="0"/>
                <a:cs typeface="Calibri" panose="020F0502020204030204" pitchFamily="34" charset="0"/>
              </a:rPr>
              <a:t>Use Your Questions</a:t>
            </a:r>
          </a:p>
        </p:txBody>
      </p:sp>
      <p:sp>
        <p:nvSpPr>
          <p:cNvPr id="3" name="Rectangle 2">
            <a:extLst>
              <a:ext uri="{FF2B5EF4-FFF2-40B4-BE49-F238E27FC236}">
                <a16:creationId xmlns:a16="http://schemas.microsoft.com/office/drawing/2014/main" id="{F762CF2F-A268-644C-84C7-4FDC1540D0FA}"/>
              </a:ext>
            </a:extLst>
          </p:cNvPr>
          <p:cNvSpPr/>
          <p:nvPr/>
        </p:nvSpPr>
        <p:spPr>
          <a:xfrm>
            <a:off x="0" y="4378977"/>
            <a:ext cx="9144000" cy="76452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Pedagogical Flow Map</a:t>
            </a:r>
          </a:p>
        </p:txBody>
      </p:sp>
      <p:sp>
        <p:nvSpPr>
          <p:cNvPr id="5" name="TextBox 4">
            <a:extLst>
              <a:ext uri="{FF2B5EF4-FFF2-40B4-BE49-F238E27FC236}">
                <a16:creationId xmlns:a16="http://schemas.microsoft.com/office/drawing/2014/main" id="{2153A141-10DB-9140-B3E2-6728364AC1BF}"/>
              </a:ext>
            </a:extLst>
          </p:cNvPr>
          <p:cNvSpPr txBox="1"/>
          <p:nvPr/>
        </p:nvSpPr>
        <p:spPr>
          <a:xfrm>
            <a:off x="585811" y="2814104"/>
            <a:ext cx="1059906" cy="307777"/>
          </a:xfrm>
          <a:prstGeom prst="rect">
            <a:avLst/>
          </a:prstGeom>
          <a:noFill/>
        </p:spPr>
        <p:txBody>
          <a:bodyPr wrap="none" rtlCol="0">
            <a:spAutoFit/>
          </a:bodyPr>
          <a:lstStyle/>
          <a:p>
            <a:pPr algn="ctr"/>
            <a:r>
              <a:rPr lang="es-ES" b="1" dirty="0">
                <a:solidFill>
                  <a:schemeClr val="bg1"/>
                </a:solidFill>
                <a:latin typeface="Calibri" panose="020F0502020204030204" pitchFamily="34" charset="0"/>
                <a:cs typeface="Calibri" panose="020F0502020204030204" pitchFamily="34" charset="0"/>
              </a:rPr>
              <a:t>Comunidad</a:t>
            </a:r>
            <a:endParaRPr lang="en-US" b="1"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67A4F12C-C180-2C4B-AED5-A507D64883AA}"/>
              </a:ext>
            </a:extLst>
          </p:cNvPr>
          <p:cNvSpPr txBox="1"/>
          <p:nvPr/>
        </p:nvSpPr>
        <p:spPr>
          <a:xfrm>
            <a:off x="2370256" y="2844882"/>
            <a:ext cx="1968809" cy="261610"/>
          </a:xfrm>
          <a:prstGeom prst="rect">
            <a:avLst/>
          </a:prstGeom>
          <a:noFill/>
        </p:spPr>
        <p:txBody>
          <a:bodyPr wrap="none" rtlCol="0">
            <a:spAutoFit/>
          </a:bodyPr>
          <a:lstStyle/>
          <a:p>
            <a:pPr algn="ctr"/>
            <a:r>
              <a:rPr lang="en-US" sz="1100" b="1" dirty="0">
                <a:solidFill>
                  <a:schemeClr val="bg1"/>
                </a:solidFill>
                <a:latin typeface="Calibri" panose="020F0502020204030204" pitchFamily="34" charset="0"/>
                <a:cs typeface="Calibri" panose="020F0502020204030204" pitchFamily="34" charset="0"/>
              </a:rPr>
              <a:t>Tus </a:t>
            </a:r>
            <a:r>
              <a:rPr lang="en-US" sz="1100" b="1" dirty="0" err="1">
                <a:solidFill>
                  <a:schemeClr val="bg1"/>
                </a:solidFill>
                <a:latin typeface="Calibri" panose="020F0502020204030204" pitchFamily="34" charset="0"/>
                <a:cs typeface="Calibri" panose="020F0502020204030204" pitchFamily="34" charset="0"/>
              </a:rPr>
              <a:t>Pensamientos</a:t>
            </a:r>
            <a:r>
              <a:rPr lang="en-US" sz="1100" b="1" dirty="0">
                <a:solidFill>
                  <a:schemeClr val="bg1"/>
                </a:solidFill>
                <a:latin typeface="Calibri" panose="020F0502020204030204" pitchFamily="34" charset="0"/>
                <a:cs typeface="Calibri" panose="020F0502020204030204" pitchFamily="34" charset="0"/>
              </a:rPr>
              <a:t> Y </a:t>
            </a:r>
            <a:r>
              <a:rPr lang="en-US" sz="1100" b="1" dirty="0" err="1">
                <a:solidFill>
                  <a:schemeClr val="bg1"/>
                </a:solidFill>
                <a:latin typeface="Calibri" panose="020F0502020204030204" pitchFamily="34" charset="0"/>
                <a:cs typeface="Calibri" panose="020F0502020204030204" pitchFamily="34" charset="0"/>
              </a:rPr>
              <a:t>Preguntas</a:t>
            </a:r>
            <a:endParaRPr lang="en-US" sz="1100" b="1"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FD0666B9-0DC8-B54C-9694-5A8DF1E0E302}"/>
              </a:ext>
            </a:extLst>
          </p:cNvPr>
          <p:cNvSpPr txBox="1"/>
          <p:nvPr/>
        </p:nvSpPr>
        <p:spPr>
          <a:xfrm>
            <a:off x="4776182" y="2814104"/>
            <a:ext cx="1518365" cy="307777"/>
          </a:xfrm>
          <a:prstGeom prst="rect">
            <a:avLst/>
          </a:prstGeom>
          <a:noFill/>
        </p:spPr>
        <p:txBody>
          <a:bodyPr wrap="none" rtlCol="0">
            <a:spAutoFit/>
          </a:bodyPr>
          <a:lstStyle/>
          <a:p>
            <a:pPr algn="ctr"/>
            <a:r>
              <a:rPr lang="es-ES" b="1" dirty="0">
                <a:solidFill>
                  <a:schemeClr val="bg1"/>
                </a:solidFill>
                <a:latin typeface="Calibri" panose="020F0502020204030204" pitchFamily="34" charset="0"/>
                <a:cs typeface="Calibri" panose="020F0502020204030204" pitchFamily="34" charset="0"/>
              </a:rPr>
              <a:t>Finalizar Encuesta</a:t>
            </a:r>
            <a:endParaRPr lang="en-US" b="1"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3074B083-1106-D448-818C-327D64AB3C12}"/>
              </a:ext>
            </a:extLst>
          </p:cNvPr>
          <p:cNvSpPr txBox="1"/>
          <p:nvPr/>
        </p:nvSpPr>
        <p:spPr>
          <a:xfrm>
            <a:off x="7342898" y="2814104"/>
            <a:ext cx="753732" cy="307777"/>
          </a:xfrm>
          <a:prstGeom prst="rect">
            <a:avLst/>
          </a:prstGeom>
          <a:noFill/>
        </p:spPr>
        <p:txBody>
          <a:bodyPr wrap="none" rtlCol="0">
            <a:spAutoFit/>
          </a:bodyPr>
          <a:lstStyle/>
          <a:p>
            <a:pPr algn="ctr"/>
            <a:r>
              <a:rPr lang="es-ES" b="1" dirty="0">
                <a:solidFill>
                  <a:schemeClr val="bg1"/>
                </a:solidFill>
                <a:latin typeface="Calibri" panose="020F0502020204030204" pitchFamily="34" charset="0"/>
                <a:cs typeface="Calibri" panose="020F0502020204030204" pitchFamily="34" charset="0"/>
              </a:rPr>
              <a:t>Diálogo</a:t>
            </a:r>
            <a:endParaRPr lang="en-US"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353219F-75ED-0B4C-8026-7E06E4355BFC}"/>
              </a:ext>
            </a:extLst>
          </p:cNvPr>
          <p:cNvSpPr txBox="1"/>
          <p:nvPr/>
        </p:nvSpPr>
        <p:spPr>
          <a:xfrm>
            <a:off x="142312" y="3798865"/>
            <a:ext cx="2039341" cy="430887"/>
          </a:xfrm>
          <a:prstGeom prst="rect">
            <a:avLst/>
          </a:prstGeom>
          <a:noFill/>
        </p:spPr>
        <p:txBody>
          <a:bodyPr wrap="none" rtlCol="0">
            <a:spAutoFit/>
          </a:bodyPr>
          <a:lstStyle/>
          <a:p>
            <a:pPr algn="ctr"/>
            <a:r>
              <a:rPr lang="en-US" sz="1100" b="1" dirty="0" err="1">
                <a:latin typeface="Calibri" panose="020F0502020204030204" pitchFamily="34" charset="0"/>
                <a:cs typeface="Calibri" panose="020F0502020204030204" pitchFamily="34" charset="0"/>
              </a:rPr>
              <a:t>Participación</a:t>
            </a:r>
            <a:r>
              <a:rPr lang="en-US" sz="1100" b="1" dirty="0">
                <a:latin typeface="Calibri" panose="020F0502020204030204" pitchFamily="34" charset="0"/>
                <a:cs typeface="Calibri" panose="020F0502020204030204" pitchFamily="34" charset="0"/>
              </a:rPr>
              <a:t> de </a:t>
            </a:r>
            <a:r>
              <a:rPr lang="en-US" sz="1100" b="1" dirty="0" err="1">
                <a:latin typeface="Calibri" panose="020F0502020204030204" pitchFamily="34" charset="0"/>
                <a:cs typeface="Calibri" panose="020F0502020204030204" pitchFamily="34" charset="0"/>
              </a:rPr>
              <a:t>los</a:t>
            </a:r>
            <a:r>
              <a:rPr lang="en-US" sz="1100" b="1" dirty="0">
                <a:latin typeface="Calibri" panose="020F0502020204030204" pitchFamily="34" charset="0"/>
                <a:cs typeface="Calibri" panose="020F0502020204030204" pitchFamily="34" charset="0"/>
              </a:rPr>
              <a:t> E</a:t>
            </a:r>
            <a:r>
              <a:rPr lang="en-US" sz="1100" b="1">
                <a:latin typeface="Calibri" panose="020F0502020204030204" pitchFamily="34" charset="0"/>
                <a:cs typeface="Calibri" panose="020F0502020204030204" pitchFamily="34" charset="0"/>
              </a:rPr>
              <a:t>studiantes</a:t>
            </a:r>
            <a:endParaRPr lang="en-US" sz="1100" b="1" dirty="0">
              <a:latin typeface="Calibri" panose="020F0502020204030204" pitchFamily="34" charset="0"/>
              <a:cs typeface="Calibri" panose="020F0502020204030204" pitchFamily="34" charset="0"/>
            </a:endParaRPr>
          </a:p>
          <a:p>
            <a:pPr algn="ctr"/>
            <a:r>
              <a:rPr lang="es-ES" sz="1100" b="1" dirty="0">
                <a:latin typeface="Calibri" panose="020F0502020204030204" pitchFamily="34" charset="0"/>
                <a:cs typeface="Calibri" panose="020F0502020204030204" pitchFamily="34" charset="0"/>
              </a:rPr>
              <a:t>Relaciones</a:t>
            </a:r>
            <a:endParaRPr lang="en-US" sz="1100" b="1"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25BABF80-D245-3D4F-AC62-000E755C07DB}"/>
              </a:ext>
            </a:extLst>
          </p:cNvPr>
          <p:cNvSpPr txBox="1"/>
          <p:nvPr/>
        </p:nvSpPr>
        <p:spPr>
          <a:xfrm>
            <a:off x="2667903" y="3798865"/>
            <a:ext cx="1407758" cy="430887"/>
          </a:xfrm>
          <a:prstGeom prst="rect">
            <a:avLst/>
          </a:prstGeom>
          <a:noFill/>
        </p:spPr>
        <p:txBody>
          <a:bodyPr wrap="none" rtlCol="0">
            <a:spAutoFit/>
          </a:bodyPr>
          <a:lstStyle/>
          <a:p>
            <a:pPr algn="ctr"/>
            <a:r>
              <a:rPr lang="es-ES" sz="1100" b="1" dirty="0">
                <a:latin typeface="Calibri" panose="020F0502020204030204" pitchFamily="34" charset="0"/>
                <a:cs typeface="Calibri" panose="020F0502020204030204" pitchFamily="34" charset="0"/>
              </a:rPr>
              <a:t>Preguntas Poderosas</a:t>
            </a:r>
          </a:p>
          <a:p>
            <a:pPr algn="ctr"/>
            <a:r>
              <a:rPr lang="es-ES" sz="1100" b="1" dirty="0">
                <a:latin typeface="Calibri" panose="020F0502020204030204" pitchFamily="34" charset="0"/>
                <a:cs typeface="Calibri" panose="020F0502020204030204" pitchFamily="34" charset="0"/>
              </a:rPr>
              <a:t>Resumen</a:t>
            </a:r>
            <a:endParaRPr lang="en-US" sz="1100" b="1"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5E4D36FA-D964-2142-8005-6442028228EF}"/>
              </a:ext>
            </a:extLst>
          </p:cNvPr>
          <p:cNvSpPr txBox="1"/>
          <p:nvPr/>
        </p:nvSpPr>
        <p:spPr>
          <a:xfrm>
            <a:off x="4829427" y="3798865"/>
            <a:ext cx="1542410" cy="430887"/>
          </a:xfrm>
          <a:prstGeom prst="rect">
            <a:avLst/>
          </a:prstGeom>
          <a:noFill/>
        </p:spPr>
        <p:txBody>
          <a:bodyPr wrap="none" rtlCol="0">
            <a:spAutoFit/>
          </a:bodyPr>
          <a:lstStyle/>
          <a:p>
            <a:pPr algn="ctr"/>
            <a:r>
              <a:rPr lang="en-US" sz="1100" b="1" dirty="0" err="1">
                <a:latin typeface="Calibri" panose="020F0502020204030204" pitchFamily="34" charset="0"/>
                <a:cs typeface="Calibri" panose="020F0502020204030204" pitchFamily="34" charset="0"/>
              </a:rPr>
              <a:t>Comparte</a:t>
            </a:r>
            <a:r>
              <a:rPr lang="en-US" sz="1100" b="1" dirty="0">
                <a:latin typeface="Calibri" panose="020F0502020204030204" pitchFamily="34" charset="0"/>
                <a:cs typeface="Calibri" panose="020F0502020204030204" pitchFamily="34" charset="0"/>
              </a:rPr>
              <a:t> </a:t>
            </a:r>
            <a:r>
              <a:rPr lang="en-US" sz="1100" b="1" dirty="0" err="1">
                <a:latin typeface="Calibri" panose="020F0502020204030204" pitchFamily="34" charset="0"/>
                <a:cs typeface="Calibri" panose="020F0502020204030204" pitchFamily="34" charset="0"/>
              </a:rPr>
              <a:t>tu</a:t>
            </a:r>
            <a:r>
              <a:rPr lang="en-US" sz="1100" b="1" dirty="0">
                <a:latin typeface="Calibri" panose="020F0502020204030204" pitchFamily="34" charset="0"/>
                <a:cs typeface="Calibri" panose="020F0502020204030204" pitchFamily="34" charset="0"/>
              </a:rPr>
              <a:t> </a:t>
            </a:r>
            <a:r>
              <a:rPr lang="en-US" sz="1100" b="1" dirty="0" err="1">
                <a:latin typeface="Calibri" panose="020F0502020204030204" pitchFamily="34" charset="0"/>
                <a:cs typeface="Calibri" panose="020F0502020204030204" pitchFamily="34" charset="0"/>
              </a:rPr>
              <a:t>Preguntas</a:t>
            </a:r>
            <a:endParaRPr lang="en-US" sz="1100" b="1" dirty="0">
              <a:latin typeface="Calibri" panose="020F0502020204030204" pitchFamily="34" charset="0"/>
              <a:cs typeface="Calibri" panose="020F0502020204030204" pitchFamily="34" charset="0"/>
            </a:endParaRPr>
          </a:p>
          <a:p>
            <a:pPr algn="ctr"/>
            <a:r>
              <a:rPr lang="es-ES" sz="1100" b="1" dirty="0">
                <a:latin typeface="Calibri" panose="020F0502020204030204" pitchFamily="34" charset="0"/>
                <a:cs typeface="Calibri" panose="020F0502020204030204" pitchFamily="34" charset="0"/>
              </a:rPr>
              <a:t>Clarificar y Agregar</a:t>
            </a:r>
            <a:endParaRPr lang="en-US" sz="1100" b="1"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173EFEC7-49B1-6746-B059-21FBB442E9C2}"/>
              </a:ext>
            </a:extLst>
          </p:cNvPr>
          <p:cNvSpPr txBox="1"/>
          <p:nvPr/>
        </p:nvSpPr>
        <p:spPr>
          <a:xfrm>
            <a:off x="7065309" y="3798865"/>
            <a:ext cx="1401346" cy="430887"/>
          </a:xfrm>
          <a:prstGeom prst="rect">
            <a:avLst/>
          </a:prstGeom>
          <a:noFill/>
        </p:spPr>
        <p:txBody>
          <a:bodyPr wrap="none" rtlCol="0">
            <a:spAutoFit/>
          </a:bodyPr>
          <a:lstStyle/>
          <a:p>
            <a:pPr algn="ctr"/>
            <a:r>
              <a:rPr lang="es-ES" sz="1100" b="1" dirty="0">
                <a:latin typeface="Calibri" panose="020F0502020204030204" pitchFamily="34" charset="0"/>
                <a:cs typeface="Calibri" panose="020F0502020204030204" pitchFamily="34" charset="0"/>
              </a:rPr>
              <a:t>Utilice sus preguntas</a:t>
            </a:r>
          </a:p>
          <a:p>
            <a:pPr algn="ctr"/>
            <a:r>
              <a:rPr lang="es-ES" sz="1100" b="1" dirty="0">
                <a:latin typeface="Calibri" panose="020F0502020204030204" pitchFamily="34" charset="0"/>
                <a:cs typeface="Calibri" panose="020F0502020204030204" pitchFamily="34" charset="0"/>
              </a:rPr>
              <a:t>Sr. Price Moderador</a:t>
            </a:r>
            <a:endParaRPr lang="en-US" sz="11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0334E61-8B9A-F64C-83AA-7D4C601DA448}"/>
              </a:ext>
            </a:extLst>
          </p:cNvPr>
          <p:cNvSpPr txBox="1"/>
          <p:nvPr/>
        </p:nvSpPr>
        <p:spPr>
          <a:xfrm>
            <a:off x="7466489" y="4514364"/>
            <a:ext cx="1260281" cy="523220"/>
          </a:xfrm>
          <a:prstGeom prst="rect">
            <a:avLst/>
          </a:prstGeom>
          <a:noFill/>
        </p:spPr>
        <p:txBody>
          <a:bodyPr wrap="none" rtlCol="0">
            <a:spAutoFit/>
          </a:bodyPr>
          <a:lstStyle/>
          <a:p>
            <a:pPr algn="ctr"/>
            <a:r>
              <a:rPr lang="es-ES" b="1" dirty="0">
                <a:latin typeface="Calibri" panose="020F0502020204030204" pitchFamily="34" charset="0"/>
                <a:cs typeface="Calibri" panose="020F0502020204030204" pitchFamily="34" charset="0"/>
              </a:rPr>
              <a:t>Mapa de flujo </a:t>
            </a:r>
          </a:p>
          <a:p>
            <a:pPr algn="ctr"/>
            <a:r>
              <a:rPr lang="es-ES" b="1" dirty="0">
                <a:latin typeface="Calibri" panose="020F0502020204030204" pitchFamily="34" charset="0"/>
                <a:cs typeface="Calibri" panose="020F0502020204030204" pitchFamily="34" charset="0"/>
              </a:rPr>
              <a:t>pedagógico</a:t>
            </a:r>
            <a:endParaRPr lang="en-US"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28895F37-B59F-794E-A75E-E4CB3F39100B}"/>
              </a:ext>
            </a:extLst>
          </p:cNvPr>
          <p:cNvSpPr txBox="1"/>
          <p:nvPr/>
        </p:nvSpPr>
        <p:spPr>
          <a:xfrm>
            <a:off x="875954" y="1374555"/>
            <a:ext cx="479619" cy="307777"/>
          </a:xfrm>
          <a:prstGeom prst="rect">
            <a:avLst/>
          </a:prstGeom>
          <a:noFill/>
        </p:spPr>
        <p:txBody>
          <a:bodyPr wrap="none" rtlCol="0">
            <a:spAutoFit/>
          </a:bodyPr>
          <a:lstStyle/>
          <a:p>
            <a:pPr algn="ctr"/>
            <a:r>
              <a:rPr lang="es-ES" b="1" dirty="0">
                <a:solidFill>
                  <a:schemeClr val="tx1"/>
                </a:solidFill>
                <a:latin typeface="Calibri" panose="020F0502020204030204" pitchFamily="34" charset="0"/>
                <a:cs typeface="Calibri" panose="020F0502020204030204" pitchFamily="34" charset="0"/>
              </a:rPr>
              <a:t>Hoy</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194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D942CC-8642-B144-9B9E-5720AC9DFFA7}"/>
              </a:ext>
            </a:extLst>
          </p:cNvPr>
          <p:cNvSpPr txBox="1"/>
          <p:nvPr/>
        </p:nvSpPr>
        <p:spPr>
          <a:xfrm>
            <a:off x="0" y="4009189"/>
            <a:ext cx="9144000" cy="584775"/>
          </a:xfrm>
          <a:prstGeom prst="rect">
            <a:avLst/>
          </a:prstGeom>
          <a:noFill/>
        </p:spPr>
        <p:txBody>
          <a:bodyPr wrap="square" rtlCol="0">
            <a:spAutoFit/>
          </a:bodyPr>
          <a:lstStyle/>
          <a:p>
            <a:pPr algn="ctr"/>
            <a:r>
              <a:rPr lang="en-US" sz="3200" b="1" dirty="0">
                <a:solidFill>
                  <a:srgbClr val="FF6601"/>
                </a:solidFill>
                <a:latin typeface="Calibri" panose="020F0502020204030204" pitchFamily="34" charset="0"/>
                <a:cs typeface="Calibri" panose="020F0502020204030204" pitchFamily="34" charset="0"/>
              </a:rPr>
              <a:t>Object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chemeClr val="bg1">
                    <a:lumMod val="75000"/>
                  </a:schemeClr>
                </a:solidFill>
                <a:latin typeface="Calibri" panose="020F0502020204030204" pitchFamily="34" charset="0"/>
                <a:cs typeface="Calibri" panose="020F0502020204030204" pitchFamily="34" charset="0"/>
              </a:rPr>
              <a: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rgbClr val="FF6601"/>
                </a:solidFill>
                <a:latin typeface="Calibri" panose="020F0502020204030204" pitchFamily="34" charset="0"/>
                <a:cs typeface="Calibri" panose="020F0502020204030204" pitchFamily="34" charset="0"/>
              </a:rPr>
              <a:t>Concept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chemeClr val="bg1">
                    <a:lumMod val="75000"/>
                  </a:schemeClr>
                </a:solidFill>
                <a:latin typeface="Calibri" panose="020F0502020204030204" pitchFamily="34" charset="0"/>
                <a:cs typeface="Calibri" panose="020F0502020204030204" pitchFamily="34" charset="0"/>
              </a:rPr>
              <a: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rgbClr val="FF6601"/>
                </a:solidFill>
                <a:latin typeface="Calibri" panose="020F0502020204030204" pitchFamily="34" charset="0"/>
                <a:cs typeface="Calibri" panose="020F0502020204030204" pitchFamily="34" charset="0"/>
              </a:rPr>
              <a:t>Image</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chemeClr val="bg1">
                    <a:lumMod val="75000"/>
                  </a:schemeClr>
                </a:solidFill>
                <a:latin typeface="Calibri" panose="020F0502020204030204" pitchFamily="34" charset="0"/>
                <a:cs typeface="Calibri" panose="020F0502020204030204" pitchFamily="34" charset="0"/>
              </a:rPr>
              <a: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rgbClr val="FF6601"/>
                </a:solidFill>
                <a:latin typeface="Calibri" panose="020F0502020204030204" pitchFamily="34" charset="0"/>
                <a:cs typeface="Calibri" panose="020F0502020204030204" pitchFamily="34" charset="0"/>
              </a:rPr>
              <a:t>Video</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chemeClr val="bg1">
                    <a:lumMod val="75000"/>
                  </a:schemeClr>
                </a:solidFill>
                <a:latin typeface="Calibri" panose="020F0502020204030204" pitchFamily="34" charset="0"/>
                <a:cs typeface="Calibri" panose="020F0502020204030204" pitchFamily="34" charset="0"/>
              </a:rPr>
              <a: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rgbClr val="FF6601"/>
                </a:solidFill>
                <a:latin typeface="Calibri" panose="020F0502020204030204" pitchFamily="34" charset="0"/>
                <a:cs typeface="Calibri" panose="020F0502020204030204" pitchFamily="34" charset="0"/>
              </a:rPr>
              <a:t>Song</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chemeClr val="bg1">
                    <a:lumMod val="75000"/>
                  </a:schemeClr>
                </a:solidFill>
                <a:latin typeface="Calibri" panose="020F0502020204030204" pitchFamily="34" charset="0"/>
                <a:cs typeface="Calibri" panose="020F0502020204030204" pitchFamily="34" charset="0"/>
              </a:rPr>
              <a: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rgbClr val="FF6601"/>
                </a:solidFill>
                <a:latin typeface="Calibri" panose="020F0502020204030204" pitchFamily="34" charset="0"/>
                <a:cs typeface="Calibri" panose="020F0502020204030204" pitchFamily="34" charset="0"/>
              </a:rPr>
              <a:t>Lyrics</a:t>
            </a:r>
          </a:p>
        </p:txBody>
      </p:sp>
      <p:sp>
        <p:nvSpPr>
          <p:cNvPr id="6" name="Oval 5">
            <a:extLst>
              <a:ext uri="{FF2B5EF4-FFF2-40B4-BE49-F238E27FC236}">
                <a16:creationId xmlns:a16="http://schemas.microsoft.com/office/drawing/2014/main" id="{AAE9A445-89FA-924A-9733-C219FE2DBBA0}"/>
              </a:ext>
            </a:extLst>
          </p:cNvPr>
          <p:cNvSpPr/>
          <p:nvPr/>
        </p:nvSpPr>
        <p:spPr>
          <a:xfrm>
            <a:off x="2112580" y="435523"/>
            <a:ext cx="2136227" cy="2136227"/>
          </a:xfrm>
          <a:prstGeom prst="ellipse">
            <a:avLst/>
          </a:prstGeom>
          <a:solidFill>
            <a:srgbClr val="FF66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C6964BF-65D5-BD45-A262-7CD346225144}"/>
              </a:ext>
            </a:extLst>
          </p:cNvPr>
          <p:cNvSpPr/>
          <p:nvPr/>
        </p:nvSpPr>
        <p:spPr>
          <a:xfrm>
            <a:off x="4974021" y="435522"/>
            <a:ext cx="2136227" cy="2136227"/>
          </a:xfrm>
          <a:prstGeom prst="ellipse">
            <a:avLst/>
          </a:prstGeom>
          <a:solidFill>
            <a:srgbClr val="FF66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183965D-8C63-A442-A013-36085A44F9D9}"/>
              </a:ext>
            </a:extLst>
          </p:cNvPr>
          <p:cNvPicPr>
            <a:picLocks noChangeAspect="1"/>
          </p:cNvPicPr>
          <p:nvPr/>
        </p:nvPicPr>
        <p:blipFill>
          <a:blip r:embed="rId3"/>
          <a:stretch>
            <a:fillRect/>
          </a:stretch>
        </p:blipFill>
        <p:spPr>
          <a:xfrm>
            <a:off x="2602185" y="693706"/>
            <a:ext cx="1183711" cy="1641562"/>
          </a:xfrm>
          <a:prstGeom prst="rect">
            <a:avLst/>
          </a:prstGeom>
        </p:spPr>
      </p:pic>
      <p:sp>
        <p:nvSpPr>
          <p:cNvPr id="14" name="TextBox 13">
            <a:extLst>
              <a:ext uri="{FF2B5EF4-FFF2-40B4-BE49-F238E27FC236}">
                <a16:creationId xmlns:a16="http://schemas.microsoft.com/office/drawing/2014/main" id="{58A3B765-8836-B642-92E2-B322C6F1C47D}"/>
              </a:ext>
            </a:extLst>
          </p:cNvPr>
          <p:cNvSpPr txBox="1"/>
          <p:nvPr/>
        </p:nvSpPr>
        <p:spPr>
          <a:xfrm>
            <a:off x="5682488" y="548216"/>
            <a:ext cx="838691" cy="1785104"/>
          </a:xfrm>
          <a:prstGeom prst="rect">
            <a:avLst/>
          </a:prstGeom>
          <a:noFill/>
        </p:spPr>
        <p:txBody>
          <a:bodyPr wrap="none" rtlCol="0">
            <a:spAutoFit/>
          </a:bodyPr>
          <a:lstStyle/>
          <a:p>
            <a:r>
              <a:rPr lang="en-US" sz="11000" b="1" dirty="0">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246513F9-18EC-BB4C-9231-209FD4644E7A}"/>
              </a:ext>
            </a:extLst>
          </p:cNvPr>
          <p:cNvSpPr txBox="1"/>
          <p:nvPr/>
        </p:nvSpPr>
        <p:spPr>
          <a:xfrm>
            <a:off x="0" y="2562147"/>
            <a:ext cx="9143999" cy="1107996"/>
          </a:xfrm>
          <a:prstGeom prst="rect">
            <a:avLst/>
          </a:prstGeom>
          <a:noFill/>
        </p:spPr>
        <p:txBody>
          <a:bodyPr wrap="square" rtlCol="0">
            <a:spAutoFit/>
          </a:bodyPr>
          <a:lstStyle/>
          <a:p>
            <a:pPr algn="ctr"/>
            <a:r>
              <a:rPr lang="en-US" sz="6600" b="1" dirty="0">
                <a:latin typeface="Calibri" panose="020F0502020204030204" pitchFamily="34" charset="0"/>
                <a:cs typeface="Calibri" panose="020F0502020204030204" pitchFamily="34" charset="0"/>
              </a:rPr>
              <a:t>Powerful Questions</a:t>
            </a:r>
          </a:p>
        </p:txBody>
      </p:sp>
      <p:sp>
        <p:nvSpPr>
          <p:cNvPr id="8" name="TextBox 7">
            <a:extLst>
              <a:ext uri="{FF2B5EF4-FFF2-40B4-BE49-F238E27FC236}">
                <a16:creationId xmlns:a16="http://schemas.microsoft.com/office/drawing/2014/main" id="{874822F9-6303-6E4E-9C7A-71F2D263EB4F}"/>
              </a:ext>
            </a:extLst>
          </p:cNvPr>
          <p:cNvSpPr txBox="1"/>
          <p:nvPr/>
        </p:nvSpPr>
        <p:spPr>
          <a:xfrm>
            <a:off x="0" y="3469379"/>
            <a:ext cx="9144000" cy="461665"/>
          </a:xfrm>
          <a:prstGeom prst="rect">
            <a:avLst/>
          </a:prstGeom>
          <a:noFill/>
        </p:spPr>
        <p:txBody>
          <a:bodyPr wrap="square" rtlCol="0">
            <a:spAutoFit/>
          </a:bodyPr>
          <a:lstStyle/>
          <a:p>
            <a:pPr algn="ctr"/>
            <a:r>
              <a:rPr lang="en-US" sz="2400" b="1" dirty="0" err="1">
                <a:latin typeface="Calibri" panose="020F0502020204030204" pitchFamily="34" charset="0"/>
                <a:cs typeface="Calibri" panose="020F0502020204030204" pitchFamily="34" charset="0"/>
              </a:rPr>
              <a:t>Preguntas</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Poderosas</a:t>
            </a:r>
            <a:r>
              <a:rPr lang="en-US" sz="2400" b="1" dirty="0">
                <a:latin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28B2E929-DCDB-F649-9692-3FC968EBE784}"/>
              </a:ext>
            </a:extLst>
          </p:cNvPr>
          <p:cNvSpPr/>
          <p:nvPr/>
        </p:nvSpPr>
        <p:spPr>
          <a:xfrm>
            <a:off x="0" y="4593964"/>
            <a:ext cx="9144000" cy="400110"/>
          </a:xfrm>
          <a:prstGeom prst="rect">
            <a:avLst/>
          </a:prstGeom>
        </p:spPr>
        <p:txBody>
          <a:bodyPr wrap="square">
            <a:spAutoFit/>
          </a:bodyPr>
          <a:lstStyle/>
          <a:p>
            <a:pPr algn="ctr"/>
            <a:r>
              <a:rPr lang="es-ES" sz="2000" b="1" dirty="0">
                <a:latin typeface="Calibri" panose="020F0502020204030204" pitchFamily="34" charset="0"/>
                <a:cs typeface="Calibri" panose="020F0502020204030204" pitchFamily="34" charset="0"/>
              </a:rPr>
              <a:t>Objeto • Concepto • Imagen • Video • Canción • Letras</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026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E71202-46B5-B04A-A539-68FB6FF1506D}"/>
              </a:ext>
            </a:extLst>
          </p:cNvPr>
          <p:cNvPicPr>
            <a:picLocks noChangeAspect="1"/>
          </p:cNvPicPr>
          <p:nvPr/>
        </p:nvPicPr>
        <p:blipFill>
          <a:blip r:embed="rId2"/>
          <a:stretch>
            <a:fillRect/>
          </a:stretch>
        </p:blipFill>
        <p:spPr>
          <a:xfrm>
            <a:off x="174667" y="508000"/>
            <a:ext cx="6459510" cy="3867150"/>
          </a:xfrm>
          <a:prstGeom prst="rect">
            <a:avLst/>
          </a:prstGeom>
        </p:spPr>
      </p:pic>
      <p:sp>
        <p:nvSpPr>
          <p:cNvPr id="5" name="TextBox 4">
            <a:extLst>
              <a:ext uri="{FF2B5EF4-FFF2-40B4-BE49-F238E27FC236}">
                <a16:creationId xmlns:a16="http://schemas.microsoft.com/office/drawing/2014/main" id="{19382378-D066-9A47-B9D3-D5D44388D849}"/>
              </a:ext>
            </a:extLst>
          </p:cNvPr>
          <p:cNvSpPr txBox="1"/>
          <p:nvPr/>
        </p:nvSpPr>
        <p:spPr>
          <a:xfrm>
            <a:off x="6737350" y="603294"/>
            <a:ext cx="910827" cy="3936912"/>
          </a:xfrm>
          <a:prstGeom prst="rect">
            <a:avLst/>
          </a:prstGeom>
          <a:noFill/>
        </p:spPr>
        <p:txBody>
          <a:bodyPr wrap="none" rtlCol="0">
            <a:spAutoFit/>
          </a:bodyPr>
          <a:lstStyle/>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school</a:t>
            </a:r>
          </a:p>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learning</a:t>
            </a:r>
          </a:p>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students</a:t>
            </a:r>
          </a:p>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teachers</a:t>
            </a:r>
          </a:p>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virtual</a:t>
            </a:r>
          </a:p>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lives</a:t>
            </a:r>
          </a:p>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learn</a:t>
            </a:r>
          </a:p>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voice</a:t>
            </a:r>
          </a:p>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questions</a:t>
            </a:r>
          </a:p>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future</a:t>
            </a:r>
          </a:p>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different</a:t>
            </a:r>
          </a:p>
          <a:p>
            <a:pPr>
              <a:lnSpc>
                <a:spcPct val="150000"/>
              </a:lnSpc>
            </a:pPr>
            <a:r>
              <a:rPr lang="en-US" b="1" dirty="0">
                <a:solidFill>
                  <a:schemeClr val="bg1">
                    <a:lumMod val="65000"/>
                  </a:schemeClr>
                </a:solidFill>
                <a:latin typeface="Calibri" panose="020F0502020204030204" pitchFamily="34" charset="0"/>
                <a:cs typeface="Calibri" panose="020F0502020204030204" pitchFamily="34" charset="0"/>
              </a:rPr>
              <a:t>heard</a:t>
            </a:r>
          </a:p>
        </p:txBody>
      </p:sp>
      <p:sp>
        <p:nvSpPr>
          <p:cNvPr id="6" name="Rectangle 5">
            <a:extLst>
              <a:ext uri="{FF2B5EF4-FFF2-40B4-BE49-F238E27FC236}">
                <a16:creationId xmlns:a16="http://schemas.microsoft.com/office/drawing/2014/main" id="{F276C84A-B16A-9047-90D4-E7EA08C061CB}"/>
              </a:ext>
            </a:extLst>
          </p:cNvPr>
          <p:cNvSpPr/>
          <p:nvPr/>
        </p:nvSpPr>
        <p:spPr>
          <a:xfrm>
            <a:off x="7818025" y="603294"/>
            <a:ext cx="1162050" cy="3936912"/>
          </a:xfrm>
          <a:prstGeom prst="rect">
            <a:avLst/>
          </a:prstGeom>
        </p:spPr>
        <p:txBody>
          <a:bodyPr wrap="square">
            <a:spAutoFit/>
          </a:bodyPr>
          <a:lstStyle/>
          <a:p>
            <a:pPr>
              <a:lnSpc>
                <a:spcPct val="150000"/>
              </a:lnSpc>
            </a:pPr>
            <a:r>
              <a:rPr lang="en-US" b="1" dirty="0">
                <a:solidFill>
                  <a:srgbClr val="202124"/>
                </a:solidFill>
                <a:latin typeface="Calibri" panose="020F0502020204030204" pitchFamily="34" charset="0"/>
                <a:cs typeface="Calibri" panose="020F0502020204030204" pitchFamily="34" charset="0"/>
              </a:rPr>
              <a:t>colegio </a:t>
            </a:r>
            <a:r>
              <a:rPr lang="en-US" b="1" dirty="0" err="1">
                <a:solidFill>
                  <a:srgbClr val="202124"/>
                </a:solidFill>
                <a:latin typeface="Calibri" panose="020F0502020204030204" pitchFamily="34" charset="0"/>
                <a:cs typeface="Calibri" panose="020F0502020204030204" pitchFamily="34" charset="0"/>
              </a:rPr>
              <a:t>aprendizaje</a:t>
            </a:r>
            <a:r>
              <a:rPr lang="en-US" b="1" dirty="0">
                <a:solidFill>
                  <a:srgbClr val="202124"/>
                </a:solidFill>
                <a:latin typeface="Calibri" panose="020F0502020204030204" pitchFamily="34" charset="0"/>
                <a:cs typeface="Calibri" panose="020F0502020204030204" pitchFamily="34" charset="0"/>
              </a:rPr>
              <a:t> </a:t>
            </a:r>
            <a:r>
              <a:rPr lang="en-US" b="1" dirty="0" err="1">
                <a:solidFill>
                  <a:srgbClr val="202124"/>
                </a:solidFill>
                <a:latin typeface="Calibri" panose="020F0502020204030204" pitchFamily="34" charset="0"/>
                <a:cs typeface="Calibri" panose="020F0502020204030204" pitchFamily="34" charset="0"/>
              </a:rPr>
              <a:t>estudiantes</a:t>
            </a:r>
            <a:r>
              <a:rPr lang="en-US" b="1" dirty="0">
                <a:solidFill>
                  <a:srgbClr val="202124"/>
                </a:solidFill>
                <a:latin typeface="Calibri" panose="020F0502020204030204" pitchFamily="34" charset="0"/>
                <a:cs typeface="Calibri" panose="020F0502020204030204" pitchFamily="34" charset="0"/>
              </a:rPr>
              <a:t> </a:t>
            </a:r>
            <a:r>
              <a:rPr lang="en-US" b="1" dirty="0" err="1">
                <a:solidFill>
                  <a:srgbClr val="202124"/>
                </a:solidFill>
                <a:latin typeface="Calibri" panose="020F0502020204030204" pitchFamily="34" charset="0"/>
                <a:cs typeface="Calibri" panose="020F0502020204030204" pitchFamily="34" charset="0"/>
              </a:rPr>
              <a:t>profesores</a:t>
            </a:r>
            <a:r>
              <a:rPr lang="en-US" b="1" dirty="0">
                <a:solidFill>
                  <a:srgbClr val="202124"/>
                </a:solidFill>
                <a:latin typeface="Calibri" panose="020F0502020204030204" pitchFamily="34" charset="0"/>
                <a:cs typeface="Calibri" panose="020F0502020204030204" pitchFamily="34" charset="0"/>
              </a:rPr>
              <a:t> virtual </a:t>
            </a:r>
          </a:p>
          <a:p>
            <a:pPr>
              <a:lnSpc>
                <a:spcPct val="150000"/>
              </a:lnSpc>
            </a:pPr>
            <a:r>
              <a:rPr lang="en-US" b="1" dirty="0" err="1">
                <a:solidFill>
                  <a:srgbClr val="202124"/>
                </a:solidFill>
                <a:latin typeface="Calibri" panose="020F0502020204030204" pitchFamily="34" charset="0"/>
                <a:cs typeface="Calibri" panose="020F0502020204030204" pitchFamily="34" charset="0"/>
              </a:rPr>
              <a:t>vidas</a:t>
            </a:r>
            <a:r>
              <a:rPr lang="en-US" b="1" dirty="0">
                <a:solidFill>
                  <a:srgbClr val="202124"/>
                </a:solidFill>
                <a:latin typeface="Calibri" panose="020F0502020204030204" pitchFamily="34" charset="0"/>
                <a:cs typeface="Calibri" panose="020F0502020204030204" pitchFamily="34" charset="0"/>
              </a:rPr>
              <a:t> </a:t>
            </a:r>
            <a:r>
              <a:rPr lang="en-US" b="1" dirty="0" err="1">
                <a:solidFill>
                  <a:srgbClr val="202124"/>
                </a:solidFill>
                <a:latin typeface="Calibri" panose="020F0502020204030204" pitchFamily="34" charset="0"/>
                <a:cs typeface="Calibri" panose="020F0502020204030204" pitchFamily="34" charset="0"/>
              </a:rPr>
              <a:t>aprender</a:t>
            </a:r>
            <a:r>
              <a:rPr lang="en-US" b="1" dirty="0">
                <a:solidFill>
                  <a:srgbClr val="202124"/>
                </a:solidFill>
                <a:latin typeface="Calibri" panose="020F0502020204030204" pitchFamily="34" charset="0"/>
                <a:cs typeface="Calibri" panose="020F0502020204030204" pitchFamily="34" charset="0"/>
              </a:rPr>
              <a:t> </a:t>
            </a:r>
          </a:p>
          <a:p>
            <a:pPr>
              <a:lnSpc>
                <a:spcPct val="150000"/>
              </a:lnSpc>
            </a:pPr>
            <a:r>
              <a:rPr lang="en-US" b="1" dirty="0" err="1">
                <a:solidFill>
                  <a:srgbClr val="202124"/>
                </a:solidFill>
                <a:latin typeface="Calibri" panose="020F0502020204030204" pitchFamily="34" charset="0"/>
                <a:cs typeface="Calibri" panose="020F0502020204030204" pitchFamily="34" charset="0"/>
              </a:rPr>
              <a:t>voz</a:t>
            </a:r>
            <a:r>
              <a:rPr lang="en-US" b="1" dirty="0">
                <a:solidFill>
                  <a:srgbClr val="202124"/>
                </a:solidFill>
                <a:latin typeface="Calibri" panose="020F0502020204030204" pitchFamily="34" charset="0"/>
                <a:cs typeface="Calibri" panose="020F0502020204030204" pitchFamily="34" charset="0"/>
              </a:rPr>
              <a:t> </a:t>
            </a:r>
            <a:r>
              <a:rPr lang="en-US" b="1" dirty="0" err="1">
                <a:solidFill>
                  <a:srgbClr val="202124"/>
                </a:solidFill>
                <a:latin typeface="Calibri" panose="020F0502020204030204" pitchFamily="34" charset="0"/>
                <a:cs typeface="Calibri" panose="020F0502020204030204" pitchFamily="34" charset="0"/>
              </a:rPr>
              <a:t>preguntas</a:t>
            </a:r>
            <a:r>
              <a:rPr lang="en-US" b="1" dirty="0">
                <a:solidFill>
                  <a:srgbClr val="202124"/>
                </a:solidFill>
                <a:latin typeface="Calibri" panose="020F0502020204030204" pitchFamily="34" charset="0"/>
                <a:cs typeface="Calibri" panose="020F0502020204030204" pitchFamily="34" charset="0"/>
              </a:rPr>
              <a:t> </a:t>
            </a:r>
            <a:r>
              <a:rPr lang="en-US" b="1" dirty="0" err="1">
                <a:solidFill>
                  <a:srgbClr val="202124"/>
                </a:solidFill>
                <a:latin typeface="Calibri" panose="020F0502020204030204" pitchFamily="34" charset="0"/>
                <a:cs typeface="Calibri" panose="020F0502020204030204" pitchFamily="34" charset="0"/>
              </a:rPr>
              <a:t>futuro</a:t>
            </a:r>
            <a:r>
              <a:rPr lang="en-US" b="1" dirty="0">
                <a:solidFill>
                  <a:srgbClr val="202124"/>
                </a:solidFill>
                <a:latin typeface="Calibri" panose="020F0502020204030204" pitchFamily="34" charset="0"/>
                <a:cs typeface="Calibri" panose="020F0502020204030204" pitchFamily="34" charset="0"/>
              </a:rPr>
              <a:t> </a:t>
            </a:r>
            <a:r>
              <a:rPr lang="en-US" b="1" dirty="0" err="1">
                <a:solidFill>
                  <a:srgbClr val="202124"/>
                </a:solidFill>
                <a:latin typeface="Calibri" panose="020F0502020204030204" pitchFamily="34" charset="0"/>
                <a:cs typeface="Calibri" panose="020F0502020204030204" pitchFamily="34" charset="0"/>
              </a:rPr>
              <a:t>diferente</a:t>
            </a:r>
            <a:r>
              <a:rPr lang="en-US" b="1" dirty="0">
                <a:solidFill>
                  <a:srgbClr val="202124"/>
                </a:solidFill>
                <a:latin typeface="Calibri" panose="020F0502020204030204" pitchFamily="34" charset="0"/>
                <a:cs typeface="Calibri" panose="020F0502020204030204" pitchFamily="34" charset="0"/>
              </a:rPr>
              <a:t> </a:t>
            </a:r>
            <a:r>
              <a:rPr lang="en-US" b="1" dirty="0" err="1">
                <a:solidFill>
                  <a:srgbClr val="202124"/>
                </a:solidFill>
                <a:latin typeface="Calibri" panose="020F0502020204030204" pitchFamily="34" charset="0"/>
                <a:cs typeface="Calibri" panose="020F0502020204030204" pitchFamily="34" charset="0"/>
              </a:rPr>
              <a:t>escuchó</a:t>
            </a:r>
            <a:endParaRPr lang="en-US"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BB08230-8623-074E-B76A-37BBDD5E5E2E}"/>
              </a:ext>
            </a:extLst>
          </p:cNvPr>
          <p:cNvSpPr txBox="1"/>
          <p:nvPr/>
        </p:nvSpPr>
        <p:spPr>
          <a:xfrm>
            <a:off x="385948" y="65315"/>
            <a:ext cx="4523995" cy="307777"/>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The most frequently used words in student voice sessions.</a:t>
            </a:r>
          </a:p>
        </p:txBody>
      </p:sp>
      <p:sp>
        <p:nvSpPr>
          <p:cNvPr id="7" name="TextBox 6">
            <a:extLst>
              <a:ext uri="{FF2B5EF4-FFF2-40B4-BE49-F238E27FC236}">
                <a16:creationId xmlns:a16="http://schemas.microsoft.com/office/drawing/2014/main" id="{F76F11F2-E5FE-6F47-8E8C-77EFCEF08377}"/>
              </a:ext>
            </a:extLst>
          </p:cNvPr>
          <p:cNvSpPr txBox="1"/>
          <p:nvPr/>
        </p:nvSpPr>
        <p:spPr>
          <a:xfrm>
            <a:off x="385947" y="4635500"/>
            <a:ext cx="5296643" cy="307777"/>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Las palabras </a:t>
            </a:r>
            <a:r>
              <a:rPr lang="en-US" b="1" dirty="0" err="1">
                <a:latin typeface="Calibri" panose="020F0502020204030204" pitchFamily="34" charset="0"/>
                <a:cs typeface="Calibri" panose="020F0502020204030204" pitchFamily="34" charset="0"/>
              </a:rPr>
              <a:t>más</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utilizadas</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en</a:t>
            </a:r>
            <a:r>
              <a:rPr lang="en-US" b="1" dirty="0">
                <a:latin typeface="Calibri" panose="020F0502020204030204" pitchFamily="34" charset="0"/>
                <a:cs typeface="Calibri" panose="020F0502020204030204" pitchFamily="34" charset="0"/>
              </a:rPr>
              <a:t> las </a:t>
            </a:r>
            <a:r>
              <a:rPr lang="en-US" b="1" dirty="0" err="1">
                <a:latin typeface="Calibri" panose="020F0502020204030204" pitchFamily="34" charset="0"/>
                <a:cs typeface="Calibri" panose="020F0502020204030204" pitchFamily="34" charset="0"/>
              </a:rPr>
              <a:t>sesiones</a:t>
            </a:r>
            <a:r>
              <a:rPr lang="en-US" b="1" dirty="0">
                <a:latin typeface="Calibri" panose="020F0502020204030204" pitchFamily="34" charset="0"/>
                <a:cs typeface="Calibri" panose="020F0502020204030204" pitchFamily="34" charset="0"/>
              </a:rPr>
              <a:t> de </a:t>
            </a:r>
            <a:r>
              <a:rPr lang="en-US" b="1" dirty="0" err="1">
                <a:latin typeface="Calibri" panose="020F0502020204030204" pitchFamily="34" charset="0"/>
                <a:cs typeface="Calibri" panose="020F0502020204030204" pitchFamily="34" charset="0"/>
              </a:rPr>
              <a:t>voz</a:t>
            </a:r>
            <a:r>
              <a:rPr lang="en-US" b="1" dirty="0">
                <a:latin typeface="Calibri" panose="020F0502020204030204" pitchFamily="34" charset="0"/>
                <a:cs typeface="Calibri" panose="020F0502020204030204" pitchFamily="34" charset="0"/>
              </a:rPr>
              <a:t> de los </a:t>
            </a:r>
            <a:r>
              <a:rPr lang="en-US" b="1" dirty="0" err="1">
                <a:latin typeface="Calibri" panose="020F0502020204030204" pitchFamily="34" charset="0"/>
                <a:cs typeface="Calibri" panose="020F0502020204030204" pitchFamily="34" charset="0"/>
              </a:rPr>
              <a:t>estudiantes</a:t>
            </a:r>
            <a:r>
              <a:rPr lang="en-US"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2394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0" y="1310105"/>
            <a:ext cx="6242049" cy="660514"/>
          </a:xfrm>
        </p:spPr>
        <p:txBody>
          <a:bodyPr>
            <a:noAutofit/>
          </a:bodyPr>
          <a:lstStyle/>
          <a:p>
            <a:pPr marL="0" lvl="0" indent="0"/>
            <a:r>
              <a:rPr lang="en-US" sz="7200" dirty="0">
                <a:solidFill>
                  <a:srgbClr val="F56C23"/>
                </a:solidFill>
              </a:rPr>
              <a:t>Amplifying</a:t>
            </a:r>
            <a:r>
              <a:rPr lang="en-US" sz="6000" dirty="0">
                <a:solidFill>
                  <a:srgbClr val="F56C23"/>
                </a:solidFill>
              </a:rPr>
              <a:t> </a:t>
            </a:r>
            <a:br>
              <a:rPr lang="en-US" sz="6000" dirty="0">
                <a:solidFill>
                  <a:srgbClr val="F56C23"/>
                </a:solidFill>
              </a:rPr>
            </a:br>
            <a:r>
              <a:rPr lang="en-US" sz="6000" dirty="0">
                <a:solidFill>
                  <a:srgbClr val="F56C23"/>
                </a:solidFill>
              </a:rPr>
              <a:t>Student Voice</a:t>
            </a:r>
          </a:p>
        </p:txBody>
      </p:sp>
      <p:pic>
        <p:nvPicPr>
          <p:cNvPr id="9" name="Picture 8" descr="NUA-mark.png">
            <a:extLst>
              <a:ext uri="{FF2B5EF4-FFF2-40B4-BE49-F238E27FC236}">
                <a16:creationId xmlns:a16="http://schemas.microsoft.com/office/drawing/2014/main" id="{0F7B94F8-8D8A-5A44-8ADA-BAF0ACBF42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44" y="4665938"/>
            <a:ext cx="1157539" cy="388157"/>
          </a:xfrm>
          <a:prstGeom prst="rect">
            <a:avLst/>
          </a:prstGeom>
        </p:spPr>
      </p:pic>
      <p:sp>
        <p:nvSpPr>
          <p:cNvPr id="11" name="Rectangle 10">
            <a:extLst>
              <a:ext uri="{FF2B5EF4-FFF2-40B4-BE49-F238E27FC236}">
                <a16:creationId xmlns:a16="http://schemas.microsoft.com/office/drawing/2014/main" id="{AF08EA82-01F1-9149-923C-D10696BAA688}"/>
              </a:ext>
            </a:extLst>
          </p:cNvPr>
          <p:cNvSpPr/>
          <p:nvPr/>
        </p:nvSpPr>
        <p:spPr>
          <a:xfrm>
            <a:off x="0" y="2511996"/>
            <a:ext cx="6242049" cy="505075"/>
          </a:xfrm>
          <a:prstGeom prst="rect">
            <a:avLst/>
          </a:prstGeom>
        </p:spPr>
        <p:txBody>
          <a:bodyPr wrap="square">
            <a:spAutoFit/>
          </a:bodyPr>
          <a:lstStyle/>
          <a:p>
            <a:pPr algn="ctr">
              <a:lnSpc>
                <a:spcPct val="70000"/>
              </a:lnSpc>
            </a:pPr>
            <a:r>
              <a:rPr lang="en-US" sz="3600" b="1" dirty="0">
                <a:solidFill>
                  <a:srgbClr val="F46224"/>
                </a:solidFill>
                <a:latin typeface="Calibri" panose="020F0502020204030204" pitchFamily="34" charset="0"/>
                <a:cs typeface="Calibri" panose="020F0502020204030204" pitchFamily="34" charset="0"/>
              </a:rPr>
              <a:t>Taking Initiative</a:t>
            </a:r>
          </a:p>
        </p:txBody>
      </p:sp>
      <p:pic>
        <p:nvPicPr>
          <p:cNvPr id="12" name="Picture 11" descr="A picture containing drawing&#10;&#10;Description automatically generated">
            <a:extLst>
              <a:ext uri="{FF2B5EF4-FFF2-40B4-BE49-F238E27FC236}">
                <a16:creationId xmlns:a16="http://schemas.microsoft.com/office/drawing/2014/main" id="{3B33D79F-04DF-0049-AA61-54E32D79E7BB}"/>
              </a:ext>
            </a:extLst>
          </p:cNvPr>
          <p:cNvPicPr>
            <a:picLocks noChangeAspect="1"/>
          </p:cNvPicPr>
          <p:nvPr/>
        </p:nvPicPr>
        <p:blipFill>
          <a:blip r:embed="rId3"/>
          <a:stretch>
            <a:fillRect/>
          </a:stretch>
        </p:blipFill>
        <p:spPr>
          <a:xfrm>
            <a:off x="5212122" y="4867394"/>
            <a:ext cx="889869" cy="210395"/>
          </a:xfrm>
          <a:prstGeom prst="rect">
            <a:avLst/>
          </a:prstGeom>
        </p:spPr>
      </p:pic>
      <p:sp>
        <p:nvSpPr>
          <p:cNvPr id="13" name="TextBox 12">
            <a:extLst>
              <a:ext uri="{FF2B5EF4-FFF2-40B4-BE49-F238E27FC236}">
                <a16:creationId xmlns:a16="http://schemas.microsoft.com/office/drawing/2014/main" id="{C62D4690-D292-D34E-9591-E6C22899481E}"/>
              </a:ext>
            </a:extLst>
          </p:cNvPr>
          <p:cNvSpPr txBox="1"/>
          <p:nvPr/>
        </p:nvSpPr>
        <p:spPr>
          <a:xfrm>
            <a:off x="23924" y="1802652"/>
            <a:ext cx="6218125" cy="369332"/>
          </a:xfrm>
          <a:prstGeom prst="rect">
            <a:avLst/>
          </a:prstGeom>
          <a:noFill/>
        </p:spPr>
        <p:txBody>
          <a:bodyPr wrap="square" rtlCol="0">
            <a:spAutoFit/>
          </a:bodyPr>
          <a:lstStyle/>
          <a:p>
            <a:pPr algn="ctr"/>
            <a:r>
              <a:rPr lang="en-US" sz="1800" b="1" dirty="0" err="1">
                <a:latin typeface="Calibri" panose="020F0502020204030204" pitchFamily="34" charset="0"/>
                <a:cs typeface="Calibri" panose="020F0502020204030204" pitchFamily="34" charset="0"/>
              </a:rPr>
              <a:t>Amplificando</a:t>
            </a:r>
            <a:r>
              <a:rPr lang="en-US" sz="1800" b="1" dirty="0">
                <a:latin typeface="Calibri" panose="020F0502020204030204" pitchFamily="34" charset="0"/>
                <a:cs typeface="Calibri" panose="020F0502020204030204" pitchFamily="34" charset="0"/>
              </a:rPr>
              <a:t> la </a:t>
            </a:r>
            <a:r>
              <a:rPr lang="en-US" sz="1800" b="1" dirty="0" err="1">
                <a:latin typeface="Calibri" panose="020F0502020204030204" pitchFamily="34" charset="0"/>
                <a:cs typeface="Calibri" panose="020F0502020204030204" pitchFamily="34" charset="0"/>
              </a:rPr>
              <a:t>voz</a:t>
            </a:r>
            <a:r>
              <a:rPr lang="en-US" sz="1800" b="1" dirty="0">
                <a:latin typeface="Calibri" panose="020F0502020204030204" pitchFamily="34" charset="0"/>
                <a:cs typeface="Calibri" panose="020F0502020204030204" pitchFamily="34" charset="0"/>
              </a:rPr>
              <a:t> del </a:t>
            </a:r>
            <a:r>
              <a:rPr lang="en-US" sz="1800" b="1" dirty="0" err="1">
                <a:latin typeface="Calibri" panose="020F0502020204030204" pitchFamily="34" charset="0"/>
                <a:cs typeface="Calibri" panose="020F0502020204030204" pitchFamily="34" charset="0"/>
              </a:rPr>
              <a:t>estudiante</a:t>
            </a:r>
            <a:r>
              <a:rPr lang="en-US" sz="1800" b="1" dirty="0">
                <a:latin typeface="Calibri" panose="020F0502020204030204" pitchFamily="34" charset="0"/>
                <a:cs typeface="Calibri" panose="020F0502020204030204" pitchFamily="34" charset="0"/>
              </a:rPr>
              <a:t> </a:t>
            </a:r>
          </a:p>
        </p:txBody>
      </p:sp>
      <p:sp>
        <p:nvSpPr>
          <p:cNvPr id="10" name="Rectangle 9">
            <a:extLst>
              <a:ext uri="{FF2B5EF4-FFF2-40B4-BE49-F238E27FC236}">
                <a16:creationId xmlns:a16="http://schemas.microsoft.com/office/drawing/2014/main" id="{1FAFAEF5-9C80-3C41-92F3-3909594F207E}"/>
              </a:ext>
            </a:extLst>
          </p:cNvPr>
          <p:cNvSpPr/>
          <p:nvPr/>
        </p:nvSpPr>
        <p:spPr>
          <a:xfrm>
            <a:off x="23924" y="3429134"/>
            <a:ext cx="6218125" cy="1159676"/>
          </a:xfrm>
          <a:prstGeom prst="rect">
            <a:avLst/>
          </a:prstGeom>
        </p:spPr>
        <p:txBody>
          <a:bodyPr wrap="square">
            <a:spAutoFit/>
          </a:bodyPr>
          <a:lstStyle/>
          <a:p>
            <a:pPr algn="ctr">
              <a:lnSpc>
                <a:spcPct val="70000"/>
              </a:lnSpc>
            </a:pPr>
            <a:r>
              <a:rPr lang="en-US" sz="4800" b="1" dirty="0">
                <a:solidFill>
                  <a:srgbClr val="F46224"/>
                </a:solidFill>
                <a:latin typeface="Calibri" panose="020F0502020204030204" pitchFamily="34" charset="0"/>
                <a:cs typeface="Calibri" panose="020F0502020204030204" pitchFamily="34" charset="0"/>
              </a:rPr>
              <a:t>Equity Talk</a:t>
            </a:r>
          </a:p>
          <a:p>
            <a:pPr algn="ctr">
              <a:lnSpc>
                <a:spcPct val="70000"/>
              </a:lnSpc>
            </a:pPr>
            <a:r>
              <a:rPr lang="en-US" sz="4800" b="1" dirty="0">
                <a:solidFill>
                  <a:schemeClr val="tx1"/>
                </a:solidFill>
                <a:latin typeface="Calibri" panose="020F0502020204030204" pitchFamily="34" charset="0"/>
                <a:cs typeface="Calibri" panose="020F0502020204030204" pitchFamily="34" charset="0"/>
              </a:rPr>
              <a:t>Equity Walk</a:t>
            </a:r>
          </a:p>
        </p:txBody>
      </p:sp>
      <p:sp>
        <p:nvSpPr>
          <p:cNvPr id="14" name="TextBox 13">
            <a:extLst>
              <a:ext uri="{FF2B5EF4-FFF2-40B4-BE49-F238E27FC236}">
                <a16:creationId xmlns:a16="http://schemas.microsoft.com/office/drawing/2014/main" id="{F2176A4E-2096-A54C-9158-BEEF239094E1}"/>
              </a:ext>
            </a:extLst>
          </p:cNvPr>
          <p:cNvSpPr txBox="1"/>
          <p:nvPr/>
        </p:nvSpPr>
        <p:spPr>
          <a:xfrm>
            <a:off x="8990" y="2859402"/>
            <a:ext cx="6247992" cy="369332"/>
          </a:xfrm>
          <a:prstGeom prst="rect">
            <a:avLst/>
          </a:prstGeom>
          <a:noFill/>
        </p:spPr>
        <p:txBody>
          <a:bodyPr wrap="square" rtlCol="0">
            <a:spAutoFit/>
          </a:bodyPr>
          <a:lstStyle/>
          <a:p>
            <a:pPr algn="ctr"/>
            <a:r>
              <a:rPr lang="es-ES" sz="1800" b="1" dirty="0">
                <a:latin typeface="Calibri" panose="020F0502020204030204" pitchFamily="34" charset="0"/>
                <a:cs typeface="Calibri" panose="020F0502020204030204" pitchFamily="34" charset="0"/>
              </a:rPr>
              <a:t>Tomando la iniciativa</a:t>
            </a:r>
            <a:endParaRPr lang="es-ES" sz="1800" dirty="0">
              <a:effectLst/>
            </a:endParaRPr>
          </a:p>
        </p:txBody>
      </p:sp>
      <p:sp>
        <p:nvSpPr>
          <p:cNvPr id="15" name="TextBox 14">
            <a:extLst>
              <a:ext uri="{FF2B5EF4-FFF2-40B4-BE49-F238E27FC236}">
                <a16:creationId xmlns:a16="http://schemas.microsoft.com/office/drawing/2014/main" id="{9BAF7A01-49DD-0E4F-9A4C-ED1D8AF28E75}"/>
              </a:ext>
            </a:extLst>
          </p:cNvPr>
          <p:cNvSpPr txBox="1"/>
          <p:nvPr/>
        </p:nvSpPr>
        <p:spPr>
          <a:xfrm>
            <a:off x="131874" y="4454275"/>
            <a:ext cx="6218124" cy="584775"/>
          </a:xfrm>
          <a:prstGeom prst="rect">
            <a:avLst/>
          </a:prstGeom>
          <a:noFill/>
        </p:spPr>
        <p:txBody>
          <a:bodyPr wrap="square" rtlCol="0">
            <a:spAutoFit/>
          </a:bodyPr>
          <a:lstStyle/>
          <a:p>
            <a:pPr algn="ctr"/>
            <a:r>
              <a:rPr lang="es-ES" sz="1600" b="1" dirty="0">
                <a:latin typeface="Calibri" panose="020F0502020204030204" pitchFamily="34" charset="0"/>
                <a:cs typeface="Calibri" panose="020F0502020204030204" pitchFamily="34" charset="0"/>
              </a:rPr>
              <a:t>Charla de equidad </a:t>
            </a:r>
          </a:p>
          <a:p>
            <a:pPr algn="ctr"/>
            <a:r>
              <a:rPr lang="es-ES" sz="1600" b="1" dirty="0">
                <a:latin typeface="Calibri" panose="020F0502020204030204" pitchFamily="34" charset="0"/>
                <a:cs typeface="Calibri" panose="020F0502020204030204" pitchFamily="34" charset="0"/>
              </a:rPr>
              <a:t>Caminata por la equidad</a:t>
            </a:r>
          </a:p>
        </p:txBody>
      </p:sp>
      <p:pic>
        <p:nvPicPr>
          <p:cNvPr id="18" name="Picture 17">
            <a:extLst>
              <a:ext uri="{FF2B5EF4-FFF2-40B4-BE49-F238E27FC236}">
                <a16:creationId xmlns:a16="http://schemas.microsoft.com/office/drawing/2014/main" id="{912BB1ED-7BF5-D145-AD10-A39BFCB06AD9}"/>
              </a:ext>
            </a:extLst>
          </p:cNvPr>
          <p:cNvPicPr>
            <a:picLocks noChangeAspect="1"/>
          </p:cNvPicPr>
          <p:nvPr/>
        </p:nvPicPr>
        <p:blipFill>
          <a:blip r:embed="rId4"/>
          <a:stretch>
            <a:fillRect/>
          </a:stretch>
        </p:blipFill>
        <p:spPr>
          <a:xfrm>
            <a:off x="6224833" y="1772086"/>
            <a:ext cx="2919167" cy="3371414"/>
          </a:xfrm>
          <a:prstGeom prst="rect">
            <a:avLst/>
          </a:prstGeom>
        </p:spPr>
      </p:pic>
      <p:pic>
        <p:nvPicPr>
          <p:cNvPr id="19" name="Picture 18">
            <a:extLst>
              <a:ext uri="{FF2B5EF4-FFF2-40B4-BE49-F238E27FC236}">
                <a16:creationId xmlns:a16="http://schemas.microsoft.com/office/drawing/2014/main" id="{186832EF-78D6-584B-A83F-F953F26FCFDF}"/>
              </a:ext>
            </a:extLst>
          </p:cNvPr>
          <p:cNvPicPr>
            <a:picLocks noChangeAspect="1"/>
          </p:cNvPicPr>
          <p:nvPr/>
        </p:nvPicPr>
        <p:blipFill>
          <a:blip r:embed="rId5"/>
          <a:stretch>
            <a:fillRect/>
          </a:stretch>
        </p:blipFill>
        <p:spPr>
          <a:xfrm>
            <a:off x="6224833" y="-7272"/>
            <a:ext cx="3135065" cy="1807430"/>
          </a:xfrm>
          <a:prstGeom prst="rect">
            <a:avLst/>
          </a:prstGeom>
        </p:spPr>
      </p:pic>
    </p:spTree>
    <p:extLst>
      <p:ext uri="{BB962C8B-B14F-4D97-AF65-F5344CB8AC3E}">
        <p14:creationId xmlns:p14="http://schemas.microsoft.com/office/powerpoint/2010/main" val="331417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6C0B4F-7B17-8044-B656-378843CB02AD}"/>
              </a:ext>
            </a:extLst>
          </p:cNvPr>
          <p:cNvSpPr/>
          <p:nvPr/>
        </p:nvSpPr>
        <p:spPr>
          <a:xfrm>
            <a:off x="249737" y="168252"/>
            <a:ext cx="3888198" cy="4585871"/>
          </a:xfrm>
          <a:prstGeom prst="rect">
            <a:avLst/>
          </a:prstGeom>
        </p:spPr>
        <p:txBody>
          <a:bodyPr wrap="square">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b="1" i="1" dirty="0">
                <a:latin typeface="Calibri" panose="020F0502020204030204" pitchFamily="34" charset="0"/>
                <a:ea typeface="Calibri" panose="020F0502020204030204" pitchFamily="34" charset="0"/>
                <a:cs typeface="Calibri" panose="020F0502020204030204" pitchFamily="34" charset="0"/>
              </a:rPr>
              <a:t>Student Focus Group</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b="1" dirty="0">
                <a:latin typeface="Garamond" panose="02020404030301010803" pitchFamily="18" charset="0"/>
                <a:ea typeface="Calibri" panose="020F0502020204030204" pitchFamily="34" charset="0"/>
                <a:cs typeface="Calibri" panose="020F0502020204030204" pitchFamily="34" charset="0"/>
              </a:rPr>
              <a:t>MEETING 11/18/20</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latin typeface="Calibri" panose="020F0502020204030204" pitchFamily="34" charset="0"/>
                <a:ea typeface="Calibri" panose="020F0502020204030204" pitchFamily="34" charset="0"/>
                <a:cs typeface="Calibri" panose="020F0502020204030204" pitchFamily="34" charset="0"/>
              </a:rPr>
              <a:t>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b="1" i="1" u="sng" dirty="0">
                <a:latin typeface="Calibri" panose="020F0502020204030204" pitchFamily="34" charset="0"/>
                <a:ea typeface="Calibri" panose="020F0502020204030204" pitchFamily="34" charset="0"/>
                <a:cs typeface="Calibri" panose="020F0502020204030204" pitchFamily="34" charset="0"/>
              </a:rPr>
              <a:t>11 November 2020/ 9:30 AM / Zoom</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latin typeface="Calibri" panose="020F0502020204030204" pitchFamily="34" charset="0"/>
                <a:ea typeface="Calibri" panose="020F0502020204030204" pitchFamily="34" charset="0"/>
                <a:cs typeface="Calibri" panose="020F0502020204030204" pitchFamily="34" charset="0"/>
              </a:rPr>
              <a:t>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latin typeface="Calibri" panose="020F0502020204030204" pitchFamily="34" charset="0"/>
                <a:ea typeface="Calibri" panose="020F0502020204030204" pitchFamily="34" charset="0"/>
                <a:cs typeface="Calibri" panose="020F0502020204030204" pitchFamily="34" charset="0"/>
              </a:rPr>
              <a:t>Honestly, home learning is okay for the most part, however, it can be chaotic and emotionally exhausting. Before quarantine, my mental health was excellent, to say the least, although, once school started I began to feel mentally exhausted and emotionally drained. Especially because I have to wake up early to spend the whole day staring at a computer screen which can be extremely exhausting on my eyes nonetheless still having to finish homework. Wi-Fi can be a huge; problem in home-learning from sometimes not working throughout a class which; can be stressful when you are trying to pay attention. Besides, that virtual-learning can be convenient because you can attend meetings anywhere. Additionally, you get to be at the comfort of your home and not get distracted from your peers which is very beneficial to everyone's success. Overall, I wish I would have gotten the regular 8th-grade experience but it’s very important to keep everyone safe during these difficult times that we are experiencing.</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Fernando Mendez Cerda</a:t>
            </a:r>
          </a:p>
        </p:txBody>
      </p:sp>
      <p:sp>
        <p:nvSpPr>
          <p:cNvPr id="5" name="Rectangle 4">
            <a:extLst>
              <a:ext uri="{FF2B5EF4-FFF2-40B4-BE49-F238E27FC236}">
                <a16:creationId xmlns:a16="http://schemas.microsoft.com/office/drawing/2014/main" id="{DA4F6C7B-1347-6245-9D25-216AD01911C6}"/>
              </a:ext>
            </a:extLst>
          </p:cNvPr>
          <p:cNvSpPr/>
          <p:nvPr/>
        </p:nvSpPr>
        <p:spPr>
          <a:xfrm>
            <a:off x="4572000" y="168252"/>
            <a:ext cx="4178300" cy="4770537"/>
          </a:xfrm>
          <a:prstGeom prst="rect">
            <a:avLst/>
          </a:prstGeom>
        </p:spPr>
        <p:txBody>
          <a:bodyPr wrap="square">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b="1" i="1" dirty="0">
                <a:latin typeface="Calibri" panose="020F0502020204030204" pitchFamily="34" charset="0"/>
                <a:cs typeface="Calibri" panose="020F0502020204030204" pitchFamily="34" charset="0"/>
              </a:rPr>
              <a:t>Grupo de </a:t>
            </a:r>
            <a:r>
              <a:rPr lang="en-US" sz="1200" b="1" i="1" dirty="0" err="1">
                <a:latin typeface="Calibri" panose="020F0502020204030204" pitchFamily="34" charset="0"/>
                <a:cs typeface="Calibri" panose="020F0502020204030204" pitchFamily="34" charset="0"/>
              </a:rPr>
              <a:t>enfoque</a:t>
            </a:r>
            <a:r>
              <a:rPr lang="en-US" sz="1200" b="1" i="1" dirty="0">
                <a:latin typeface="Calibri" panose="020F0502020204030204" pitchFamily="34" charset="0"/>
                <a:cs typeface="Calibri" panose="020F0502020204030204" pitchFamily="34" charset="0"/>
              </a:rPr>
              <a:t> de </a:t>
            </a:r>
            <a:r>
              <a:rPr lang="en-US" sz="1200" b="1" i="1" dirty="0" err="1">
                <a:latin typeface="Calibri" panose="020F0502020204030204" pitchFamily="34" charset="0"/>
                <a:cs typeface="Calibri" panose="020F0502020204030204" pitchFamily="34" charset="0"/>
              </a:rPr>
              <a:t>estudiantes</a:t>
            </a:r>
            <a:endParaRPr lang="en-US" sz="1200" b="1" i="1" dirty="0">
              <a:latin typeface="Calibri" panose="020F0502020204030204" pitchFamily="34" charset="0"/>
              <a:cs typeface="Calibri" panose="020F0502020204030204" pitchFamily="34"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 sz="1600" b="1" dirty="0">
                <a:latin typeface="Garamond" panose="02020404030301010803" pitchFamily="18" charset="0"/>
              </a:rPr>
              <a:t>REUNIÓN</a:t>
            </a:r>
            <a:r>
              <a:rPr lang="en-US" sz="1600" b="1" dirty="0">
                <a:latin typeface="Garamond" panose="02020404030301010803" pitchFamily="18" charset="0"/>
                <a:ea typeface="Calibri" panose="020F0502020204030204" pitchFamily="34" charset="0"/>
                <a:cs typeface="Calibri" panose="020F0502020204030204" pitchFamily="34" charset="0"/>
              </a:rPr>
              <a:t> 11/18/20</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latin typeface="Calibri" panose="020F0502020204030204" pitchFamily="34" charset="0"/>
                <a:ea typeface="Calibri" panose="020F0502020204030204" pitchFamily="34" charset="0"/>
                <a:cs typeface="Calibri" panose="020F0502020204030204" pitchFamily="34" charset="0"/>
              </a:rPr>
              <a:t>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b="1" i="1" u="sng" dirty="0">
                <a:latin typeface="Calibri" panose="020F0502020204030204" pitchFamily="34" charset="0"/>
                <a:ea typeface="Calibri" panose="020F0502020204030204" pitchFamily="34" charset="0"/>
                <a:cs typeface="Calibri" panose="020F0502020204030204" pitchFamily="34" charset="0"/>
              </a:rPr>
              <a:t>11 </a:t>
            </a:r>
            <a:r>
              <a:rPr lang="en-US" sz="1200" b="1" i="1" u="sng" dirty="0" err="1">
                <a:latin typeface="Calibri" panose="020F0502020204030204" pitchFamily="34" charset="0"/>
                <a:ea typeface="Calibri" panose="020F0502020204030204" pitchFamily="34" charset="0"/>
                <a:cs typeface="Calibri" panose="020F0502020204030204" pitchFamily="34" charset="0"/>
              </a:rPr>
              <a:t>Noviembre</a:t>
            </a:r>
            <a:r>
              <a:rPr lang="en-US" sz="1200" b="1" i="1" u="sng" dirty="0">
                <a:latin typeface="Calibri" panose="020F0502020204030204" pitchFamily="34" charset="0"/>
                <a:ea typeface="Calibri" panose="020F0502020204030204" pitchFamily="34" charset="0"/>
                <a:cs typeface="Calibri" panose="020F0502020204030204" pitchFamily="34" charset="0"/>
              </a:rPr>
              <a:t> 2020/ 9:30 AM / Zoom</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latin typeface="Calibri" panose="020F0502020204030204" pitchFamily="34" charset="0"/>
                <a:ea typeface="Calibri" panose="020F0502020204030204" pitchFamily="34" charset="0"/>
                <a:cs typeface="Calibri" panose="020F0502020204030204" pitchFamily="34" charset="0"/>
              </a:rPr>
              <a:t> </a:t>
            </a:r>
          </a:p>
          <a:p>
            <a:r>
              <a:rPr lang="en-US" sz="1200" dirty="0" err="1">
                <a:latin typeface="Calibri" panose="020F0502020204030204" pitchFamily="34" charset="0"/>
                <a:cs typeface="Calibri" panose="020F0502020204030204" pitchFamily="34" charset="0"/>
              </a:rPr>
              <a:t>Honestamente</a:t>
            </a:r>
            <a:r>
              <a:rPr lang="en-US" sz="1200" dirty="0">
                <a:latin typeface="Calibri" panose="020F0502020204030204" pitchFamily="34" charset="0"/>
                <a:cs typeface="Calibri" panose="020F0502020204030204" pitchFamily="34" charset="0"/>
              </a:rPr>
              <a:t>, el </a:t>
            </a:r>
            <a:r>
              <a:rPr lang="en-US" sz="1200" dirty="0" err="1">
                <a:latin typeface="Calibri" panose="020F0502020204030204" pitchFamily="34" charset="0"/>
                <a:cs typeface="Calibri" panose="020F0502020204030204" pitchFamily="34" charset="0"/>
              </a:rPr>
              <a:t>aprendizaje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en</a:t>
            </a:r>
            <a:r>
              <a:rPr lang="en-US" sz="1200" dirty="0">
                <a:latin typeface="Calibri" panose="020F0502020204030204" pitchFamily="34" charset="0"/>
                <a:cs typeface="Calibri" panose="020F0502020204030204" pitchFamily="34" charset="0"/>
              </a:rPr>
              <a:t> casa </a:t>
            </a:r>
            <a:r>
              <a:rPr lang="en-US" sz="1200" dirty="0" err="1">
                <a:latin typeface="Calibri" panose="020F0502020204030204" pitchFamily="34" charset="0"/>
                <a:cs typeface="Calibri" panose="020F0502020204030204" pitchFamily="34" charset="0"/>
              </a:rPr>
              <a:t>está</a:t>
            </a:r>
            <a:r>
              <a:rPr lang="en-US" sz="1200" dirty="0">
                <a:latin typeface="Calibri" panose="020F0502020204030204" pitchFamily="34" charset="0"/>
                <a:cs typeface="Calibri" panose="020F0502020204030204" pitchFamily="34" charset="0"/>
              </a:rPr>
              <a:t> bien </a:t>
            </a:r>
            <a:r>
              <a:rPr lang="en-US" sz="1200" dirty="0" err="1">
                <a:latin typeface="Calibri" panose="020F0502020204030204" pitchFamily="34" charset="0"/>
                <a:cs typeface="Calibri" panose="020F0502020204030204" pitchFamily="34" charset="0"/>
              </a:rPr>
              <a:t>en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su</a:t>
            </a:r>
            <a:r>
              <a:rPr lang="en-US" sz="1200" dirty="0">
                <a:latin typeface="Calibri" panose="020F0502020204030204" pitchFamily="34" charset="0"/>
                <a:cs typeface="Calibri" panose="020F0502020204030204" pitchFamily="34" charset="0"/>
              </a:rPr>
              <a:t> mayor </a:t>
            </a:r>
            <a:r>
              <a:rPr lang="en-US" sz="1200" dirty="0" err="1">
                <a:latin typeface="Calibri" panose="020F0502020204030204" pitchFamily="34" charset="0"/>
                <a:cs typeface="Calibri" panose="020F0502020204030204" pitchFamily="34" charset="0"/>
              </a:rPr>
              <a:t>parte</a:t>
            </a:r>
            <a:r>
              <a:rPr lang="en-US" sz="1200" dirty="0">
                <a:latin typeface="Calibri" panose="020F0502020204030204" pitchFamily="34" charset="0"/>
                <a:cs typeface="Calibri" panose="020F0502020204030204" pitchFamily="34" charset="0"/>
              </a:rPr>
              <a:t>, sin embargo, </a:t>
            </a:r>
            <a:r>
              <a:rPr lang="en-US" sz="1200" dirty="0" err="1">
                <a:latin typeface="Calibri" panose="020F0502020204030204" pitchFamily="34" charset="0"/>
                <a:cs typeface="Calibri" panose="020F0502020204030204" pitchFamily="34" charset="0"/>
              </a:rPr>
              <a:t>puede</a:t>
            </a:r>
            <a:r>
              <a:rPr lang="en-US" sz="1200" dirty="0">
                <a:latin typeface="Calibri" panose="020F0502020204030204" pitchFamily="34" charset="0"/>
                <a:cs typeface="Calibri" panose="020F0502020204030204" pitchFamily="34" charset="0"/>
              </a:rPr>
              <a:t> ser </a:t>
            </a:r>
            <a:r>
              <a:rPr lang="en-US" sz="1200" dirty="0" err="1">
                <a:latin typeface="Calibri" panose="020F0502020204030204" pitchFamily="34" charset="0"/>
                <a:cs typeface="Calibri" panose="020F0502020204030204" pitchFamily="34" charset="0"/>
              </a:rPr>
              <a:t>caótico</a:t>
            </a:r>
            <a:r>
              <a:rPr lang="en-US" sz="1200" dirty="0">
                <a:latin typeface="Calibri" panose="020F0502020204030204" pitchFamily="34" charset="0"/>
                <a:cs typeface="Calibri" panose="020F0502020204030204" pitchFamily="34" charset="0"/>
              </a:rPr>
              <a:t> y </a:t>
            </a:r>
            <a:r>
              <a:rPr lang="en-US" sz="1200" dirty="0" err="1">
                <a:latin typeface="Calibri" panose="020F0502020204030204" pitchFamily="34" charset="0"/>
                <a:cs typeface="Calibri" panose="020F0502020204030204" pitchFamily="34" charset="0"/>
              </a:rPr>
              <a:t>emocionalmente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agotador</a:t>
            </a:r>
            <a:r>
              <a:rPr lang="en-US" sz="1200" dirty="0">
                <a:latin typeface="Calibri" panose="020F0502020204030204" pitchFamily="34" charset="0"/>
                <a:cs typeface="Calibri" panose="020F0502020204030204" pitchFamily="34" charset="0"/>
              </a:rPr>
              <a:t>. Antes de la </a:t>
            </a:r>
            <a:r>
              <a:rPr lang="en-US" sz="1200" dirty="0" err="1">
                <a:latin typeface="Calibri" panose="020F0502020204030204" pitchFamily="34" charset="0"/>
                <a:cs typeface="Calibri" panose="020F0502020204030204" pitchFamily="34" charset="0"/>
              </a:rPr>
              <a:t>cuarentena</a:t>
            </a:r>
            <a:r>
              <a:rPr lang="en-US" sz="1200" dirty="0">
                <a:latin typeface="Calibri" panose="020F0502020204030204" pitchFamily="34" charset="0"/>
                <a:cs typeface="Calibri" panose="020F0502020204030204" pitchFamily="34" charset="0"/>
              </a:rPr>
              <a:t>, mi </a:t>
            </a:r>
            <a:r>
              <a:rPr lang="en-US" sz="1200" dirty="0" err="1">
                <a:latin typeface="Calibri" panose="020F0502020204030204" pitchFamily="34" charset="0"/>
                <a:cs typeface="Calibri" panose="020F0502020204030204" pitchFamily="34" charset="0"/>
              </a:rPr>
              <a:t>salud</a:t>
            </a:r>
            <a:r>
              <a:rPr lang="en-US" sz="1200" dirty="0">
                <a:latin typeface="Calibri" panose="020F0502020204030204" pitchFamily="34" charset="0"/>
                <a:cs typeface="Calibri" panose="020F0502020204030204" pitchFamily="34" charset="0"/>
              </a:rPr>
              <a:t> mental era </a:t>
            </a:r>
            <a:r>
              <a:rPr lang="en-US" sz="1200" dirty="0" err="1">
                <a:latin typeface="Calibri" panose="020F0502020204030204" pitchFamily="34" charset="0"/>
                <a:cs typeface="Calibri" panose="020F0502020204030204" pitchFamily="34" charset="0"/>
              </a:rPr>
              <a:t>excelente</a:t>
            </a:r>
            <a:r>
              <a:rPr lang="en-US" sz="1200" dirty="0">
                <a:latin typeface="Calibri" panose="020F0502020204030204" pitchFamily="34" charset="0"/>
                <a:cs typeface="Calibri" panose="020F0502020204030204" pitchFamily="34" charset="0"/>
              </a:rPr>
              <a:t>, por </a:t>
            </a:r>
            <a:r>
              <a:rPr lang="en-US" sz="1200" dirty="0" err="1">
                <a:latin typeface="Calibri" panose="020F0502020204030204" pitchFamily="34" charset="0"/>
                <a:cs typeface="Calibri" panose="020F0502020204030204" pitchFamily="34" charset="0"/>
              </a:rPr>
              <a:t>decir</a:t>
            </a:r>
            <a:r>
              <a:rPr lang="en-US" sz="1200" dirty="0">
                <a:latin typeface="Calibri" panose="020F0502020204030204" pitchFamily="34" charset="0"/>
                <a:cs typeface="Calibri" panose="020F0502020204030204" pitchFamily="34" charset="0"/>
              </a:rPr>
              <a:t> lo </a:t>
            </a:r>
            <a:r>
              <a:rPr lang="en-US" sz="1200" dirty="0" err="1">
                <a:latin typeface="Calibri" panose="020F0502020204030204" pitchFamily="34" charset="0"/>
                <a:cs typeface="Calibri" panose="020F0502020204030204" pitchFamily="34" charset="0"/>
              </a:rPr>
              <a:t>menos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aunque</a:t>
            </a:r>
            <a:r>
              <a:rPr lang="en-US" sz="1200" dirty="0">
                <a:latin typeface="Calibri" panose="020F0502020204030204" pitchFamily="34" charset="0"/>
                <a:cs typeface="Calibri" panose="020F0502020204030204" pitchFamily="34" charset="0"/>
              </a:rPr>
              <a:t>, una </a:t>
            </a:r>
            <a:r>
              <a:rPr lang="en-US" sz="1200" dirty="0" err="1">
                <a:latin typeface="Calibri" panose="020F0502020204030204" pitchFamily="34" charset="0"/>
                <a:cs typeface="Calibri" panose="020F0502020204030204" pitchFamily="34" charset="0"/>
              </a:rPr>
              <a:t>vez</a:t>
            </a:r>
            <a:r>
              <a:rPr lang="en-US" sz="1200" dirty="0">
                <a:latin typeface="Calibri" panose="020F0502020204030204" pitchFamily="34" charset="0"/>
                <a:cs typeface="Calibri" panose="020F0502020204030204" pitchFamily="34" charset="0"/>
              </a:rPr>
              <a:t> que </a:t>
            </a:r>
            <a:r>
              <a:rPr lang="en-US" sz="1200" dirty="0" err="1">
                <a:latin typeface="Calibri" panose="020F0502020204030204" pitchFamily="34" charset="0"/>
                <a:cs typeface="Calibri" panose="020F0502020204030204" pitchFamily="34" charset="0"/>
              </a:rPr>
              <a:t>comenzó</a:t>
            </a:r>
            <a:r>
              <a:rPr lang="en-US" sz="1200" dirty="0">
                <a:latin typeface="Calibri" panose="020F0502020204030204" pitchFamily="34" charset="0"/>
                <a:cs typeface="Calibri" panose="020F0502020204030204" pitchFamily="34" charset="0"/>
              </a:rPr>
              <a:t> la </a:t>
            </a:r>
            <a:r>
              <a:rPr lang="en-US" sz="1200" dirty="0" err="1">
                <a:latin typeface="Calibri" panose="020F0502020204030204" pitchFamily="34" charset="0"/>
                <a:cs typeface="Calibri" panose="020F0502020204030204" pitchFamily="34" charset="0"/>
              </a:rPr>
              <a:t>escuela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comencé</a:t>
            </a:r>
            <a:r>
              <a:rPr lang="en-US" sz="1200" dirty="0">
                <a:latin typeface="Calibri" panose="020F0502020204030204" pitchFamily="34" charset="0"/>
                <a:cs typeface="Calibri" panose="020F0502020204030204" pitchFamily="34" charset="0"/>
              </a:rPr>
              <a:t> a </a:t>
            </a:r>
            <a:r>
              <a:rPr lang="en-US" sz="1200" dirty="0" err="1">
                <a:latin typeface="Calibri" panose="020F0502020204030204" pitchFamily="34" charset="0"/>
                <a:cs typeface="Calibri" panose="020F0502020204030204" pitchFamily="34" charset="0"/>
              </a:rPr>
              <a:t>sentirme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mentalmente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agotado</a:t>
            </a:r>
            <a:r>
              <a:rPr lang="en-US" sz="1200" dirty="0">
                <a:latin typeface="Calibri" panose="020F0502020204030204" pitchFamily="34" charset="0"/>
                <a:cs typeface="Calibri" panose="020F0502020204030204" pitchFamily="34" charset="0"/>
              </a:rPr>
              <a:t> y </a:t>
            </a:r>
            <a:r>
              <a:rPr lang="en-US" sz="1200" dirty="0" err="1">
                <a:latin typeface="Calibri" panose="020F0502020204030204" pitchFamily="34" charset="0"/>
                <a:cs typeface="Calibri" panose="020F0502020204030204" pitchFamily="34" charset="0"/>
              </a:rPr>
              <a:t>emocionalmente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agotado</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Especialmente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porque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tengo</a:t>
            </a:r>
            <a:r>
              <a:rPr lang="en-US" sz="1200" dirty="0">
                <a:latin typeface="Calibri" panose="020F0502020204030204" pitchFamily="34" charset="0"/>
                <a:cs typeface="Calibri" panose="020F0502020204030204" pitchFamily="34" charset="0"/>
              </a:rPr>
              <a:t> que </a:t>
            </a:r>
            <a:r>
              <a:rPr lang="en-US" sz="1200" dirty="0" err="1">
                <a:latin typeface="Calibri" panose="020F0502020204030204" pitchFamily="34" charset="0"/>
                <a:cs typeface="Calibri" panose="020F0502020204030204" pitchFamily="34" charset="0"/>
              </a:rPr>
              <a:t>levantarme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temprano</a:t>
            </a:r>
            <a:r>
              <a:rPr lang="en-US" sz="1200" dirty="0">
                <a:latin typeface="Calibri" panose="020F0502020204030204" pitchFamily="34" charset="0"/>
                <a:cs typeface="Calibri" panose="020F0502020204030204" pitchFamily="34" charset="0"/>
              </a:rPr>
              <a:t> para pasar </a:t>
            </a:r>
            <a:r>
              <a:rPr lang="en-US" sz="1200" dirty="0" err="1">
                <a:latin typeface="Calibri" panose="020F0502020204030204" pitchFamily="34" charset="0"/>
                <a:cs typeface="Calibri" panose="020F0502020204030204" pitchFamily="34" charset="0"/>
              </a:rPr>
              <a:t>todo</a:t>
            </a:r>
            <a:r>
              <a:rPr lang="en-US" sz="1200" dirty="0">
                <a:latin typeface="Calibri" panose="020F0502020204030204" pitchFamily="34" charset="0"/>
                <a:cs typeface="Calibri" panose="020F0502020204030204" pitchFamily="34" charset="0"/>
              </a:rPr>
              <a:t> el día </a:t>
            </a:r>
            <a:r>
              <a:rPr lang="en-US" sz="1200" dirty="0" err="1">
                <a:latin typeface="Calibri" panose="020F0502020204030204" pitchFamily="34" charset="0"/>
                <a:cs typeface="Calibri" panose="020F0502020204030204" pitchFamily="34" charset="0"/>
              </a:rPr>
              <a:t>mirando</a:t>
            </a:r>
            <a:r>
              <a:rPr lang="en-US" sz="1200" dirty="0">
                <a:latin typeface="Calibri" panose="020F0502020204030204" pitchFamily="34" charset="0"/>
                <a:cs typeface="Calibri" panose="020F0502020204030204" pitchFamily="34" charset="0"/>
              </a:rPr>
              <a:t> la </a:t>
            </a:r>
            <a:r>
              <a:rPr lang="en-US" sz="1200" dirty="0" err="1">
                <a:latin typeface="Calibri" panose="020F0502020204030204" pitchFamily="34" charset="0"/>
                <a:cs typeface="Calibri" panose="020F0502020204030204" pitchFamily="34" charset="0"/>
              </a:rPr>
              <a:t>pantalla</a:t>
            </a:r>
            <a:r>
              <a:rPr lang="en-US" sz="1200" dirty="0">
                <a:latin typeface="Calibri" panose="020F0502020204030204" pitchFamily="34" charset="0"/>
                <a:cs typeface="Calibri" panose="020F0502020204030204" pitchFamily="34" charset="0"/>
              </a:rPr>
              <a:t> de una </a:t>
            </a:r>
            <a:r>
              <a:rPr lang="en-US" sz="1200" dirty="0" err="1">
                <a:latin typeface="Calibri" panose="020F0502020204030204" pitchFamily="34" charset="0"/>
                <a:cs typeface="Calibri" panose="020F0502020204030204" pitchFamily="34" charset="0"/>
              </a:rPr>
              <a:t>computadora</a:t>
            </a:r>
            <a:r>
              <a:rPr lang="en-US" sz="1200" dirty="0">
                <a:latin typeface="Calibri" panose="020F0502020204030204" pitchFamily="34" charset="0"/>
                <a:cs typeface="Calibri" panose="020F0502020204030204" pitchFamily="34" charset="0"/>
              </a:rPr>
              <a:t>, lo </a:t>
            </a:r>
            <a:r>
              <a:rPr lang="en-US" sz="1200" dirty="0" err="1">
                <a:latin typeface="Calibri" panose="020F0502020204030204" pitchFamily="34" charset="0"/>
                <a:cs typeface="Calibri" panose="020F0502020204030204" pitchFamily="34" charset="0"/>
              </a:rPr>
              <a:t>cual</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puede</a:t>
            </a:r>
            <a:r>
              <a:rPr lang="en-US" sz="1200" dirty="0">
                <a:latin typeface="Calibri" panose="020F0502020204030204" pitchFamily="34" charset="0"/>
                <a:cs typeface="Calibri" panose="020F0502020204030204" pitchFamily="34" charset="0"/>
              </a:rPr>
              <a:t> ser </a:t>
            </a:r>
            <a:r>
              <a:rPr lang="en-US" sz="1200" dirty="0" err="1">
                <a:latin typeface="Calibri" panose="020F0502020204030204" pitchFamily="34" charset="0"/>
                <a:cs typeface="Calibri" panose="020F0502020204030204" pitchFamily="34" charset="0"/>
              </a:rPr>
              <a:t>extremadamente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agotador</a:t>
            </a:r>
            <a:r>
              <a:rPr lang="en-US" sz="1200" dirty="0">
                <a:latin typeface="Calibri" panose="020F0502020204030204" pitchFamily="34" charset="0"/>
                <a:cs typeface="Calibri" panose="020F0502020204030204" pitchFamily="34" charset="0"/>
              </a:rPr>
              <a:t> para mis </a:t>
            </a:r>
            <a:r>
              <a:rPr lang="en-US" sz="1200" dirty="0" err="1">
                <a:latin typeface="Calibri" panose="020F0502020204030204" pitchFamily="34" charset="0"/>
                <a:cs typeface="Calibri" panose="020F0502020204030204" pitchFamily="34" charset="0"/>
              </a:rPr>
              <a:t>ojos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pero</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aún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así</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tengo</a:t>
            </a:r>
            <a:r>
              <a:rPr lang="en-US" sz="1200" dirty="0">
                <a:latin typeface="Calibri" panose="020F0502020204030204" pitchFamily="34" charset="0"/>
                <a:cs typeface="Calibri" panose="020F0502020204030204" pitchFamily="34" charset="0"/>
              </a:rPr>
              <a:t> que </a:t>
            </a:r>
            <a:r>
              <a:rPr lang="en-US" sz="1200" dirty="0" err="1">
                <a:latin typeface="Calibri" panose="020F0502020204030204" pitchFamily="34" charset="0"/>
                <a:cs typeface="Calibri" panose="020F0502020204030204" pitchFamily="34" charset="0"/>
              </a:rPr>
              <a:t>terminar</a:t>
            </a:r>
            <a:r>
              <a:rPr lang="en-US" sz="1200" dirty="0">
                <a:latin typeface="Calibri" panose="020F0502020204030204" pitchFamily="34" charset="0"/>
                <a:cs typeface="Calibri" panose="020F0502020204030204" pitchFamily="34" charset="0"/>
              </a:rPr>
              <a:t> la </a:t>
            </a:r>
            <a:r>
              <a:rPr lang="en-US" sz="1200" dirty="0" err="1">
                <a:latin typeface="Calibri" panose="020F0502020204030204" pitchFamily="34" charset="0"/>
                <a:cs typeface="Calibri" panose="020F0502020204030204" pitchFamily="34" charset="0"/>
              </a:rPr>
              <a:t>tarea</a:t>
            </a:r>
            <a:r>
              <a:rPr lang="en-US" sz="1200" dirty="0">
                <a:latin typeface="Calibri" panose="020F0502020204030204" pitchFamily="34" charset="0"/>
                <a:cs typeface="Calibri" panose="020F0502020204030204" pitchFamily="34" charset="0"/>
              </a:rPr>
              <a:t>. El Wi-Fi </a:t>
            </a:r>
            <a:r>
              <a:rPr lang="en-US" sz="1200" dirty="0" err="1">
                <a:latin typeface="Calibri" panose="020F0502020204030204" pitchFamily="34" charset="0"/>
                <a:cs typeface="Calibri" panose="020F0502020204030204" pitchFamily="34" charset="0"/>
              </a:rPr>
              <a:t>puede</a:t>
            </a:r>
            <a:r>
              <a:rPr lang="en-US" sz="1200" dirty="0">
                <a:latin typeface="Calibri" panose="020F0502020204030204" pitchFamily="34" charset="0"/>
                <a:cs typeface="Calibri" panose="020F0502020204030204" pitchFamily="34" charset="0"/>
              </a:rPr>
              <a:t> ser </a:t>
            </a:r>
            <a:r>
              <a:rPr lang="en-US" sz="1200" dirty="0" err="1">
                <a:latin typeface="Calibri" panose="020F0502020204030204" pitchFamily="34" charset="0"/>
                <a:cs typeface="Calibri" panose="020F0502020204030204" pitchFamily="34" charset="0"/>
              </a:rPr>
              <a:t>enorme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problema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en</a:t>
            </a:r>
            <a:r>
              <a:rPr lang="en-US" sz="1200" dirty="0">
                <a:latin typeface="Calibri" panose="020F0502020204030204" pitchFamily="34" charset="0"/>
                <a:cs typeface="Calibri" panose="020F0502020204030204" pitchFamily="34" charset="0"/>
              </a:rPr>
              <a:t> el </a:t>
            </a:r>
            <a:r>
              <a:rPr lang="en-US" sz="1200" dirty="0" err="1">
                <a:latin typeface="Calibri" panose="020F0502020204030204" pitchFamily="34" charset="0"/>
                <a:cs typeface="Calibri" panose="020F0502020204030204" pitchFamily="34" charset="0"/>
              </a:rPr>
              <a:t>aprendizaje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en</a:t>
            </a:r>
            <a:r>
              <a:rPr lang="en-US" sz="1200" dirty="0">
                <a:latin typeface="Calibri" panose="020F0502020204030204" pitchFamily="34" charset="0"/>
                <a:cs typeface="Calibri" panose="020F0502020204030204" pitchFamily="34" charset="0"/>
              </a:rPr>
              <a:t> casa </a:t>
            </a:r>
            <a:r>
              <a:rPr lang="en-US" sz="1200" dirty="0" err="1">
                <a:latin typeface="Calibri" panose="020F0502020204030204" pitchFamily="34" charset="0"/>
                <a:cs typeface="Calibri" panose="020F0502020204030204" pitchFamily="34" charset="0"/>
              </a:rPr>
              <a:t>debido</a:t>
            </a:r>
            <a:r>
              <a:rPr lang="en-US" sz="1200" dirty="0">
                <a:latin typeface="Calibri" panose="020F0502020204030204" pitchFamily="34" charset="0"/>
                <a:cs typeface="Calibri" panose="020F0502020204030204" pitchFamily="34" charset="0"/>
              </a:rPr>
              <a:t> a que a </a:t>
            </a:r>
            <a:r>
              <a:rPr lang="en-US" sz="1200" dirty="0" err="1">
                <a:latin typeface="Calibri" panose="020F0502020204030204" pitchFamily="34" charset="0"/>
                <a:cs typeface="Calibri" panose="020F0502020204030204" pitchFamily="34" charset="0"/>
              </a:rPr>
              <a:t>veces</a:t>
            </a:r>
            <a:r>
              <a:rPr lang="en-US" sz="1200" dirty="0">
                <a:latin typeface="Calibri" panose="020F0502020204030204" pitchFamily="34" charset="0"/>
                <a:cs typeface="Calibri" panose="020F0502020204030204" pitchFamily="34" charset="0"/>
              </a:rPr>
              <a:t> no se </a:t>
            </a:r>
            <a:r>
              <a:rPr lang="en-US" sz="1200" dirty="0" err="1">
                <a:latin typeface="Calibri" panose="020F0502020204030204" pitchFamily="34" charset="0"/>
                <a:cs typeface="Calibri" panose="020F0502020204030204" pitchFamily="34" charset="0"/>
              </a:rPr>
              <a:t>trabaja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en</a:t>
            </a:r>
            <a:r>
              <a:rPr lang="en-US" sz="1200" dirty="0">
                <a:latin typeface="Calibri" panose="020F0502020204030204" pitchFamily="34" charset="0"/>
                <a:cs typeface="Calibri" panose="020F0502020204030204" pitchFamily="34" charset="0"/>
              </a:rPr>
              <a:t> una </a:t>
            </a:r>
            <a:r>
              <a:rPr lang="en-US" sz="1200" dirty="0" err="1">
                <a:latin typeface="Calibri" panose="020F0502020204030204" pitchFamily="34" charset="0"/>
                <a:cs typeface="Calibri" panose="020F0502020204030204" pitchFamily="34" charset="0"/>
              </a:rPr>
              <a:t>clase</a:t>
            </a:r>
            <a:r>
              <a:rPr lang="en-US" sz="1200" dirty="0">
                <a:latin typeface="Calibri" panose="020F0502020204030204" pitchFamily="34" charset="0"/>
                <a:cs typeface="Calibri" panose="020F0502020204030204" pitchFamily="34" charset="0"/>
              </a:rPr>
              <a:t> que; </a:t>
            </a:r>
            <a:r>
              <a:rPr lang="en-US" sz="1200" dirty="0" err="1">
                <a:latin typeface="Calibri" panose="020F0502020204030204" pitchFamily="34" charset="0"/>
                <a:cs typeface="Calibri" panose="020F0502020204030204" pitchFamily="34" charset="0"/>
              </a:rPr>
              <a:t>puede</a:t>
            </a:r>
            <a:r>
              <a:rPr lang="en-US" sz="1200" dirty="0">
                <a:latin typeface="Calibri" panose="020F0502020204030204" pitchFamily="34" charset="0"/>
                <a:cs typeface="Calibri" panose="020F0502020204030204" pitchFamily="34" charset="0"/>
              </a:rPr>
              <a:t> ser </a:t>
            </a:r>
            <a:r>
              <a:rPr lang="en-US" sz="1200" dirty="0" err="1">
                <a:latin typeface="Calibri" panose="020F0502020204030204" pitchFamily="34" charset="0"/>
                <a:cs typeface="Calibri" panose="020F0502020204030204" pitchFamily="34" charset="0"/>
              </a:rPr>
              <a:t>estresante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cuando</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intenta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prestar</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atención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Además</a:t>
            </a:r>
            <a:r>
              <a:rPr lang="en-US" sz="1200" dirty="0">
                <a:latin typeface="Calibri" panose="020F0502020204030204" pitchFamily="34" charset="0"/>
                <a:cs typeface="Calibri" panose="020F0502020204030204" pitchFamily="34" charset="0"/>
              </a:rPr>
              <a:t>, ese </a:t>
            </a:r>
            <a:r>
              <a:rPr lang="en-US" sz="1200" dirty="0" err="1">
                <a:latin typeface="Calibri" panose="020F0502020204030204" pitchFamily="34" charset="0"/>
                <a:cs typeface="Calibri" panose="020F0502020204030204" pitchFamily="34" charset="0"/>
              </a:rPr>
              <a:t>aprendizaje</a:t>
            </a:r>
            <a:r>
              <a:rPr lang="en-US" sz="1200" dirty="0">
                <a:latin typeface="Calibri" panose="020F0502020204030204" pitchFamily="34" charset="0"/>
                <a:cs typeface="Calibri" panose="020F0502020204030204" pitchFamily="34" charset="0"/>
              </a:rPr>
              <a:t> virtual </a:t>
            </a:r>
            <a:r>
              <a:rPr lang="en-US" sz="1200" dirty="0" err="1">
                <a:latin typeface="Calibri" panose="020F0502020204030204" pitchFamily="34" charset="0"/>
                <a:cs typeface="Calibri" panose="020F0502020204030204" pitchFamily="34" charset="0"/>
              </a:rPr>
              <a:t>puede</a:t>
            </a:r>
            <a:r>
              <a:rPr lang="en-US" sz="1200" dirty="0">
                <a:latin typeface="Calibri" panose="020F0502020204030204" pitchFamily="34" charset="0"/>
                <a:cs typeface="Calibri" panose="020F0502020204030204" pitchFamily="34" charset="0"/>
              </a:rPr>
              <a:t> ser </a:t>
            </a:r>
            <a:r>
              <a:rPr lang="en-US" sz="1200" dirty="0" err="1">
                <a:latin typeface="Calibri" panose="020F0502020204030204" pitchFamily="34" charset="0"/>
                <a:cs typeface="Calibri" panose="020F0502020204030204" pitchFamily="34" charset="0"/>
              </a:rPr>
              <a:t>conveniente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porque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puede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asistir</a:t>
            </a:r>
            <a:r>
              <a:rPr lang="en-US" sz="1200" dirty="0">
                <a:latin typeface="Calibri" panose="020F0502020204030204" pitchFamily="34" charset="0"/>
                <a:cs typeface="Calibri" panose="020F0502020204030204" pitchFamily="34" charset="0"/>
              </a:rPr>
              <a:t> a </a:t>
            </a:r>
            <a:r>
              <a:rPr lang="en-US" sz="1200" dirty="0" err="1">
                <a:latin typeface="Calibri" panose="020F0502020204030204" pitchFamily="34" charset="0"/>
                <a:cs typeface="Calibri" panose="020F0502020204030204" pitchFamily="34" charset="0"/>
              </a:rPr>
              <a:t>reuniones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cualquier</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lugar</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Además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puede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estar</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en</a:t>
            </a:r>
            <a:r>
              <a:rPr lang="en-US" sz="1200" dirty="0">
                <a:latin typeface="Calibri" panose="020F0502020204030204" pitchFamily="34" charset="0"/>
                <a:cs typeface="Calibri" panose="020F0502020204030204" pitchFamily="34" charset="0"/>
              </a:rPr>
              <a:t> la </a:t>
            </a:r>
            <a:r>
              <a:rPr lang="en-US" sz="1200" dirty="0" err="1">
                <a:latin typeface="Calibri" panose="020F0502020204030204" pitchFamily="34" charset="0"/>
                <a:cs typeface="Calibri" panose="020F0502020204030204" pitchFamily="34" charset="0"/>
              </a:rPr>
              <a:t>comodidad</a:t>
            </a:r>
            <a:r>
              <a:rPr lang="en-US" sz="1200" dirty="0">
                <a:latin typeface="Calibri" panose="020F0502020204030204" pitchFamily="34" charset="0"/>
                <a:cs typeface="Calibri" panose="020F0502020204030204" pitchFamily="34" charset="0"/>
              </a:rPr>
              <a:t> de </a:t>
            </a:r>
            <a:r>
              <a:rPr lang="en-US" sz="1200" dirty="0" err="1">
                <a:latin typeface="Calibri" panose="020F0502020204030204" pitchFamily="34" charset="0"/>
                <a:cs typeface="Calibri" panose="020F0502020204030204" pitchFamily="34" charset="0"/>
              </a:rPr>
              <a:t>su</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hogar</a:t>
            </a:r>
            <a:r>
              <a:rPr lang="en-US" sz="1200" dirty="0">
                <a:latin typeface="Calibri" panose="020F0502020204030204" pitchFamily="34" charset="0"/>
                <a:cs typeface="Calibri" panose="020F0502020204030204" pitchFamily="34" charset="0"/>
              </a:rPr>
              <a:t> y no </a:t>
            </a:r>
            <a:r>
              <a:rPr lang="en-US" sz="1200" dirty="0" err="1">
                <a:latin typeface="Calibri" panose="020F0502020204030204" pitchFamily="34" charset="0"/>
                <a:cs typeface="Calibri" panose="020F0502020204030204" pitchFamily="34" charset="0"/>
              </a:rPr>
              <a:t>distraerse</a:t>
            </a:r>
            <a:r>
              <a:rPr lang="en-US" sz="1200" dirty="0">
                <a:latin typeface="Calibri" panose="020F0502020204030204" pitchFamily="34" charset="0"/>
                <a:cs typeface="Calibri" panose="020F0502020204030204" pitchFamily="34" charset="0"/>
              </a:rPr>
              <a:t> de sus </a:t>
            </a:r>
            <a:r>
              <a:rPr lang="en-US" sz="1200" dirty="0" err="1">
                <a:latin typeface="Calibri" panose="020F0502020204030204" pitchFamily="34" charset="0"/>
                <a:cs typeface="Calibri" panose="020F0502020204030204" pitchFamily="34" charset="0"/>
              </a:rPr>
              <a:t>compañeros</a:t>
            </a:r>
            <a:r>
              <a:rPr lang="en-US" sz="1200" dirty="0">
                <a:latin typeface="Calibri" panose="020F0502020204030204" pitchFamily="34" charset="0"/>
                <a:cs typeface="Calibri" panose="020F0502020204030204" pitchFamily="34" charset="0"/>
              </a:rPr>
              <a:t>, lo </a:t>
            </a:r>
            <a:r>
              <a:rPr lang="en-US" sz="1200" dirty="0" err="1">
                <a:latin typeface="Calibri" panose="020F0502020204030204" pitchFamily="34" charset="0"/>
                <a:cs typeface="Calibri" panose="020F0502020204030204" pitchFamily="34" charset="0"/>
              </a:rPr>
              <a:t>cual</a:t>
            </a:r>
            <a:r>
              <a:rPr lang="en-US" sz="1200" dirty="0">
                <a:latin typeface="Calibri" panose="020F0502020204030204" pitchFamily="34" charset="0"/>
                <a:cs typeface="Calibri" panose="020F0502020204030204" pitchFamily="34" charset="0"/>
              </a:rPr>
              <a:t> es </a:t>
            </a:r>
            <a:r>
              <a:rPr lang="en-US" sz="1200" dirty="0" err="1">
                <a:latin typeface="Calibri" panose="020F0502020204030204" pitchFamily="34" charset="0"/>
                <a:cs typeface="Calibri" panose="020F0502020204030204" pitchFamily="34" charset="0"/>
              </a:rPr>
              <a:t>muy</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beneficioso</a:t>
            </a:r>
            <a:r>
              <a:rPr lang="en-US" sz="1200" dirty="0">
                <a:latin typeface="Calibri" panose="020F0502020204030204" pitchFamily="34" charset="0"/>
                <a:cs typeface="Calibri" panose="020F0502020204030204" pitchFamily="34" charset="0"/>
              </a:rPr>
              <a:t> para el </a:t>
            </a:r>
            <a:r>
              <a:rPr lang="en-US" sz="1200" dirty="0" err="1">
                <a:latin typeface="Calibri" panose="020F0502020204030204" pitchFamily="34" charset="0"/>
                <a:cs typeface="Calibri" panose="020F0502020204030204" pitchFamily="34" charset="0"/>
              </a:rPr>
              <a:t>éxito</a:t>
            </a:r>
            <a:r>
              <a:rPr lang="en-US" sz="1200" dirty="0">
                <a:latin typeface="Calibri" panose="020F0502020204030204" pitchFamily="34" charset="0"/>
                <a:cs typeface="Calibri" panose="020F0502020204030204" pitchFamily="34" charset="0"/>
              </a:rPr>
              <a:t> de </a:t>
            </a:r>
            <a:r>
              <a:rPr lang="en-US" sz="1200" dirty="0" err="1">
                <a:latin typeface="Calibri" panose="020F0502020204030204" pitchFamily="34" charset="0"/>
                <a:cs typeface="Calibri" panose="020F0502020204030204" pitchFamily="34" charset="0"/>
              </a:rPr>
              <a:t>todos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En</a:t>
            </a:r>
            <a:r>
              <a:rPr lang="en-US" sz="1200" dirty="0">
                <a:latin typeface="Calibri" panose="020F0502020204030204" pitchFamily="34" charset="0"/>
                <a:cs typeface="Calibri" panose="020F0502020204030204" pitchFamily="34" charset="0"/>
              </a:rPr>
              <a:t> general, </a:t>
            </a:r>
            <a:r>
              <a:rPr lang="en-US" sz="1200" dirty="0" err="1">
                <a:latin typeface="Calibri" panose="020F0502020204030204" pitchFamily="34" charset="0"/>
                <a:cs typeface="Calibri" panose="020F0502020204030204" pitchFamily="34" charset="0"/>
              </a:rPr>
              <a:t>desearía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haber</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tenido</a:t>
            </a:r>
            <a:r>
              <a:rPr lang="en-US" sz="1200" dirty="0">
                <a:latin typeface="Calibri" panose="020F0502020204030204" pitchFamily="34" charset="0"/>
                <a:cs typeface="Calibri" panose="020F0502020204030204" pitchFamily="34" charset="0"/>
              </a:rPr>
              <a:t> la </a:t>
            </a:r>
            <a:r>
              <a:rPr lang="en-US" sz="1200" dirty="0" err="1">
                <a:latin typeface="Calibri" panose="020F0502020204030204" pitchFamily="34" charset="0"/>
                <a:cs typeface="Calibri" panose="020F0502020204030204" pitchFamily="34" charset="0"/>
              </a:rPr>
              <a:t>experiencia</a:t>
            </a:r>
            <a:r>
              <a:rPr lang="en-US" sz="1200" dirty="0">
                <a:latin typeface="Calibri" panose="020F0502020204030204" pitchFamily="34" charset="0"/>
                <a:cs typeface="Calibri" panose="020F0502020204030204" pitchFamily="34" charset="0"/>
              </a:rPr>
              <a:t> regular de octavo </a:t>
            </a:r>
            <a:r>
              <a:rPr lang="en-US" sz="1200" dirty="0" err="1">
                <a:latin typeface="Calibri" panose="020F0502020204030204" pitchFamily="34" charset="0"/>
                <a:cs typeface="Calibri" panose="020F0502020204030204" pitchFamily="34" charset="0"/>
              </a:rPr>
              <a:t>grado</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pero</a:t>
            </a:r>
            <a:r>
              <a:rPr lang="en-US" sz="1200" dirty="0">
                <a:latin typeface="Calibri" panose="020F0502020204030204" pitchFamily="34" charset="0"/>
                <a:cs typeface="Calibri" panose="020F0502020204030204" pitchFamily="34" charset="0"/>
              </a:rPr>
              <a:t> es </a:t>
            </a:r>
            <a:r>
              <a:rPr lang="en-US" sz="1200" dirty="0" err="1">
                <a:latin typeface="Calibri" panose="020F0502020204030204" pitchFamily="34" charset="0"/>
                <a:cs typeface="Calibri" panose="020F0502020204030204" pitchFamily="34" charset="0"/>
              </a:rPr>
              <a:t>muy</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importante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mantener</a:t>
            </a:r>
            <a:r>
              <a:rPr lang="en-US" sz="1200" dirty="0">
                <a:latin typeface="Calibri" panose="020F0502020204030204" pitchFamily="34" charset="0"/>
                <a:cs typeface="Calibri" panose="020F0502020204030204" pitchFamily="34" charset="0"/>
              </a:rPr>
              <a:t> a </a:t>
            </a:r>
            <a:r>
              <a:rPr lang="en-US" sz="1200" dirty="0" err="1">
                <a:latin typeface="Calibri" panose="020F0502020204030204" pitchFamily="34" charset="0"/>
                <a:cs typeface="Calibri" panose="020F0502020204030204" pitchFamily="34" charset="0"/>
              </a:rPr>
              <a:t>todos</a:t>
            </a:r>
            <a:r>
              <a:rPr lang="en-US" sz="1200" dirty="0">
                <a:latin typeface="Calibri" panose="020F0502020204030204" pitchFamily="34" charset="0"/>
                <a:cs typeface="Calibri" panose="020F0502020204030204" pitchFamily="34" charset="0"/>
              </a:rPr>
              <a:t> a salvo </a:t>
            </a:r>
            <a:r>
              <a:rPr lang="en-US" sz="1200" dirty="0" err="1">
                <a:latin typeface="Calibri" panose="020F0502020204030204" pitchFamily="34" charset="0"/>
                <a:cs typeface="Calibri" panose="020F0502020204030204" pitchFamily="34" charset="0"/>
              </a:rPr>
              <a:t>durante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estos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tiempos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difíciles</a:t>
            </a:r>
            <a:r>
              <a:rPr lang="en-US" sz="1200" dirty="0">
                <a:latin typeface="Calibri" panose="020F0502020204030204" pitchFamily="34" charset="0"/>
                <a:cs typeface="Calibri" panose="020F0502020204030204" pitchFamily="34" charset="0"/>
              </a:rPr>
              <a:t> que </a:t>
            </a:r>
            <a:r>
              <a:rPr lang="en-US" sz="1200" dirty="0" err="1">
                <a:latin typeface="Calibri" panose="020F0502020204030204" pitchFamily="34" charset="0"/>
                <a:cs typeface="Calibri" panose="020F0502020204030204" pitchFamily="34" charset="0"/>
              </a:rPr>
              <a:t>estamos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viviendo</a:t>
            </a:r>
            <a:r>
              <a:rPr lang="en-US" sz="1200" dirty="0">
                <a:latin typeface="Calibri" panose="020F0502020204030204" pitchFamily="34" charset="0"/>
                <a:cs typeface="Calibri" panose="020F0502020204030204" pitchFamily="34" charset="0"/>
              </a:rPr>
              <a:t>.</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Fernando Mendez Cerda</a:t>
            </a:r>
          </a:p>
        </p:txBody>
      </p:sp>
      <p:sp>
        <p:nvSpPr>
          <p:cNvPr id="6" name="Rectangle 5">
            <a:extLst>
              <a:ext uri="{FF2B5EF4-FFF2-40B4-BE49-F238E27FC236}">
                <a16:creationId xmlns:a16="http://schemas.microsoft.com/office/drawing/2014/main" id="{5CA654B4-8E20-B642-AE24-65CE3161C1E1}"/>
              </a:ext>
            </a:extLst>
          </p:cNvPr>
          <p:cNvSpPr/>
          <p:nvPr/>
        </p:nvSpPr>
        <p:spPr>
          <a:xfrm>
            <a:off x="0" y="0"/>
            <a:ext cx="249737" cy="5143500"/>
          </a:xfrm>
          <a:prstGeom prst="rect">
            <a:avLst/>
          </a:prstGeom>
          <a:solidFill>
            <a:srgbClr val="F06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buClrTx/>
            </a:pPr>
            <a:endParaRPr lang="en-US" altLang="en-US" sz="3600" b="1" dirty="0">
              <a:solidFill>
                <a:schemeClr val="bg1"/>
              </a:solidFill>
            </a:endParaRPr>
          </a:p>
        </p:txBody>
      </p:sp>
      <p:sp>
        <p:nvSpPr>
          <p:cNvPr id="7" name="Rectangle 6">
            <a:extLst>
              <a:ext uri="{FF2B5EF4-FFF2-40B4-BE49-F238E27FC236}">
                <a16:creationId xmlns:a16="http://schemas.microsoft.com/office/drawing/2014/main" id="{2C288732-C56F-B54C-BD15-B9DE7FCC465D}"/>
              </a:ext>
            </a:extLst>
          </p:cNvPr>
          <p:cNvSpPr/>
          <p:nvPr/>
        </p:nvSpPr>
        <p:spPr>
          <a:xfrm>
            <a:off x="4322263" y="0"/>
            <a:ext cx="249737" cy="5143500"/>
          </a:xfrm>
          <a:prstGeom prst="rect">
            <a:avLst/>
          </a:prstGeom>
          <a:solidFill>
            <a:srgbClr val="F06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buClrTx/>
            </a:pPr>
            <a:endParaRPr lang="en-US" altLang="en-US" sz="3600" b="1" dirty="0">
              <a:solidFill>
                <a:schemeClr val="bg1"/>
              </a:solidFill>
            </a:endParaRPr>
          </a:p>
        </p:txBody>
      </p:sp>
    </p:spTree>
    <p:extLst>
      <p:ext uri="{BB962C8B-B14F-4D97-AF65-F5344CB8AC3E}">
        <p14:creationId xmlns:p14="http://schemas.microsoft.com/office/powerpoint/2010/main" val="44664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E7078-F575-7B4A-8B48-CE8E3782A01D}"/>
              </a:ext>
            </a:extLst>
          </p:cNvPr>
          <p:cNvSpPr txBox="1"/>
          <p:nvPr/>
        </p:nvSpPr>
        <p:spPr>
          <a:xfrm>
            <a:off x="184150" y="253751"/>
            <a:ext cx="9144000" cy="1200329"/>
          </a:xfrm>
          <a:prstGeom prst="rect">
            <a:avLst/>
          </a:prstGeom>
          <a:noFill/>
        </p:spPr>
        <p:txBody>
          <a:bodyPr wrap="square" rtlCol="0">
            <a:spAutoFit/>
          </a:bodyPr>
          <a:lstStyle/>
          <a:p>
            <a:r>
              <a:rPr lang="en-US" sz="7200" b="1" dirty="0">
                <a:solidFill>
                  <a:schemeClr val="bg1">
                    <a:lumMod val="50000"/>
                  </a:schemeClr>
                </a:solidFill>
                <a:latin typeface="Calibri" panose="020F0502020204030204" pitchFamily="34" charset="0"/>
                <a:cs typeface="Calibri" panose="020F0502020204030204" pitchFamily="34" charset="0"/>
              </a:rPr>
              <a:t>Stereotypes</a:t>
            </a:r>
          </a:p>
        </p:txBody>
      </p:sp>
      <p:sp>
        <p:nvSpPr>
          <p:cNvPr id="3" name="Rectangle 2">
            <a:extLst>
              <a:ext uri="{FF2B5EF4-FFF2-40B4-BE49-F238E27FC236}">
                <a16:creationId xmlns:a16="http://schemas.microsoft.com/office/drawing/2014/main" id="{71E46420-DC97-C541-B7BA-70E90C776B79}"/>
              </a:ext>
            </a:extLst>
          </p:cNvPr>
          <p:cNvSpPr/>
          <p:nvPr/>
        </p:nvSpPr>
        <p:spPr>
          <a:xfrm>
            <a:off x="139316" y="1644331"/>
            <a:ext cx="5027338" cy="1200329"/>
          </a:xfrm>
          <a:prstGeom prst="rect">
            <a:avLst/>
          </a:prstGeom>
        </p:spPr>
        <p:txBody>
          <a:bodyPr wrap="none">
            <a:spAutoFit/>
          </a:bodyPr>
          <a:lstStyle/>
          <a:p>
            <a:r>
              <a:rPr lang="en-US" sz="7200" b="1"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Estereotipos</a:t>
            </a:r>
            <a:r>
              <a:rPr lang="en-US" b="1" dirty="0">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FF8E55FB-4349-1448-BE33-CAE32167C0BA}"/>
              </a:ext>
            </a:extLst>
          </p:cNvPr>
          <p:cNvPicPr>
            <a:picLocks noChangeAspect="1"/>
          </p:cNvPicPr>
          <p:nvPr/>
        </p:nvPicPr>
        <p:blipFill>
          <a:blip r:embed="rId2"/>
          <a:stretch>
            <a:fillRect/>
          </a:stretch>
        </p:blipFill>
        <p:spPr>
          <a:xfrm>
            <a:off x="5286375" y="0"/>
            <a:ext cx="3857625" cy="5143500"/>
          </a:xfrm>
          <a:prstGeom prst="rect">
            <a:avLst/>
          </a:prstGeom>
        </p:spPr>
      </p:pic>
    </p:spTree>
    <p:extLst>
      <p:ext uri="{BB962C8B-B14F-4D97-AF65-F5344CB8AC3E}">
        <p14:creationId xmlns:p14="http://schemas.microsoft.com/office/powerpoint/2010/main" val="15490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E7078-F575-7B4A-8B48-CE8E3782A01D}"/>
              </a:ext>
            </a:extLst>
          </p:cNvPr>
          <p:cNvSpPr txBox="1"/>
          <p:nvPr/>
        </p:nvSpPr>
        <p:spPr>
          <a:xfrm>
            <a:off x="0" y="0"/>
            <a:ext cx="9144000" cy="5755422"/>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Good About School</a:t>
            </a:r>
          </a:p>
          <a:p>
            <a:endParaRPr lang="en-US" sz="6000" b="1" dirty="0">
              <a:latin typeface="Calibri" panose="020F0502020204030204" pitchFamily="34" charset="0"/>
              <a:cs typeface="Calibri" panose="020F0502020204030204" pitchFamily="34" charset="0"/>
            </a:endParaRPr>
          </a:p>
          <a:p>
            <a:endParaRPr lang="en-US" sz="4400" b="1" dirty="0">
              <a:latin typeface="Calibri" panose="020F0502020204030204" pitchFamily="34" charset="0"/>
              <a:cs typeface="Calibri" panose="020F0502020204030204" pitchFamily="34" charset="0"/>
            </a:endParaRPr>
          </a:p>
          <a:p>
            <a:r>
              <a:rPr lang="en-US" sz="5400" b="1" dirty="0">
                <a:solidFill>
                  <a:schemeClr val="bg1">
                    <a:lumMod val="50000"/>
                  </a:schemeClr>
                </a:solidFill>
                <a:latin typeface="Calibri" panose="020F0502020204030204" pitchFamily="34" charset="0"/>
                <a:cs typeface="Calibri" panose="020F0502020204030204" pitchFamily="34" charset="0"/>
              </a:rPr>
              <a:t>Not Good About School</a:t>
            </a:r>
          </a:p>
          <a:p>
            <a:pPr algn="ctr"/>
            <a:endParaRPr lang="en-US" sz="7200" b="1" dirty="0">
              <a:latin typeface="Calibri" panose="020F0502020204030204" pitchFamily="34" charset="0"/>
              <a:cs typeface="Calibri" panose="020F0502020204030204" pitchFamily="34" charset="0"/>
            </a:endParaRPr>
          </a:p>
          <a:p>
            <a:pPr algn="ctr"/>
            <a:endParaRPr lang="en-US" sz="7200" b="1"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342277A5-305A-1E46-B7A6-E940F3D3935D}"/>
              </a:ext>
            </a:extLst>
          </p:cNvPr>
          <p:cNvSpPr/>
          <p:nvPr/>
        </p:nvSpPr>
        <p:spPr>
          <a:xfrm>
            <a:off x="0" y="878471"/>
            <a:ext cx="3783408" cy="1323439"/>
          </a:xfrm>
          <a:prstGeom prst="rect">
            <a:avLst/>
          </a:prstGeom>
        </p:spPr>
        <p:txBody>
          <a:bodyPr wrap="none">
            <a:spAutoFit/>
          </a:bodyPr>
          <a:lstStyle/>
          <a:p>
            <a:r>
              <a:rPr lang="en-US" sz="4000" b="1" dirty="0">
                <a:latin typeface="Calibri" panose="020F0502020204030204" pitchFamily="34" charset="0"/>
                <a:cs typeface="Calibri" panose="020F0502020204030204" pitchFamily="34" charset="0"/>
              </a:rPr>
              <a:t>Lo que es </a:t>
            </a:r>
            <a:r>
              <a:rPr lang="en-US" sz="4000" b="1" dirty="0" err="1">
                <a:latin typeface="Calibri" panose="020F0502020204030204" pitchFamily="34" charset="0"/>
                <a:cs typeface="Calibri" panose="020F0502020204030204" pitchFamily="34" charset="0"/>
              </a:rPr>
              <a:t>bueno</a:t>
            </a:r>
            <a:r>
              <a:rPr lang="en-US" sz="4000" b="1" dirty="0">
                <a:latin typeface="Calibri" panose="020F0502020204030204" pitchFamily="34" charset="0"/>
                <a:cs typeface="Calibri" panose="020F0502020204030204" pitchFamily="34" charset="0"/>
              </a:rPr>
              <a:t>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de la </a:t>
            </a:r>
            <a:r>
              <a:rPr lang="en-US" sz="4000" b="1" dirty="0" err="1">
                <a:latin typeface="Calibri" panose="020F0502020204030204" pitchFamily="34" charset="0"/>
                <a:cs typeface="Calibri" panose="020F0502020204030204" pitchFamily="34" charset="0"/>
              </a:rPr>
              <a:t>escuela</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3458421-E723-8946-97DE-7135B24DE0A6}"/>
              </a:ext>
            </a:extLst>
          </p:cNvPr>
          <p:cNvSpPr/>
          <p:nvPr/>
        </p:nvSpPr>
        <p:spPr>
          <a:xfrm>
            <a:off x="0" y="3259137"/>
            <a:ext cx="4523995" cy="1323439"/>
          </a:xfrm>
          <a:prstGeom prst="rect">
            <a:avLst/>
          </a:prstGeom>
        </p:spPr>
        <p:txBody>
          <a:bodyPr wrap="none">
            <a:spAutoFit/>
          </a:bodyPr>
          <a:lstStyle/>
          <a:p>
            <a:r>
              <a:rPr lang="en-US" sz="4000" b="1" dirty="0">
                <a:latin typeface="Calibri" panose="020F0502020204030204" pitchFamily="34" charset="0"/>
                <a:cs typeface="Calibri" panose="020F0502020204030204" pitchFamily="34" charset="0"/>
              </a:rPr>
              <a:t>Lo que no es </a:t>
            </a:r>
          </a:p>
          <a:p>
            <a:r>
              <a:rPr lang="en-US" sz="4000" b="1" dirty="0" err="1">
                <a:latin typeface="Calibri" panose="020F0502020204030204" pitchFamily="34" charset="0"/>
                <a:cs typeface="Calibri" panose="020F0502020204030204" pitchFamily="34" charset="0"/>
              </a:rPr>
              <a:t>bueno</a:t>
            </a:r>
            <a:r>
              <a:rPr lang="en-US" sz="4000" b="1" dirty="0">
                <a:latin typeface="Calibri" panose="020F0502020204030204" pitchFamily="34" charset="0"/>
                <a:cs typeface="Calibri" panose="020F0502020204030204" pitchFamily="34" charset="0"/>
              </a:rPr>
              <a:t> de la </a:t>
            </a:r>
            <a:r>
              <a:rPr lang="en-US" sz="4000" b="1" dirty="0" err="1">
                <a:latin typeface="Calibri" panose="020F0502020204030204" pitchFamily="34" charset="0"/>
                <a:cs typeface="Calibri" panose="020F0502020204030204" pitchFamily="34" charset="0"/>
              </a:rPr>
              <a:t>escuela</a:t>
            </a:r>
            <a:r>
              <a:rPr lang="en-US" sz="4000" b="1" dirty="0">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8DE3ACFA-D0E6-4147-BCF1-6BE3EF301291}"/>
              </a:ext>
            </a:extLst>
          </p:cNvPr>
          <p:cNvPicPr>
            <a:picLocks noChangeAspect="1"/>
          </p:cNvPicPr>
          <p:nvPr/>
        </p:nvPicPr>
        <p:blipFill>
          <a:blip r:embed="rId2"/>
          <a:stretch>
            <a:fillRect/>
          </a:stretch>
        </p:blipFill>
        <p:spPr>
          <a:xfrm>
            <a:off x="5657029" y="192504"/>
            <a:ext cx="3486971" cy="1918178"/>
          </a:xfrm>
          <a:prstGeom prst="rect">
            <a:avLst/>
          </a:prstGeom>
        </p:spPr>
      </p:pic>
    </p:spTree>
    <p:extLst>
      <p:ext uri="{BB962C8B-B14F-4D97-AF65-F5344CB8AC3E}">
        <p14:creationId xmlns:p14="http://schemas.microsoft.com/office/powerpoint/2010/main" val="27883476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11171</TotalTime>
  <Words>1443</Words>
  <Application>Microsoft Macintosh PowerPoint</Application>
  <PresentationFormat>On-screen Show (16:9)</PresentationFormat>
  <Paragraphs>235</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Arial</vt:lpstr>
      <vt:lpstr>Garamond</vt:lpstr>
      <vt:lpstr>Simple Light</vt:lpstr>
      <vt:lpstr>Amplifying Student Voice</vt:lpstr>
      <vt:lpstr>PowerPoint Presentation</vt:lpstr>
      <vt:lpstr>PowerPoint Presentation</vt:lpstr>
      <vt:lpstr>PowerPoint Presentation</vt:lpstr>
      <vt:lpstr>PowerPoint Presentation</vt:lpstr>
      <vt:lpstr>Amplifying  Student Voice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Amplifying  Student Voice</vt:lpstr>
      <vt:lpstr>Amplifying  Student Voice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Consciousness Strategies &amp; Pedagogy</dc:title>
  <cp:lastModifiedBy>Robert Price</cp:lastModifiedBy>
  <cp:revision>175</cp:revision>
  <dcterms:modified xsi:type="dcterms:W3CDTF">2020-12-09T03:14:28Z</dcterms:modified>
</cp:coreProperties>
</file>