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313" r:id="rId3"/>
    <p:sldId id="314" r:id="rId4"/>
    <p:sldId id="366" r:id="rId5"/>
    <p:sldId id="304" r:id="rId6"/>
    <p:sldId id="315" r:id="rId7"/>
    <p:sldId id="317" r:id="rId8"/>
    <p:sldId id="272" r:id="rId9"/>
    <p:sldId id="263" r:id="rId10"/>
    <p:sldId id="308" r:id="rId11"/>
    <p:sldId id="369" r:id="rId12"/>
    <p:sldId id="309" r:id="rId13"/>
    <p:sldId id="324" r:id="rId14"/>
    <p:sldId id="359" r:id="rId15"/>
    <p:sldId id="353" r:id="rId16"/>
    <p:sldId id="338" r:id="rId17"/>
    <p:sldId id="319" r:id="rId18"/>
    <p:sldId id="364" r:id="rId19"/>
    <p:sldId id="363" r:id="rId20"/>
    <p:sldId id="360" r:id="rId21"/>
    <p:sldId id="365" r:id="rId22"/>
    <p:sldId id="318" r:id="rId23"/>
    <p:sldId id="354" r:id="rId24"/>
    <p:sldId id="340" r:id="rId25"/>
    <p:sldId id="368" r:id="rId26"/>
    <p:sldId id="370" r:id="rId27"/>
    <p:sldId id="344" r:id="rId28"/>
    <p:sldId id="372" r:id="rId29"/>
    <p:sldId id="346" r:id="rId30"/>
    <p:sldId id="373" r:id="rId31"/>
    <p:sldId id="378" r:id="rId32"/>
    <p:sldId id="379" r:id="rId33"/>
    <p:sldId id="380" r:id="rId34"/>
    <p:sldId id="375" r:id="rId35"/>
    <p:sldId id="377" r:id="rId36"/>
    <p:sldId id="343" r:id="rId37"/>
    <p:sldId id="374" r:id="rId38"/>
    <p:sldId id="355" r:id="rId39"/>
    <p:sldId id="381" r:id="rId40"/>
    <p:sldId id="382" r:id="rId41"/>
    <p:sldId id="383" r:id="rId42"/>
    <p:sldId id="384" r:id="rId43"/>
    <p:sldId id="385" r:id="rId44"/>
    <p:sldId id="386" r:id="rId45"/>
    <p:sldId id="387" r:id="rId46"/>
    <p:sldId id="388" r:id="rId47"/>
    <p:sldId id="389" r:id="rId48"/>
    <p:sldId id="303" r:id="rId49"/>
    <p:sldId id="307" r:id="rId50"/>
    <p:sldId id="339" r:id="rId51"/>
    <p:sldId id="29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4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8B2E-9CE1-A047-B011-5CD54FBFED33}" type="datetimeFigureOut">
              <a:rPr lang="en-US" smtClean="0"/>
              <a:t>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27FDA-36E2-DF4B-956B-7B863940C2C4}" type="slidenum">
              <a:rPr lang="en-US" smtClean="0"/>
              <a:t>‹#›</a:t>
            </a:fld>
            <a:endParaRPr lang="en-US"/>
          </a:p>
        </p:txBody>
      </p:sp>
    </p:spTree>
    <p:extLst>
      <p:ext uri="{BB962C8B-B14F-4D97-AF65-F5344CB8AC3E}">
        <p14:creationId xmlns:p14="http://schemas.microsoft.com/office/powerpoint/2010/main" val="58849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21</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22</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a:t>
            </a:r>
          </a:p>
          <a:p>
            <a:endParaRPr lang="en-US"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35</a:t>
            </a:fld>
            <a:endParaRPr lang="en-US" dirty="0"/>
          </a:p>
        </p:txBody>
      </p:sp>
    </p:spTree>
    <p:extLst>
      <p:ext uri="{BB962C8B-B14F-4D97-AF65-F5344CB8AC3E}">
        <p14:creationId xmlns:p14="http://schemas.microsoft.com/office/powerpoint/2010/main" val="29696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41</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42</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43</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response to the quote:</a:t>
            </a:r>
            <a:r>
              <a:rPr lang="en-US" baseline="0" dirty="0" smtClean="0"/>
              <a:t> what does it have you thinking about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44</a:t>
            </a:fld>
            <a:endParaRPr lang="en-US" dirty="0"/>
          </a:p>
        </p:txBody>
      </p:sp>
    </p:spTree>
    <p:extLst>
      <p:ext uri="{BB962C8B-B14F-4D97-AF65-F5344CB8AC3E}">
        <p14:creationId xmlns:p14="http://schemas.microsoft.com/office/powerpoint/2010/main" val="102065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response to the quote:</a:t>
            </a:r>
            <a:r>
              <a:rPr lang="en-US" baseline="0" dirty="0" smtClean="0"/>
              <a:t> what does it have you thinking about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45</a:t>
            </a:fld>
            <a:endParaRPr lang="en-US" dirty="0"/>
          </a:p>
        </p:txBody>
      </p:sp>
    </p:spTree>
    <p:extLst>
      <p:ext uri="{BB962C8B-B14F-4D97-AF65-F5344CB8AC3E}">
        <p14:creationId xmlns:p14="http://schemas.microsoft.com/office/powerpoint/2010/main" val="102065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46</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47</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9</a:t>
            </a:fld>
            <a:endParaRPr lang="en-US" dirty="0"/>
          </a:p>
        </p:txBody>
      </p:sp>
    </p:spTree>
    <p:extLst>
      <p:ext uri="{BB962C8B-B14F-4D97-AF65-F5344CB8AC3E}">
        <p14:creationId xmlns:p14="http://schemas.microsoft.com/office/powerpoint/2010/main" val="214332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maps in use — sequencing and categorical</a:t>
            </a:r>
          </a:p>
          <a:p>
            <a:r>
              <a:rPr lang="en-US" dirty="0" smtClean="0"/>
              <a:t>even</a:t>
            </a:r>
            <a:r>
              <a:rPr lang="en-US" baseline="0" dirty="0" smtClean="0"/>
              <a:t> a cause and effect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10</a:t>
            </a:fld>
            <a:endParaRPr lang="en-US" dirty="0"/>
          </a:p>
        </p:txBody>
      </p:sp>
    </p:spTree>
    <p:extLst>
      <p:ext uri="{BB962C8B-B14F-4D97-AF65-F5344CB8AC3E}">
        <p14:creationId xmlns:p14="http://schemas.microsoft.com/office/powerpoint/2010/main" val="12253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12</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17</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18</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19</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20</a:t>
            </a:fld>
            <a:endParaRPr lang="en-US"/>
          </a:p>
        </p:txBody>
      </p:sp>
    </p:spTree>
    <p:extLst>
      <p:ext uri="{BB962C8B-B14F-4D97-AF65-F5344CB8AC3E}">
        <p14:creationId xmlns:p14="http://schemas.microsoft.com/office/powerpoint/2010/main" val="120199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6127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374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95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363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97C3-07AF-8C47-AFBA-C6FDD29A5AF7}"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27271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897C3-07AF-8C47-AFBA-C6FDD29A5AF7}"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9098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897C3-07AF-8C47-AFBA-C6FDD29A5AF7}" type="datetimeFigureOut">
              <a:rPr lang="en-US" smtClean="0"/>
              <a:t>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1117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897C3-07AF-8C47-AFBA-C6FDD29A5AF7}" type="datetimeFigureOut">
              <a:rPr lang="en-US" smtClean="0"/>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7322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7C3-07AF-8C47-AFBA-C6FDD29A5AF7}" type="datetimeFigureOut">
              <a:rPr lang="en-US" smtClean="0"/>
              <a:t>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32084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6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218401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97C3-07AF-8C47-AFBA-C6FDD29A5AF7}" type="datetimeFigureOut">
              <a:rPr lang="en-US" smtClean="0"/>
              <a:t>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0D5-D7B6-D043-A342-9C68D4E6C404}" type="slidenum">
              <a:rPr lang="en-US" smtClean="0"/>
              <a:t>‹#›</a:t>
            </a:fld>
            <a:endParaRPr lang="en-US"/>
          </a:p>
        </p:txBody>
      </p:sp>
    </p:spTree>
    <p:extLst>
      <p:ext uri="{BB962C8B-B14F-4D97-AF65-F5344CB8AC3E}">
        <p14:creationId xmlns:p14="http://schemas.microsoft.com/office/powerpoint/2010/main" val="325049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8" y="1456939"/>
            <a:ext cx="7906675" cy="5424342"/>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3600" b="1" dirty="0" smtClean="0">
                <a:solidFill>
                  <a:srgbClr val="000000"/>
                </a:solidFill>
                <a:latin typeface="Gill Sans"/>
                <a:cs typeface="Gill Sans"/>
              </a:rPr>
              <a:t>Belief and Belonging </a:t>
            </a:r>
            <a:br>
              <a:rPr lang="en-US" sz="3600" b="1" dirty="0" smtClean="0">
                <a:solidFill>
                  <a:srgbClr val="000000"/>
                </a:solidFill>
                <a:latin typeface="Gill Sans"/>
                <a:cs typeface="Gill Sans"/>
              </a:rPr>
            </a:br>
            <a:r>
              <a:rPr lang="en-US" sz="1600" b="1" dirty="0" smtClean="0">
                <a:solidFill>
                  <a:srgbClr val="000000"/>
                </a:solidFill>
                <a:latin typeface="Gill Sans"/>
                <a:cs typeface="Gill Sans"/>
              </a:rPr>
              <a:t/>
            </a:r>
            <a:br>
              <a:rPr lang="en-US" sz="1600" b="1" dirty="0" smtClean="0">
                <a:solidFill>
                  <a:srgbClr val="000000"/>
                </a:solidFill>
                <a:latin typeface="Gill Sans"/>
                <a:cs typeface="Gill Sans"/>
              </a:rPr>
            </a:br>
            <a:r>
              <a:rPr lang="en-US" sz="3600" b="1" dirty="0" smtClean="0">
                <a:solidFill>
                  <a:srgbClr val="000000"/>
                </a:solidFill>
                <a:latin typeface="Gill Sans"/>
                <a:cs typeface="Gill Sans"/>
              </a:rPr>
              <a:t>Virtually and In Person</a:t>
            </a:r>
          </a:p>
          <a:p>
            <a:pPr algn="ctr">
              <a:lnSpc>
                <a:spcPct val="70000"/>
              </a:lnSpc>
            </a:pPr>
            <a:r>
              <a:rPr lang="en-US" sz="2400" b="1" dirty="0">
                <a:solidFill>
                  <a:schemeClr val="tx1"/>
                </a:solidFill>
                <a:latin typeface="Gill Sans"/>
                <a:cs typeface="Gill Sans"/>
              </a:rPr>
              <a:t>Palmer Lake Elementary - Fair Oaks </a:t>
            </a:r>
            <a:r>
              <a:rPr lang="en-US" sz="2400" b="1" dirty="0" smtClean="0">
                <a:solidFill>
                  <a:schemeClr val="tx1"/>
                </a:solidFill>
                <a:latin typeface="Gill Sans"/>
                <a:cs typeface="Gill Sans"/>
              </a:rPr>
              <a:t>Elementary</a:t>
            </a:r>
          </a:p>
          <a:p>
            <a:pPr algn="ctr">
              <a:lnSpc>
                <a:spcPct val="70000"/>
              </a:lnSpc>
            </a:pPr>
            <a:r>
              <a:rPr lang="en-US" sz="2400" b="1" dirty="0" smtClean="0">
                <a:solidFill>
                  <a:schemeClr val="tx1"/>
                </a:solidFill>
                <a:latin typeface="Gill Sans"/>
                <a:cs typeface="Gill Sans"/>
              </a:rPr>
              <a:t>pre K – 2 </a:t>
            </a:r>
            <a:endParaRPr lang="en-US" sz="2400" b="1" i="1" dirty="0" smtClean="0">
              <a:solidFill>
                <a:schemeClr val="tx1"/>
              </a:solidFill>
              <a:latin typeface="Gill Sans"/>
              <a:cs typeface="Gill Sans"/>
            </a:endParaRPr>
          </a:p>
          <a:p>
            <a:pPr algn="ctr">
              <a:lnSpc>
                <a:spcPct val="90000"/>
              </a:lnSpc>
            </a:pPr>
            <a:r>
              <a:rPr lang="en-US" sz="2800" b="1" i="1" dirty="0" smtClean="0">
                <a:solidFill>
                  <a:srgbClr val="0D0D0D"/>
                </a:solidFill>
                <a:latin typeface="Garamond"/>
                <a:cs typeface="Garamond"/>
              </a:rPr>
              <a:t>21 May </a:t>
            </a:r>
            <a:r>
              <a:rPr lang="en-US" sz="2800" b="1" i="1" dirty="0">
                <a:solidFill>
                  <a:srgbClr val="0D0D0D"/>
                </a:solidFill>
                <a:latin typeface="Garamond"/>
                <a:cs typeface="Garamond"/>
              </a:rPr>
              <a:t>2020</a:t>
            </a:r>
          </a:p>
          <a:p>
            <a:pPr algn="ctr">
              <a:lnSpc>
                <a:spcPct val="120000"/>
              </a:lnSpc>
            </a:pPr>
            <a:r>
              <a:rPr lang="en-US" sz="2500" b="1" dirty="0">
                <a:solidFill>
                  <a:srgbClr val="0D0D0D"/>
                </a:solidFill>
                <a:latin typeface="Garamond"/>
                <a:cs typeface="Garamond"/>
              </a:rPr>
              <a:t>Robert </a:t>
            </a:r>
            <a:r>
              <a:rPr lang="en-US" sz="2500" b="1" dirty="0" smtClean="0">
                <a:solidFill>
                  <a:srgbClr val="0D0D0D"/>
                </a:solidFill>
                <a:latin typeface="Garamond"/>
                <a:cs typeface="Garamond"/>
              </a:rPr>
              <a:t>Seth Price</a:t>
            </a:r>
            <a:br>
              <a:rPr lang="en-US" sz="2500" b="1" dirty="0" smtClean="0">
                <a:solidFill>
                  <a:srgbClr val="0D0D0D"/>
                </a:solidFill>
                <a:latin typeface="Garamond"/>
                <a:cs typeface="Garamond"/>
              </a:rPr>
            </a:br>
            <a:r>
              <a:rPr lang="en-US" sz="1600" b="1" dirty="0" smtClean="0">
                <a:solidFill>
                  <a:srgbClr val="0D0D0D"/>
                </a:solidFill>
                <a:latin typeface="Garamond"/>
                <a:cs typeface="Garamond"/>
              </a:rPr>
              <a:t>www.eggplant.org</a:t>
            </a:r>
            <a:endParaRPr lang="en-US" sz="1600" b="1" dirty="0">
              <a:solidFill>
                <a:srgbClr val="0D0D0D"/>
              </a:solidFill>
              <a:latin typeface="Garamond"/>
              <a:cs typeface="Garamond"/>
            </a:endParaRPr>
          </a:p>
          <a:p>
            <a:pPr algn="ctr">
              <a:lnSpc>
                <a:spcPct val="120000"/>
              </a:lnSpc>
            </a:pPr>
            <a:r>
              <a:rPr lang="en-US" sz="2500" b="1" dirty="0">
                <a:solidFill>
                  <a:srgbClr val="0D0D0D"/>
                </a:solidFill>
                <a:latin typeface="Garamond"/>
                <a:cs typeface="Garamond"/>
              </a:rPr>
              <a:t>National Urban </a:t>
            </a:r>
            <a:r>
              <a:rPr lang="en-US" sz="2500" b="1" dirty="0" smtClean="0">
                <a:solidFill>
                  <a:srgbClr val="0D0D0D"/>
                </a:solidFill>
                <a:latin typeface="Garamond"/>
                <a:cs typeface="Garamond"/>
              </a:rPr>
              <a:t>Alliance</a:t>
            </a:r>
            <a:br>
              <a:rPr lang="en-US" sz="2500" b="1" dirty="0" smtClean="0">
                <a:solidFill>
                  <a:srgbClr val="0D0D0D"/>
                </a:solidFill>
                <a:latin typeface="Garamond"/>
                <a:cs typeface="Garamond"/>
              </a:rPr>
            </a:br>
            <a:r>
              <a:rPr lang="en-US" b="1" dirty="0" smtClean="0">
                <a:solidFill>
                  <a:srgbClr val="0D0D0D"/>
                </a:solidFill>
                <a:latin typeface="Garamond"/>
                <a:cs typeface="Garamond"/>
              </a:rPr>
              <a:t>www.nuatc.org</a:t>
            </a:r>
            <a:endParaRPr dirty="0">
              <a:solidFill>
                <a:srgbClr val="0D0D0D"/>
              </a:solidFill>
              <a:latin typeface="Garamond"/>
              <a:cs typeface="Garamond"/>
            </a:endParaRPr>
          </a:p>
        </p:txBody>
      </p:sp>
      <p:pic>
        <p:nvPicPr>
          <p:cNvPr id="7" name="Picture 6" descr="NUA-mar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2069" y="288136"/>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1</a:t>
            </a:fld>
            <a:endParaRPr lang="en-US" dirty="0"/>
          </a:p>
        </p:txBody>
      </p:sp>
      <p:pic>
        <p:nvPicPr>
          <p:cNvPr id="9" name="Picture 8"/>
          <p:cNvPicPr>
            <a:picLocks noChangeAspect="1"/>
          </p:cNvPicPr>
          <p:nvPr/>
        </p:nvPicPr>
        <p:blipFill>
          <a:blip r:embed="rId3"/>
          <a:stretch>
            <a:fillRect/>
          </a:stretch>
        </p:blipFill>
        <p:spPr>
          <a:xfrm>
            <a:off x="5022275" y="363684"/>
            <a:ext cx="2509566" cy="924577"/>
          </a:xfrm>
          <a:prstGeom prst="rect">
            <a:avLst/>
          </a:prstGeom>
        </p:spPr>
      </p:pic>
    </p:spTree>
    <p:extLst>
      <p:ext uri="{BB962C8B-B14F-4D97-AF65-F5344CB8AC3E}">
        <p14:creationId xmlns:p14="http://schemas.microsoft.com/office/powerpoint/2010/main" val="28525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10</a:t>
            </a:fld>
            <a:endParaRPr lang="en-US" dirty="0"/>
          </a:p>
        </p:txBody>
      </p:sp>
      <p:sp>
        <p:nvSpPr>
          <p:cNvPr id="3" name="TextBox 2"/>
          <p:cNvSpPr txBox="1"/>
          <p:nvPr/>
        </p:nvSpPr>
        <p:spPr>
          <a:xfrm>
            <a:off x="397612" y="568475"/>
            <a:ext cx="5019323" cy="646331"/>
          </a:xfrm>
          <a:prstGeom prst="rect">
            <a:avLst/>
          </a:prstGeom>
          <a:noFill/>
        </p:spPr>
        <p:txBody>
          <a:bodyPr wrap="none" rtlCol="0">
            <a:spAutoFit/>
          </a:bodyPr>
          <a:lstStyle/>
          <a:p>
            <a:r>
              <a:rPr lang="en-US" sz="3600" b="1" dirty="0" smtClean="0">
                <a:latin typeface="Gill Sans"/>
                <a:cs typeface="Gill Sans"/>
              </a:rPr>
              <a:t>3 Phases of Learning</a:t>
            </a:r>
            <a:endParaRPr lang="en-US" sz="3600" b="1" dirty="0">
              <a:latin typeface="Gill Sans"/>
              <a:cs typeface="Gill Sans"/>
            </a:endParaRPr>
          </a:p>
        </p:txBody>
      </p:sp>
      <p:sp>
        <p:nvSpPr>
          <p:cNvPr id="4" name="TextBox 3"/>
          <p:cNvSpPr txBox="1"/>
          <p:nvPr/>
        </p:nvSpPr>
        <p:spPr>
          <a:xfrm>
            <a:off x="402371" y="2552740"/>
            <a:ext cx="2264391" cy="1409609"/>
          </a:xfrm>
          <a:prstGeom prst="rect">
            <a:avLst/>
          </a:prstGeom>
          <a:noFill/>
        </p:spPr>
        <p:txBody>
          <a:bodyPr wrap="square" lIns="91430" tIns="45716" rIns="91430" bIns="45716" rtlCol="0">
            <a:spAutoFit/>
          </a:bodyPr>
          <a:lstStyle/>
          <a:p>
            <a:pPr algn="ctr">
              <a:lnSpc>
                <a:spcPct val="120000"/>
              </a:lnSpc>
            </a:pPr>
            <a:r>
              <a:rPr lang="en-US" sz="2400" b="1" dirty="0" smtClean="0"/>
              <a:t>Getting </a:t>
            </a:r>
          </a:p>
          <a:p>
            <a:pPr algn="ctr">
              <a:lnSpc>
                <a:spcPct val="120000"/>
              </a:lnSpc>
            </a:pPr>
            <a:r>
              <a:rPr lang="en-US" sz="2400" b="1" dirty="0" smtClean="0"/>
              <a:t>Ready </a:t>
            </a:r>
          </a:p>
          <a:p>
            <a:pPr algn="ctr">
              <a:lnSpc>
                <a:spcPct val="120000"/>
              </a:lnSpc>
            </a:pPr>
            <a:r>
              <a:rPr lang="en-US" sz="2400" b="1" dirty="0" smtClean="0"/>
              <a:t>to Learn</a:t>
            </a:r>
            <a:endParaRPr lang="en-US" sz="2400" b="1" dirty="0"/>
          </a:p>
        </p:txBody>
      </p:sp>
      <p:sp>
        <p:nvSpPr>
          <p:cNvPr id="5" name="Rectangle 4"/>
          <p:cNvSpPr/>
          <p:nvPr/>
        </p:nvSpPr>
        <p:spPr>
          <a:xfrm>
            <a:off x="397612" y="1465977"/>
            <a:ext cx="2264392" cy="878414"/>
          </a:xfrm>
          <a:prstGeom prst="rect">
            <a:avLst/>
          </a:prstGeom>
          <a:solidFill>
            <a:srgbClr val="660066"/>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6" name="Straight Arrow Connector 5"/>
          <p:cNvCxnSpPr/>
          <p:nvPr/>
        </p:nvCxnSpPr>
        <p:spPr>
          <a:xfrm>
            <a:off x="2666761"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7023" y="1674355"/>
            <a:ext cx="2485573" cy="461661"/>
          </a:xfrm>
          <a:prstGeom prst="rect">
            <a:avLst/>
          </a:prstGeom>
          <a:noFill/>
        </p:spPr>
        <p:txBody>
          <a:bodyPr wrap="square" lIns="91430" tIns="45716" rIns="91430" bIns="45716" rtlCol="0">
            <a:spAutoFit/>
          </a:bodyPr>
          <a:lstStyle/>
          <a:p>
            <a:pPr algn="ctr"/>
            <a:r>
              <a:rPr lang="en-US" sz="2400" b="1" dirty="0">
                <a:solidFill>
                  <a:schemeClr val="bg1"/>
                </a:solidFill>
              </a:rPr>
              <a:t>Priming</a:t>
            </a:r>
          </a:p>
        </p:txBody>
      </p:sp>
      <p:sp>
        <p:nvSpPr>
          <p:cNvPr id="8" name="Rectangle 7"/>
          <p:cNvSpPr/>
          <p:nvPr/>
        </p:nvSpPr>
        <p:spPr>
          <a:xfrm>
            <a:off x="3318613" y="1465977"/>
            <a:ext cx="2264392" cy="878414"/>
          </a:xfrm>
          <a:prstGeom prst="rect">
            <a:avLst/>
          </a:prstGeom>
          <a:solidFill>
            <a:srgbClr val="800000"/>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9" name="Straight Arrow Connector 8"/>
          <p:cNvCxnSpPr/>
          <p:nvPr/>
        </p:nvCxnSpPr>
        <p:spPr>
          <a:xfrm>
            <a:off x="5587762"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208024" y="1674355"/>
            <a:ext cx="2485573" cy="461661"/>
          </a:xfrm>
          <a:prstGeom prst="rect">
            <a:avLst/>
          </a:prstGeom>
          <a:noFill/>
        </p:spPr>
        <p:txBody>
          <a:bodyPr wrap="square" lIns="91430" tIns="45716" rIns="91430" bIns="45716" rtlCol="0">
            <a:spAutoFit/>
          </a:bodyPr>
          <a:lstStyle/>
          <a:p>
            <a:pPr algn="ctr"/>
            <a:r>
              <a:rPr lang="en-US" sz="2400" b="1" dirty="0" smtClean="0">
                <a:solidFill>
                  <a:schemeClr val="bg1"/>
                </a:solidFill>
              </a:rPr>
              <a:t>Processing</a:t>
            </a:r>
            <a:endParaRPr lang="en-US" sz="2400" b="1" dirty="0">
              <a:solidFill>
                <a:schemeClr val="bg1"/>
              </a:solidFill>
            </a:endParaRPr>
          </a:p>
        </p:txBody>
      </p:sp>
      <p:sp>
        <p:nvSpPr>
          <p:cNvPr id="11" name="Rectangle 10"/>
          <p:cNvSpPr/>
          <p:nvPr/>
        </p:nvSpPr>
        <p:spPr>
          <a:xfrm>
            <a:off x="6178768" y="1465977"/>
            <a:ext cx="2264392" cy="878414"/>
          </a:xfrm>
          <a:prstGeom prst="rect">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2" name="Straight Arrow Connector 11"/>
          <p:cNvCxnSpPr/>
          <p:nvPr/>
        </p:nvCxnSpPr>
        <p:spPr>
          <a:xfrm>
            <a:off x="8447916"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068178" y="1462685"/>
            <a:ext cx="2485573" cy="830993"/>
          </a:xfrm>
          <a:prstGeom prst="rect">
            <a:avLst/>
          </a:prstGeom>
          <a:noFill/>
        </p:spPr>
        <p:txBody>
          <a:bodyPr wrap="square" lIns="91430" tIns="45716" rIns="91430" bIns="45716" rtlCol="0">
            <a:spAutoFit/>
          </a:bodyPr>
          <a:lstStyle/>
          <a:p>
            <a:pPr algn="ctr"/>
            <a:r>
              <a:rPr lang="en-US" sz="2400" b="1" dirty="0">
                <a:solidFill>
                  <a:schemeClr val="bg1"/>
                </a:solidFill>
              </a:rPr>
              <a:t>Retaining for</a:t>
            </a:r>
          </a:p>
          <a:p>
            <a:pPr algn="ctr"/>
            <a:r>
              <a:rPr lang="en-US" sz="2400" b="1" dirty="0">
                <a:solidFill>
                  <a:schemeClr val="bg1"/>
                </a:solidFill>
              </a:rPr>
              <a:t>Understanding</a:t>
            </a:r>
          </a:p>
        </p:txBody>
      </p:sp>
      <p:sp>
        <p:nvSpPr>
          <p:cNvPr id="14" name="TextBox 13"/>
          <p:cNvSpPr txBox="1"/>
          <p:nvPr/>
        </p:nvSpPr>
        <p:spPr>
          <a:xfrm>
            <a:off x="3323372" y="2552739"/>
            <a:ext cx="2264391" cy="966410"/>
          </a:xfrm>
          <a:prstGeom prst="rect">
            <a:avLst/>
          </a:prstGeom>
          <a:noFill/>
        </p:spPr>
        <p:txBody>
          <a:bodyPr wrap="square" lIns="91430" tIns="45716" rIns="91430" bIns="45716" rtlCol="0">
            <a:spAutoFit/>
          </a:bodyPr>
          <a:lstStyle/>
          <a:p>
            <a:pPr algn="ctr">
              <a:lnSpc>
                <a:spcPct val="120000"/>
              </a:lnSpc>
            </a:pPr>
            <a:r>
              <a:rPr lang="en-US" sz="2400" b="1" dirty="0" smtClean="0"/>
              <a:t>Unpacking</a:t>
            </a:r>
          </a:p>
          <a:p>
            <a:pPr algn="ctr">
              <a:lnSpc>
                <a:spcPct val="120000"/>
              </a:lnSpc>
            </a:pPr>
            <a:r>
              <a:rPr lang="en-US" sz="2400" b="1" dirty="0" smtClean="0"/>
              <a:t>Meaning</a:t>
            </a:r>
          </a:p>
        </p:txBody>
      </p:sp>
      <p:sp>
        <p:nvSpPr>
          <p:cNvPr id="15" name="TextBox 14"/>
          <p:cNvSpPr txBox="1"/>
          <p:nvPr/>
        </p:nvSpPr>
        <p:spPr>
          <a:xfrm>
            <a:off x="6178768" y="2552739"/>
            <a:ext cx="2374983" cy="966410"/>
          </a:xfrm>
          <a:prstGeom prst="rect">
            <a:avLst/>
          </a:prstGeom>
          <a:noFill/>
        </p:spPr>
        <p:txBody>
          <a:bodyPr wrap="square" lIns="91430" tIns="45716" rIns="91430" bIns="45716" rtlCol="0">
            <a:spAutoFit/>
          </a:bodyPr>
          <a:lstStyle/>
          <a:p>
            <a:pPr algn="ctr">
              <a:lnSpc>
                <a:spcPct val="120000"/>
              </a:lnSpc>
            </a:pPr>
            <a:r>
              <a:rPr lang="en-US" sz="2400" b="1" dirty="0"/>
              <a:t>Holding on</a:t>
            </a:r>
          </a:p>
          <a:p>
            <a:pPr algn="ctr">
              <a:lnSpc>
                <a:spcPct val="120000"/>
              </a:lnSpc>
            </a:pPr>
            <a:r>
              <a:rPr lang="en-US" sz="2400" b="1" dirty="0"/>
              <a:t>to Learning</a:t>
            </a:r>
          </a:p>
        </p:txBody>
      </p:sp>
      <p:pic>
        <p:nvPicPr>
          <p:cNvPr id="16" name="black-women-brain3.psd" descr="black-women-brain3.psd"/>
          <p:cNvPicPr>
            <a:picLocks noChangeAspect="1"/>
          </p:cNvPicPr>
          <p:nvPr/>
        </p:nvPicPr>
        <p:blipFill>
          <a:blip r:embed="rId3">
            <a:extLst/>
          </a:blip>
          <a:stretch>
            <a:fillRect/>
          </a:stretch>
        </p:blipFill>
        <p:spPr>
          <a:xfrm>
            <a:off x="1215007" y="4039308"/>
            <a:ext cx="3012489" cy="4709581"/>
          </a:xfrm>
          <a:prstGeom prst="rect">
            <a:avLst/>
          </a:prstGeom>
          <a:ln w="12700">
            <a:miter lim="400000"/>
          </a:ln>
        </p:spPr>
      </p:pic>
      <p:pic>
        <p:nvPicPr>
          <p:cNvPr id="17" name="Picture 16" descr="MAN brain head facing lef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492" y="4194530"/>
            <a:ext cx="3227914" cy="3227914"/>
          </a:xfrm>
          <a:prstGeom prst="rect">
            <a:avLst/>
          </a:prstGeom>
        </p:spPr>
      </p:pic>
    </p:spTree>
    <p:extLst>
      <p:ext uri="{BB962C8B-B14F-4D97-AF65-F5344CB8AC3E}">
        <p14:creationId xmlns:p14="http://schemas.microsoft.com/office/powerpoint/2010/main" val="1106242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216635" cy="1107996"/>
          </a:xfrm>
          <a:prstGeom prst="rect">
            <a:avLst/>
          </a:prstGeom>
          <a:noFill/>
        </p:spPr>
        <p:txBody>
          <a:bodyPr wrap="none" rtlCol="0">
            <a:spAutoFit/>
          </a:bodyPr>
          <a:lstStyle/>
          <a:p>
            <a:r>
              <a:rPr lang="en-US" sz="2400" b="1" dirty="0" smtClean="0">
                <a:latin typeface="Gill Sans"/>
                <a:cs typeface="Gill Sans"/>
              </a:rPr>
              <a:t>Tree Map</a:t>
            </a:r>
            <a:endParaRPr lang="en-US" sz="2400" b="1" dirty="0" smtClean="0">
              <a:latin typeface="Gill Sans"/>
              <a:cs typeface="Gill Sans"/>
            </a:endParaRPr>
          </a:p>
          <a:p>
            <a:r>
              <a:rPr lang="en-US" sz="1400" b="1" dirty="0" smtClean="0">
                <a:latin typeface="Gill Sans"/>
                <a:cs typeface="Gill Sans"/>
              </a:rPr>
              <a:t>Categorization</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8" name="Picture 7"/>
          <p:cNvPicPr>
            <a:picLocks noChangeAspect="1"/>
          </p:cNvPicPr>
          <p:nvPr/>
        </p:nvPicPr>
        <p:blipFill>
          <a:blip r:embed="rId2"/>
          <a:stretch>
            <a:fillRect/>
          </a:stretch>
        </p:blipFill>
        <p:spPr>
          <a:xfrm>
            <a:off x="4805484" y="4114469"/>
            <a:ext cx="3698476" cy="1249485"/>
          </a:xfrm>
          <a:prstGeom prst="rect">
            <a:avLst/>
          </a:prstGeom>
        </p:spPr>
      </p:pic>
    </p:spTree>
    <p:extLst>
      <p:ext uri="{BB962C8B-B14F-4D97-AF65-F5344CB8AC3E}">
        <p14:creationId xmlns:p14="http://schemas.microsoft.com/office/powerpoint/2010/main" val="19211850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12</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16635" cy="1754327"/>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Food in your home.</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214033" y="3164472"/>
            <a:ext cx="1457062" cy="646331"/>
          </a:xfrm>
          <a:prstGeom prst="rect">
            <a:avLst/>
          </a:prstGeom>
        </p:spPr>
        <p:txBody>
          <a:bodyPr wrap="none">
            <a:spAutoFit/>
          </a:bodyPr>
          <a:lstStyle/>
          <a:p>
            <a:pPr algn="ctr"/>
            <a:r>
              <a:rPr lang="en-US" b="1" dirty="0" smtClean="0">
                <a:latin typeface="Gill Sans"/>
                <a:cs typeface="Gill Sans"/>
              </a:rPr>
              <a:t>food in </a:t>
            </a:r>
          </a:p>
          <a:p>
            <a:pPr algn="ctr"/>
            <a:r>
              <a:rPr lang="en-US" b="1" dirty="0" smtClean="0">
                <a:latin typeface="Gill Sans"/>
                <a:cs typeface="Gill Sans"/>
              </a:rPr>
              <a:t>your home</a:t>
            </a:r>
            <a:endParaRPr lang="en-US" dirty="0"/>
          </a:p>
        </p:txBody>
      </p:sp>
      <p:sp>
        <p:nvSpPr>
          <p:cNvPr id="5" name="TextBox 4"/>
          <p:cNvSpPr txBox="1"/>
          <p:nvPr/>
        </p:nvSpPr>
        <p:spPr>
          <a:xfrm>
            <a:off x="4856249" y="1765921"/>
            <a:ext cx="814609" cy="369332"/>
          </a:xfrm>
          <a:prstGeom prst="rect">
            <a:avLst/>
          </a:prstGeom>
          <a:noFill/>
        </p:spPr>
        <p:txBody>
          <a:bodyPr wrap="none" rtlCol="0">
            <a:spAutoFit/>
          </a:bodyPr>
          <a:lstStyle/>
          <a:p>
            <a:r>
              <a:rPr lang="en-US" b="1" dirty="0" smtClean="0">
                <a:latin typeface="Garamond"/>
                <a:cs typeface="Garamond"/>
              </a:rPr>
              <a:t>apples</a:t>
            </a:r>
            <a:endParaRPr lang="en-US" b="1" dirty="0">
              <a:latin typeface="Garamond"/>
              <a:cs typeface="Garamond"/>
            </a:endParaRPr>
          </a:p>
        </p:txBody>
      </p:sp>
      <p:sp>
        <p:nvSpPr>
          <p:cNvPr id="25" name="TextBox 24"/>
          <p:cNvSpPr txBox="1"/>
          <p:nvPr/>
        </p:nvSpPr>
        <p:spPr>
          <a:xfrm>
            <a:off x="3876316" y="3164472"/>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27" name="TextBox 26"/>
          <p:cNvSpPr txBox="1"/>
          <p:nvPr/>
        </p:nvSpPr>
        <p:spPr>
          <a:xfrm>
            <a:off x="6983331" y="4082894"/>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319" y="4666441"/>
            <a:ext cx="616772" cy="462579"/>
          </a:xfrm>
          <a:prstGeom prst="rect">
            <a:avLst/>
          </a:prstGeom>
        </p:spPr>
      </p:pic>
      <p:sp>
        <p:nvSpPr>
          <p:cNvPr id="8" name="Rectangle 7"/>
          <p:cNvSpPr/>
          <p:nvPr/>
        </p:nvSpPr>
        <p:spPr>
          <a:xfrm>
            <a:off x="207117" y="97025"/>
            <a:ext cx="6776214" cy="523220"/>
          </a:xfrm>
          <a:prstGeom prst="rect">
            <a:avLst/>
          </a:prstGeom>
        </p:spPr>
        <p:txBody>
          <a:bodyPr wrap="none">
            <a:spAutoFit/>
          </a:bodyPr>
          <a:lstStyle/>
          <a:p>
            <a:r>
              <a:rPr lang="en-US" sz="2800" b="1" dirty="0" smtClean="0">
                <a:latin typeface="Gill Sans"/>
                <a:cs typeface="Gill Sans"/>
              </a:rPr>
              <a:t>Defining in Context - Brainstorming</a:t>
            </a:r>
            <a:endParaRPr lang="en-US" sz="2800" b="1" dirty="0">
              <a:latin typeface="Gill Sans"/>
              <a:cs typeface="Gill Sans"/>
            </a:endParaRPr>
          </a:p>
        </p:txBody>
      </p:sp>
      <p:sp>
        <p:nvSpPr>
          <p:cNvPr id="31" name="TextBox 30"/>
          <p:cNvSpPr txBox="1"/>
          <p:nvPr/>
        </p:nvSpPr>
        <p:spPr>
          <a:xfrm>
            <a:off x="6949955" y="2452283"/>
            <a:ext cx="754533" cy="369332"/>
          </a:xfrm>
          <a:prstGeom prst="rect">
            <a:avLst/>
          </a:prstGeom>
          <a:noFill/>
        </p:spPr>
        <p:txBody>
          <a:bodyPr wrap="none" rtlCol="0">
            <a:spAutoFit/>
          </a:bodyPr>
          <a:lstStyle/>
          <a:p>
            <a:pPr algn="ctr"/>
            <a:r>
              <a:rPr lang="en-US" b="1" dirty="0" smtClean="0">
                <a:latin typeface="Garamond"/>
                <a:cs typeface="Garamond"/>
              </a:rPr>
              <a:t>beans</a:t>
            </a:r>
            <a:endParaRPr lang="en-US" b="1" dirty="0">
              <a:latin typeface="Garamond"/>
              <a:cs typeface="Garamond"/>
            </a:endParaRPr>
          </a:p>
        </p:txBody>
      </p:sp>
      <p:pic>
        <p:nvPicPr>
          <p:cNvPr id="32" name="Picture 31" descr="comp book.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Tree>
    <p:extLst>
      <p:ext uri="{BB962C8B-B14F-4D97-AF65-F5344CB8AC3E}">
        <p14:creationId xmlns:p14="http://schemas.microsoft.com/office/powerpoint/2010/main" val="3837403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7" y="970251"/>
            <a:ext cx="7582524" cy="5647700"/>
          </a:xfrm>
          <a:prstGeom prst="rect">
            <a:avLst/>
          </a:prstGeom>
          <a:noFill/>
        </p:spPr>
        <p:txBody>
          <a:bodyPr wrap="none" rtlCol="0">
            <a:spAutoFit/>
          </a:bodyPr>
          <a:lstStyle/>
          <a:p>
            <a:pPr>
              <a:spcAft>
                <a:spcPts val="1800"/>
              </a:spcAft>
            </a:pPr>
            <a:r>
              <a:rPr lang="en-US" sz="3200" b="1" dirty="0" smtClean="0">
                <a:latin typeface="Gill Sans"/>
                <a:cs typeface="Gill Sans"/>
              </a:rPr>
              <a:t>One food in my house is __________ </a:t>
            </a:r>
            <a:r>
              <a:rPr lang="en-US" sz="3200" b="1" dirty="0" smtClean="0">
                <a:latin typeface="Gill Sans"/>
                <a:cs typeface="Gill Sans"/>
              </a:rPr>
              <a:t>.</a:t>
            </a:r>
          </a:p>
          <a:p>
            <a:pPr>
              <a:spcAft>
                <a:spcPts val="1800"/>
              </a:spcAft>
            </a:pPr>
            <a:r>
              <a:rPr lang="en-US" sz="3200" b="1" dirty="0" smtClean="0">
                <a:latin typeface="Gill Sans"/>
                <a:cs typeface="Gill Sans"/>
              </a:rPr>
              <a:t>Another food is __________ </a:t>
            </a:r>
            <a:r>
              <a:rPr lang="en-US" sz="3200" b="1" dirty="0">
                <a:latin typeface="Gill Sans"/>
                <a:cs typeface="Gill Sans"/>
              </a:rPr>
              <a:t>.</a:t>
            </a:r>
          </a:p>
          <a:p>
            <a:pPr>
              <a:spcAft>
                <a:spcPts val="1800"/>
              </a:spcAft>
            </a:pPr>
            <a:r>
              <a:rPr lang="en-US" sz="3200" b="1" dirty="0" smtClean="0">
                <a:latin typeface="Gill Sans"/>
                <a:cs typeface="Gill Sans"/>
              </a:rPr>
              <a:t>Another food is __________ </a:t>
            </a:r>
            <a:r>
              <a:rPr lang="en-US" sz="3200" b="1" dirty="0">
                <a:latin typeface="Gill Sans"/>
                <a:cs typeface="Gill Sans"/>
              </a:rPr>
              <a:t>.</a:t>
            </a:r>
          </a:p>
          <a:p>
            <a:pPr>
              <a:spcAft>
                <a:spcPts val="1800"/>
              </a:spcAft>
            </a:pPr>
            <a:r>
              <a:rPr lang="en-US" sz="3200" b="1" dirty="0" smtClean="0">
                <a:latin typeface="Gill Sans"/>
                <a:cs typeface="Gill Sans"/>
              </a:rPr>
              <a:t>Another food is __________ </a:t>
            </a:r>
            <a:r>
              <a:rPr lang="en-US" sz="3200" b="1" dirty="0">
                <a:latin typeface="Gill Sans"/>
                <a:cs typeface="Gill Sans"/>
              </a:rPr>
              <a:t>.</a:t>
            </a:r>
          </a:p>
          <a:p>
            <a:pPr>
              <a:spcAft>
                <a:spcPts val="1800"/>
              </a:spcAft>
            </a:pPr>
            <a:r>
              <a:rPr lang="en-US" sz="3200" b="1" dirty="0">
                <a:latin typeface="Gill Sans"/>
                <a:cs typeface="Gill Sans"/>
              </a:rPr>
              <a:t>Another food is __________ .</a:t>
            </a:r>
          </a:p>
          <a:p>
            <a:pPr>
              <a:spcAft>
                <a:spcPts val="1800"/>
              </a:spcAft>
            </a:pPr>
            <a:r>
              <a:rPr lang="en-US" sz="3200" b="1" dirty="0">
                <a:latin typeface="Gill Sans"/>
                <a:cs typeface="Gill Sans"/>
              </a:rPr>
              <a:t>Another food is __________ .</a:t>
            </a:r>
          </a:p>
          <a:p>
            <a:pPr>
              <a:spcAft>
                <a:spcPts val="1800"/>
              </a:spcAft>
            </a:pPr>
            <a:r>
              <a:rPr lang="en-US" sz="3200" b="1" dirty="0">
                <a:latin typeface="Gill Sans"/>
                <a:cs typeface="Gill Sans"/>
              </a:rPr>
              <a:t>Another food is __________ .</a:t>
            </a:r>
          </a:p>
          <a:p>
            <a:endParaRPr lang="en-US" sz="3200" b="1" dirty="0" smtClean="0">
              <a:latin typeface="Gill Sans"/>
              <a:cs typeface="Gill Sans"/>
            </a:endParaRPr>
          </a:p>
        </p:txBody>
      </p:sp>
    </p:spTree>
    <p:extLst>
      <p:ext uri="{BB962C8B-B14F-4D97-AF65-F5344CB8AC3E}">
        <p14:creationId xmlns:p14="http://schemas.microsoft.com/office/powerpoint/2010/main" val="605122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7" y="970251"/>
            <a:ext cx="7582524" cy="5647700"/>
          </a:xfrm>
          <a:prstGeom prst="rect">
            <a:avLst/>
          </a:prstGeom>
          <a:noFill/>
        </p:spPr>
        <p:txBody>
          <a:bodyPr wrap="none" rtlCol="0">
            <a:spAutoFit/>
          </a:bodyPr>
          <a:lstStyle/>
          <a:p>
            <a:pPr>
              <a:spcAft>
                <a:spcPts val="1800"/>
              </a:spcAft>
            </a:pPr>
            <a:r>
              <a:rPr lang="en-US" sz="3200" b="1" dirty="0" smtClean="0">
                <a:latin typeface="Gill Sans"/>
                <a:cs typeface="Gill Sans"/>
              </a:rPr>
              <a:t>One food in my house is __________ </a:t>
            </a:r>
            <a:r>
              <a:rPr lang="en-US" sz="3200" b="1" dirty="0" smtClean="0">
                <a:latin typeface="Gill Sans"/>
                <a:cs typeface="Gill Sans"/>
              </a:rPr>
              <a:t>.</a:t>
            </a:r>
          </a:p>
          <a:p>
            <a:pPr>
              <a:spcAft>
                <a:spcPts val="1800"/>
              </a:spcAft>
            </a:pPr>
            <a:r>
              <a:rPr lang="en-US" sz="3200" b="1" dirty="0" smtClean="0">
                <a:latin typeface="Gill Sans"/>
                <a:cs typeface="Gill Sans"/>
              </a:rPr>
              <a:t>A second food is __________ </a:t>
            </a:r>
            <a:r>
              <a:rPr lang="en-US" sz="3200" b="1" dirty="0">
                <a:latin typeface="Gill Sans"/>
                <a:cs typeface="Gill Sans"/>
              </a:rPr>
              <a:t>.</a:t>
            </a:r>
          </a:p>
          <a:p>
            <a:pPr>
              <a:spcAft>
                <a:spcPts val="1800"/>
              </a:spcAft>
            </a:pPr>
            <a:r>
              <a:rPr lang="en-US" sz="3200" b="1" dirty="0" smtClean="0">
                <a:latin typeface="Gill Sans"/>
                <a:cs typeface="Gill Sans"/>
              </a:rPr>
              <a:t>A third food is __________ </a:t>
            </a:r>
            <a:r>
              <a:rPr lang="en-US" sz="3200" b="1" dirty="0">
                <a:latin typeface="Gill Sans"/>
                <a:cs typeface="Gill Sans"/>
              </a:rPr>
              <a:t>.</a:t>
            </a:r>
          </a:p>
          <a:p>
            <a:pPr>
              <a:spcAft>
                <a:spcPts val="1800"/>
              </a:spcAft>
            </a:pPr>
            <a:r>
              <a:rPr lang="en-US" sz="3200" b="1" dirty="0" smtClean="0">
                <a:latin typeface="Gill Sans"/>
                <a:cs typeface="Gill Sans"/>
              </a:rPr>
              <a:t>A fourth food is __________ </a:t>
            </a:r>
            <a:r>
              <a:rPr lang="en-US" sz="3200" b="1" dirty="0">
                <a:latin typeface="Gill Sans"/>
                <a:cs typeface="Gill Sans"/>
              </a:rPr>
              <a:t>.</a:t>
            </a:r>
          </a:p>
          <a:p>
            <a:pPr>
              <a:spcAft>
                <a:spcPts val="1800"/>
              </a:spcAft>
            </a:pPr>
            <a:r>
              <a:rPr lang="en-US" sz="3200" b="1" dirty="0" smtClean="0">
                <a:latin typeface="Gill Sans"/>
                <a:cs typeface="Gill Sans"/>
              </a:rPr>
              <a:t>A fifth food </a:t>
            </a:r>
            <a:r>
              <a:rPr lang="en-US" sz="3200" b="1" dirty="0">
                <a:latin typeface="Gill Sans"/>
                <a:cs typeface="Gill Sans"/>
              </a:rPr>
              <a:t>is __________ .</a:t>
            </a:r>
          </a:p>
          <a:p>
            <a:pPr>
              <a:spcAft>
                <a:spcPts val="1800"/>
              </a:spcAft>
            </a:pPr>
            <a:r>
              <a:rPr lang="en-US" sz="3200" b="1" dirty="0" smtClean="0">
                <a:latin typeface="Gill Sans"/>
                <a:cs typeface="Gill Sans"/>
              </a:rPr>
              <a:t>A sixth food </a:t>
            </a:r>
            <a:r>
              <a:rPr lang="en-US" sz="3200" b="1" dirty="0">
                <a:latin typeface="Gill Sans"/>
                <a:cs typeface="Gill Sans"/>
              </a:rPr>
              <a:t>is __________ .</a:t>
            </a:r>
          </a:p>
          <a:p>
            <a:pPr>
              <a:spcAft>
                <a:spcPts val="1800"/>
              </a:spcAft>
            </a:pPr>
            <a:r>
              <a:rPr lang="en-US" sz="3200" b="1" dirty="0" smtClean="0">
                <a:latin typeface="Gill Sans"/>
                <a:cs typeface="Gill Sans"/>
              </a:rPr>
              <a:t>A seventh food </a:t>
            </a:r>
            <a:r>
              <a:rPr lang="en-US" sz="3200" b="1" dirty="0">
                <a:latin typeface="Gill Sans"/>
                <a:cs typeface="Gill Sans"/>
              </a:rPr>
              <a:t>is __________ .</a:t>
            </a:r>
          </a:p>
          <a:p>
            <a:endParaRPr lang="en-US" sz="3200" b="1" dirty="0" smtClean="0">
              <a:latin typeface="Gill Sans"/>
              <a:cs typeface="Gill Sans"/>
            </a:endParaRPr>
          </a:p>
        </p:txBody>
      </p:sp>
    </p:spTree>
    <p:extLst>
      <p:ext uri="{BB962C8B-B14F-4D97-AF65-F5344CB8AC3E}">
        <p14:creationId xmlns:p14="http://schemas.microsoft.com/office/powerpoint/2010/main" val="390847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3" name="Rectangle 2"/>
          <p:cNvSpPr/>
          <p:nvPr/>
        </p:nvSpPr>
        <p:spPr>
          <a:xfrm>
            <a:off x="1796106" y="3246021"/>
            <a:ext cx="1457062" cy="646331"/>
          </a:xfrm>
          <a:prstGeom prst="rect">
            <a:avLst/>
          </a:prstGeom>
        </p:spPr>
        <p:txBody>
          <a:bodyPr wrap="none">
            <a:spAutoFit/>
          </a:bodyPr>
          <a:lstStyle/>
          <a:p>
            <a:pPr algn="ctr"/>
            <a:r>
              <a:rPr lang="en-US" b="1" dirty="0" smtClean="0">
                <a:latin typeface="Gill Sans"/>
                <a:cs typeface="Gill Sans"/>
              </a:rPr>
              <a:t>food in </a:t>
            </a:r>
          </a:p>
          <a:p>
            <a:pPr algn="ctr"/>
            <a:r>
              <a:rPr lang="en-US" b="1" dirty="0" smtClean="0">
                <a:latin typeface="Gill Sans"/>
                <a:cs typeface="Gill Sans"/>
              </a:rPr>
              <a:t>your home</a:t>
            </a:r>
            <a:endParaRPr lang="en-US" dirty="0"/>
          </a:p>
        </p:txBody>
      </p:sp>
      <p:sp>
        <p:nvSpPr>
          <p:cNvPr id="4" name="TextBox 3"/>
          <p:cNvSpPr txBox="1"/>
          <p:nvPr/>
        </p:nvSpPr>
        <p:spPr>
          <a:xfrm>
            <a:off x="1386026" y="1847470"/>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5" name="TextBox 4"/>
          <p:cNvSpPr txBox="1"/>
          <p:nvPr/>
        </p:nvSpPr>
        <p:spPr>
          <a:xfrm>
            <a:off x="496095" y="3246021"/>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7" name="TextBox 6"/>
          <p:cNvSpPr txBox="1"/>
          <p:nvPr/>
        </p:nvSpPr>
        <p:spPr>
          <a:xfrm>
            <a:off x="3479732" y="4126662"/>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8" name="Oval 7"/>
          <p:cNvSpPr/>
          <p:nvPr/>
        </p:nvSpPr>
        <p:spPr>
          <a:xfrm>
            <a:off x="1649747" y="2718498"/>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05545" y="1142751"/>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106" y="4742224"/>
            <a:ext cx="616772" cy="462579"/>
          </a:xfrm>
          <a:prstGeom prst="rect">
            <a:avLst/>
          </a:prstGeom>
        </p:spPr>
      </p:pic>
      <p:sp>
        <p:nvSpPr>
          <p:cNvPr id="13" name="TextBox 12"/>
          <p:cNvSpPr txBox="1"/>
          <p:nvPr/>
        </p:nvSpPr>
        <p:spPr>
          <a:xfrm>
            <a:off x="3479732" y="2533832"/>
            <a:ext cx="754533" cy="369332"/>
          </a:xfrm>
          <a:prstGeom prst="rect">
            <a:avLst/>
          </a:prstGeom>
          <a:noFill/>
        </p:spPr>
        <p:txBody>
          <a:bodyPr wrap="none" rtlCol="0">
            <a:spAutoFit/>
          </a:bodyPr>
          <a:lstStyle/>
          <a:p>
            <a:pPr algn="ctr"/>
            <a:r>
              <a:rPr lang="en-US" b="1" dirty="0" smtClean="0">
                <a:latin typeface="Garamond"/>
                <a:cs typeface="Garamond"/>
              </a:rPr>
              <a:t>beans</a:t>
            </a:r>
            <a:endParaRPr lang="en-US" b="1" dirty="0">
              <a:latin typeface="Garamond"/>
              <a:cs typeface="Garamond"/>
            </a:endParaRPr>
          </a:p>
        </p:txBody>
      </p:sp>
      <p:sp>
        <p:nvSpPr>
          <p:cNvPr id="15" name="TextBox 14"/>
          <p:cNvSpPr txBox="1"/>
          <p:nvPr/>
        </p:nvSpPr>
        <p:spPr>
          <a:xfrm>
            <a:off x="5612695" y="930002"/>
            <a:ext cx="3883595" cy="4632038"/>
          </a:xfrm>
          <a:prstGeom prst="rect">
            <a:avLst/>
          </a:prstGeom>
          <a:noFill/>
        </p:spPr>
        <p:txBody>
          <a:bodyPr wrap="none" rtlCol="0">
            <a:spAutoFit/>
          </a:bodyPr>
          <a:lstStyle/>
          <a:p>
            <a:pPr>
              <a:spcAft>
                <a:spcPts val="1800"/>
              </a:spcAft>
            </a:pPr>
            <a:r>
              <a:rPr lang="en-US" sz="1600" b="1" dirty="0">
                <a:latin typeface="Gill Sans"/>
                <a:cs typeface="Gill Sans"/>
              </a:rPr>
              <a:t>One food in my house is __________ .</a:t>
            </a:r>
          </a:p>
          <a:p>
            <a:pPr>
              <a:spcAft>
                <a:spcPts val="1800"/>
              </a:spcAft>
            </a:pPr>
            <a:r>
              <a:rPr lang="en-US" sz="1600" b="1" dirty="0">
                <a:latin typeface="Gill Sans"/>
                <a:cs typeface="Gill Sans"/>
              </a:rPr>
              <a:t>Another food is __________ </a:t>
            </a:r>
            <a:r>
              <a:rPr lang="en-US" sz="1600" b="1" dirty="0" smtClean="0">
                <a:latin typeface="Gill Sans"/>
                <a:cs typeface="Gill Sans"/>
              </a:rPr>
              <a:t>.</a:t>
            </a:r>
          </a:p>
          <a:p>
            <a:pPr>
              <a:spcAft>
                <a:spcPts val="1800"/>
              </a:spcAft>
            </a:pPr>
            <a:r>
              <a:rPr lang="en-US" sz="1600" b="1" dirty="0">
                <a:latin typeface="Gill Sans"/>
                <a:cs typeface="Gill Sans"/>
              </a:rPr>
              <a:t>Another food is __________ .</a:t>
            </a:r>
          </a:p>
          <a:p>
            <a:pPr>
              <a:spcAft>
                <a:spcPts val="1800"/>
              </a:spcAft>
            </a:pPr>
            <a:r>
              <a:rPr lang="en-US" sz="1600" b="1" dirty="0">
                <a:latin typeface="Gill Sans"/>
                <a:cs typeface="Gill Sans"/>
              </a:rPr>
              <a:t>Another food is __________ .</a:t>
            </a:r>
          </a:p>
          <a:p>
            <a:pPr>
              <a:spcAft>
                <a:spcPts val="1800"/>
              </a:spcAft>
            </a:pPr>
            <a:r>
              <a:rPr lang="en-US" sz="1600" b="1" dirty="0">
                <a:latin typeface="Gill Sans"/>
                <a:cs typeface="Gill Sans"/>
              </a:rPr>
              <a:t>Another food is __________ .</a:t>
            </a:r>
          </a:p>
          <a:p>
            <a:pPr>
              <a:spcAft>
                <a:spcPts val="1800"/>
              </a:spcAft>
            </a:pPr>
            <a:r>
              <a:rPr lang="en-US" sz="1600" b="1" dirty="0">
                <a:latin typeface="Gill Sans"/>
                <a:cs typeface="Gill Sans"/>
              </a:rPr>
              <a:t>Another food is __________ .</a:t>
            </a:r>
          </a:p>
          <a:p>
            <a:pPr>
              <a:spcAft>
                <a:spcPts val="1800"/>
              </a:spcAft>
            </a:pPr>
            <a:r>
              <a:rPr lang="en-US" sz="1600" b="1" dirty="0">
                <a:latin typeface="Gill Sans"/>
                <a:cs typeface="Gill Sans"/>
              </a:rPr>
              <a:t>Another food is __________ .</a:t>
            </a:r>
          </a:p>
          <a:p>
            <a:pPr>
              <a:spcAft>
                <a:spcPts val="1800"/>
              </a:spcAft>
            </a:pPr>
            <a:r>
              <a:rPr lang="en-US" sz="1600" b="1" dirty="0">
                <a:latin typeface="Gill Sans"/>
                <a:cs typeface="Gill Sans"/>
              </a:rPr>
              <a:t>Another food is __________ .</a:t>
            </a:r>
          </a:p>
          <a:p>
            <a:pPr>
              <a:spcAft>
                <a:spcPts val="1800"/>
              </a:spcAft>
            </a:pPr>
            <a:endParaRPr lang="en-US" sz="1600" b="1" dirty="0">
              <a:latin typeface="Gill Sans"/>
              <a:cs typeface="Gill Sans"/>
            </a:endParaRPr>
          </a:p>
          <a:p>
            <a:endParaRPr lang="en-US" sz="1600" b="1" dirty="0" smtClean="0">
              <a:latin typeface="Gill Sans"/>
              <a:cs typeface="Gill Sans"/>
            </a:endParaRPr>
          </a:p>
        </p:txBody>
      </p:sp>
    </p:spTree>
    <p:extLst>
      <p:ext uri="{BB962C8B-B14F-4D97-AF65-F5344CB8AC3E}">
        <p14:creationId xmlns:p14="http://schemas.microsoft.com/office/powerpoint/2010/main" val="38869733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0307" y="970251"/>
            <a:ext cx="6041037" cy="4924425"/>
          </a:xfrm>
          <a:prstGeom prst="rect">
            <a:avLst/>
          </a:prstGeom>
          <a:noFill/>
        </p:spPr>
        <p:txBody>
          <a:bodyPr wrap="none" rtlCol="0">
            <a:spAutoFit/>
          </a:bodyPr>
          <a:lstStyle/>
          <a:p>
            <a:pPr>
              <a:spcAft>
                <a:spcPts val="1800"/>
              </a:spcAft>
            </a:pPr>
            <a:r>
              <a:rPr lang="en-US" sz="3200" b="1" dirty="0" smtClean="0">
                <a:latin typeface="Gill Sans"/>
                <a:cs typeface="Gill Sans"/>
              </a:rPr>
              <a:t>Every </a:t>
            </a:r>
            <a:r>
              <a:rPr lang="en-US" sz="3200" b="1" dirty="0" smtClean="0">
                <a:latin typeface="Gill Sans"/>
                <a:cs typeface="Gill Sans"/>
              </a:rPr>
              <a:t>day I enjoy__________ </a:t>
            </a:r>
            <a:r>
              <a:rPr lang="en-US" sz="3200" b="1" dirty="0" smtClean="0">
                <a:latin typeface="Gill Sans"/>
                <a:cs typeface="Gill Sans"/>
              </a:rPr>
              <a:t>.</a:t>
            </a:r>
          </a:p>
          <a:p>
            <a:pPr>
              <a:spcAft>
                <a:spcPts val="1800"/>
              </a:spcAft>
            </a:pPr>
            <a:r>
              <a:rPr lang="en-US" sz="3200" b="1" dirty="0">
                <a:latin typeface="Gill Sans"/>
                <a:cs typeface="Gill Sans"/>
              </a:rPr>
              <a:t>Every day </a:t>
            </a:r>
            <a:r>
              <a:rPr lang="en-US" sz="3200" b="1" dirty="0" smtClean="0">
                <a:latin typeface="Gill Sans"/>
                <a:cs typeface="Gill Sans"/>
              </a:rPr>
              <a:t>I like __________ </a:t>
            </a:r>
            <a:r>
              <a:rPr lang="en-US" sz="3200" b="1" dirty="0">
                <a:latin typeface="Gill Sans"/>
                <a:cs typeface="Gill Sans"/>
              </a:rPr>
              <a:t>.</a:t>
            </a:r>
          </a:p>
          <a:p>
            <a:pPr>
              <a:spcAft>
                <a:spcPts val="1800"/>
              </a:spcAft>
            </a:pPr>
            <a:r>
              <a:rPr lang="en-US" sz="3200" b="1" dirty="0">
                <a:latin typeface="Gill Sans"/>
                <a:cs typeface="Gill Sans"/>
              </a:rPr>
              <a:t>Every day </a:t>
            </a:r>
            <a:r>
              <a:rPr lang="en-US" sz="3200" b="1" dirty="0" smtClean="0">
                <a:latin typeface="Gill Sans"/>
                <a:cs typeface="Gill Sans"/>
              </a:rPr>
              <a:t>I eat __________ </a:t>
            </a:r>
            <a:r>
              <a:rPr lang="en-US" sz="3200" b="1" dirty="0">
                <a:latin typeface="Gill Sans"/>
                <a:cs typeface="Gill Sans"/>
              </a:rPr>
              <a:t>.</a:t>
            </a:r>
          </a:p>
          <a:p>
            <a:pPr>
              <a:spcAft>
                <a:spcPts val="1800"/>
              </a:spcAft>
            </a:pPr>
            <a:r>
              <a:rPr lang="en-US" sz="3200" b="1" dirty="0">
                <a:latin typeface="Gill Sans"/>
                <a:cs typeface="Gill Sans"/>
              </a:rPr>
              <a:t>Every day </a:t>
            </a:r>
            <a:r>
              <a:rPr lang="en-US" sz="3200" b="1" dirty="0" smtClean="0">
                <a:latin typeface="Gill Sans"/>
                <a:cs typeface="Gill Sans"/>
              </a:rPr>
              <a:t>I eat __________ </a:t>
            </a:r>
            <a:r>
              <a:rPr lang="en-US" sz="3200" b="1" dirty="0">
                <a:latin typeface="Gill Sans"/>
                <a:cs typeface="Gill Sans"/>
              </a:rPr>
              <a:t>.</a:t>
            </a:r>
          </a:p>
          <a:p>
            <a:pPr>
              <a:spcAft>
                <a:spcPts val="1800"/>
              </a:spcAft>
            </a:pPr>
            <a:r>
              <a:rPr lang="en-US" sz="3200" b="1" dirty="0">
                <a:latin typeface="Gill Sans"/>
                <a:cs typeface="Gill Sans"/>
              </a:rPr>
              <a:t>Every day </a:t>
            </a:r>
            <a:r>
              <a:rPr lang="en-US" sz="3200" b="1" dirty="0" smtClean="0">
                <a:latin typeface="Gill Sans"/>
                <a:cs typeface="Gill Sans"/>
              </a:rPr>
              <a:t>I ___  __________ </a:t>
            </a:r>
            <a:r>
              <a:rPr lang="en-US" sz="3200" b="1" dirty="0">
                <a:latin typeface="Gill Sans"/>
                <a:cs typeface="Gill Sans"/>
              </a:rPr>
              <a:t>.</a:t>
            </a:r>
          </a:p>
          <a:p>
            <a:pPr>
              <a:spcAft>
                <a:spcPts val="1800"/>
              </a:spcAft>
            </a:pPr>
            <a:r>
              <a:rPr lang="en-US" sz="3200" b="1" dirty="0">
                <a:latin typeface="Gill Sans"/>
                <a:cs typeface="Gill Sans"/>
              </a:rPr>
              <a:t>Every day </a:t>
            </a:r>
            <a:r>
              <a:rPr lang="en-US" sz="3200" b="1" dirty="0" smtClean="0">
                <a:latin typeface="Gill Sans"/>
                <a:cs typeface="Gill Sans"/>
              </a:rPr>
              <a:t>I ___  __________ .</a:t>
            </a:r>
          </a:p>
          <a:p>
            <a:endParaRPr lang="en-US" sz="3200" b="1" dirty="0" smtClean="0">
              <a:latin typeface="Gill Sans"/>
              <a:cs typeface="Gill Sans"/>
            </a:endParaRPr>
          </a:p>
        </p:txBody>
      </p:sp>
    </p:spTree>
    <p:extLst>
      <p:ext uri="{BB962C8B-B14F-4D97-AF65-F5344CB8AC3E}">
        <p14:creationId xmlns:p14="http://schemas.microsoft.com/office/powerpoint/2010/main" val="25540029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480299" y="1888774"/>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95673" y="2267617"/>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9" name="Rectangle 8"/>
          <p:cNvSpPr/>
          <p:nvPr/>
        </p:nvSpPr>
        <p:spPr>
          <a:xfrm>
            <a:off x="2694558" y="2079272"/>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13346" y="3672102"/>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71148" y="4229779"/>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22877" y="773420"/>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85528" y="2458115"/>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13" name="TextBox 12"/>
          <p:cNvSpPr txBox="1"/>
          <p:nvPr/>
        </p:nvSpPr>
        <p:spPr>
          <a:xfrm>
            <a:off x="6471025" y="1011278"/>
            <a:ext cx="739994" cy="646331"/>
          </a:xfrm>
          <a:prstGeom prst="rect">
            <a:avLst/>
          </a:prstGeom>
          <a:noFill/>
        </p:spPr>
        <p:txBody>
          <a:bodyPr wrap="none" rtlCol="0">
            <a:spAutoFit/>
          </a:bodyPr>
          <a:lstStyle/>
          <a:p>
            <a:pPr algn="ctr"/>
            <a:r>
              <a:rPr lang="en-US" b="1" dirty="0" smtClean="0">
                <a:latin typeface="Garamond"/>
                <a:cs typeface="Garamond"/>
              </a:rPr>
              <a:t>bread</a:t>
            </a:r>
          </a:p>
          <a:p>
            <a:pPr algn="ctr"/>
            <a:r>
              <a:rPr lang="en-US" b="1" dirty="0" smtClean="0">
                <a:latin typeface="Garamond"/>
                <a:cs typeface="Garamond"/>
              </a:rPr>
              <a:t>sticks</a:t>
            </a:r>
            <a:endParaRPr lang="en-US" b="1" dirty="0">
              <a:latin typeface="Garamond"/>
              <a:cs typeface="Garamond"/>
            </a:endParaRPr>
          </a:p>
        </p:txBody>
      </p:sp>
      <p:sp>
        <p:nvSpPr>
          <p:cNvPr id="5" name="TextBox 4"/>
          <p:cNvSpPr txBox="1"/>
          <p:nvPr/>
        </p:nvSpPr>
        <p:spPr>
          <a:xfrm>
            <a:off x="4227997" y="3906613"/>
            <a:ext cx="928459" cy="646331"/>
          </a:xfrm>
          <a:prstGeom prst="rect">
            <a:avLst/>
          </a:prstGeom>
          <a:noFill/>
        </p:spPr>
        <p:txBody>
          <a:bodyPr wrap="non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7" name="TextBox 6"/>
          <p:cNvSpPr txBox="1"/>
          <p:nvPr/>
        </p:nvSpPr>
        <p:spPr>
          <a:xfrm>
            <a:off x="1799087" y="4602790"/>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14" name="Rectangle 13"/>
          <p:cNvSpPr/>
          <p:nvPr/>
        </p:nvSpPr>
        <p:spPr>
          <a:xfrm>
            <a:off x="6214616" y="2966054"/>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445262" y="3344897"/>
            <a:ext cx="954107" cy="369332"/>
          </a:xfrm>
          <a:prstGeom prst="rect">
            <a:avLst/>
          </a:prstGeom>
          <a:noFill/>
        </p:spPr>
        <p:txBody>
          <a:bodyPr wrap="none" rtlCol="0">
            <a:spAutoFit/>
          </a:bodyPr>
          <a:lstStyle/>
          <a:p>
            <a:r>
              <a:rPr lang="en-US" b="1" dirty="0" smtClean="0">
                <a:latin typeface="Garamond"/>
                <a:cs typeface="Garamond"/>
              </a:rPr>
              <a:t>spinach</a:t>
            </a:r>
            <a:endParaRPr lang="en-US" b="1" dirty="0">
              <a:latin typeface="Garamond"/>
              <a:cs typeface="Garamond"/>
            </a:endParaRPr>
          </a:p>
        </p:txBody>
      </p:sp>
      <p:sp>
        <p:nvSpPr>
          <p:cNvPr id="16" name="Rectangle 15"/>
          <p:cNvSpPr/>
          <p:nvPr/>
        </p:nvSpPr>
        <p:spPr>
          <a:xfrm>
            <a:off x="4348692" y="1054494"/>
            <a:ext cx="1318788" cy="11153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745991" y="1433337"/>
            <a:ext cx="586143" cy="369332"/>
          </a:xfrm>
          <a:prstGeom prst="rect">
            <a:avLst/>
          </a:prstGeom>
          <a:noFill/>
        </p:spPr>
        <p:txBody>
          <a:bodyPr wrap="none" rtlCol="0">
            <a:spAutoFit/>
          </a:bodyPr>
          <a:lstStyle/>
          <a:p>
            <a:r>
              <a:rPr lang="en-US" b="1" dirty="0" smtClean="0">
                <a:latin typeface="Garamond"/>
                <a:cs typeface="Garamond"/>
              </a:rPr>
              <a:t>kale</a:t>
            </a:r>
            <a:endParaRPr lang="en-US" b="1" dirty="0">
              <a:latin typeface="Garamond"/>
              <a:cs typeface="Garamond"/>
            </a:endParaRPr>
          </a:p>
        </p:txBody>
      </p:sp>
    </p:spTree>
    <p:extLst>
      <p:ext uri="{BB962C8B-B14F-4D97-AF65-F5344CB8AC3E}">
        <p14:creationId xmlns:p14="http://schemas.microsoft.com/office/powerpoint/2010/main" val="34173017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2112844"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28218" y="2368822"/>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9" name="Rectangle 8"/>
          <p:cNvSpPr/>
          <p:nvPr/>
        </p:nvSpPr>
        <p:spPr>
          <a:xfrm>
            <a:off x="2112844"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90950" y="4223547"/>
            <a:ext cx="1318788" cy="7467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90950" y="3178933"/>
            <a:ext cx="1318788" cy="74602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90950"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03814" y="3361446"/>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13" name="TextBox 12"/>
          <p:cNvSpPr txBox="1"/>
          <p:nvPr/>
        </p:nvSpPr>
        <p:spPr>
          <a:xfrm>
            <a:off x="5909791" y="2253846"/>
            <a:ext cx="739994" cy="646331"/>
          </a:xfrm>
          <a:prstGeom prst="rect">
            <a:avLst/>
          </a:prstGeom>
          <a:noFill/>
        </p:spPr>
        <p:txBody>
          <a:bodyPr wrap="none" rtlCol="0">
            <a:spAutoFit/>
          </a:bodyPr>
          <a:lstStyle/>
          <a:p>
            <a:pPr algn="ctr"/>
            <a:r>
              <a:rPr lang="en-US" b="1" dirty="0" smtClean="0">
                <a:latin typeface="Garamond"/>
                <a:cs typeface="Garamond"/>
              </a:rPr>
              <a:t>bread</a:t>
            </a:r>
          </a:p>
          <a:p>
            <a:pPr algn="ctr"/>
            <a:r>
              <a:rPr lang="en-US" b="1" dirty="0" smtClean="0">
                <a:latin typeface="Garamond"/>
                <a:cs typeface="Garamond"/>
              </a:rPr>
              <a:t>sticks</a:t>
            </a:r>
            <a:endParaRPr lang="en-US" b="1" dirty="0">
              <a:latin typeface="Garamond"/>
              <a:cs typeface="Garamond"/>
            </a:endParaRPr>
          </a:p>
        </p:txBody>
      </p:sp>
      <p:sp>
        <p:nvSpPr>
          <p:cNvPr id="5" name="TextBox 4"/>
          <p:cNvSpPr txBox="1"/>
          <p:nvPr/>
        </p:nvSpPr>
        <p:spPr>
          <a:xfrm>
            <a:off x="5805601" y="4323931"/>
            <a:ext cx="928459" cy="646331"/>
          </a:xfrm>
          <a:prstGeom prst="rect">
            <a:avLst/>
          </a:prstGeom>
          <a:noFill/>
        </p:spPr>
        <p:txBody>
          <a:bodyPr wrap="non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7" name="TextBox 6"/>
          <p:cNvSpPr txBox="1"/>
          <p:nvPr/>
        </p:nvSpPr>
        <p:spPr>
          <a:xfrm>
            <a:off x="5909791" y="3361446"/>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14" name="Rectangle 13"/>
          <p:cNvSpPr/>
          <p:nvPr/>
        </p:nvSpPr>
        <p:spPr>
          <a:xfrm>
            <a:off x="3879382"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110028" y="3361446"/>
            <a:ext cx="954107" cy="369332"/>
          </a:xfrm>
          <a:prstGeom prst="rect">
            <a:avLst/>
          </a:prstGeom>
          <a:noFill/>
        </p:spPr>
        <p:txBody>
          <a:bodyPr wrap="none" rtlCol="0">
            <a:spAutoFit/>
          </a:bodyPr>
          <a:lstStyle/>
          <a:p>
            <a:r>
              <a:rPr lang="en-US" b="1" dirty="0" smtClean="0">
                <a:latin typeface="Garamond"/>
                <a:cs typeface="Garamond"/>
              </a:rPr>
              <a:t>spinach</a:t>
            </a:r>
            <a:endParaRPr lang="en-US" b="1" dirty="0">
              <a:latin typeface="Garamond"/>
              <a:cs typeface="Garamond"/>
            </a:endParaRPr>
          </a:p>
        </p:txBody>
      </p:sp>
      <p:sp>
        <p:nvSpPr>
          <p:cNvPr id="16" name="Rectangle 15"/>
          <p:cNvSpPr/>
          <p:nvPr/>
        </p:nvSpPr>
        <p:spPr>
          <a:xfrm>
            <a:off x="3879382"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276681" y="2377091"/>
            <a:ext cx="586143" cy="369332"/>
          </a:xfrm>
          <a:prstGeom prst="rect">
            <a:avLst/>
          </a:prstGeom>
          <a:noFill/>
        </p:spPr>
        <p:txBody>
          <a:bodyPr wrap="none" rtlCol="0">
            <a:spAutoFit/>
          </a:bodyPr>
          <a:lstStyle/>
          <a:p>
            <a:r>
              <a:rPr lang="en-US" b="1" dirty="0" smtClean="0">
                <a:latin typeface="Garamond"/>
                <a:cs typeface="Garamond"/>
              </a:rPr>
              <a:t>kale</a:t>
            </a:r>
            <a:endParaRPr lang="en-US" b="1" dirty="0">
              <a:latin typeface="Garamond"/>
              <a:cs typeface="Garamond"/>
            </a:endParaRPr>
          </a:p>
        </p:txBody>
      </p:sp>
    </p:spTree>
    <p:extLst>
      <p:ext uri="{BB962C8B-B14F-4D97-AF65-F5344CB8AC3E}">
        <p14:creationId xmlns:p14="http://schemas.microsoft.com/office/powerpoint/2010/main" val="24703531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2112844"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28218" y="2368822"/>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9" name="Rectangle 8"/>
          <p:cNvSpPr/>
          <p:nvPr/>
        </p:nvSpPr>
        <p:spPr>
          <a:xfrm>
            <a:off x="2112844"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90950" y="4223547"/>
            <a:ext cx="1318788" cy="7467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90950" y="3178933"/>
            <a:ext cx="1318788" cy="74602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90950"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03814" y="3361446"/>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13" name="TextBox 12"/>
          <p:cNvSpPr txBox="1"/>
          <p:nvPr/>
        </p:nvSpPr>
        <p:spPr>
          <a:xfrm>
            <a:off x="5909791" y="2253846"/>
            <a:ext cx="739994" cy="646331"/>
          </a:xfrm>
          <a:prstGeom prst="rect">
            <a:avLst/>
          </a:prstGeom>
          <a:noFill/>
        </p:spPr>
        <p:txBody>
          <a:bodyPr wrap="none" rtlCol="0">
            <a:spAutoFit/>
          </a:bodyPr>
          <a:lstStyle/>
          <a:p>
            <a:pPr algn="ctr"/>
            <a:r>
              <a:rPr lang="en-US" b="1" dirty="0" smtClean="0">
                <a:latin typeface="Garamond"/>
                <a:cs typeface="Garamond"/>
              </a:rPr>
              <a:t>bread</a:t>
            </a:r>
          </a:p>
          <a:p>
            <a:pPr algn="ctr"/>
            <a:r>
              <a:rPr lang="en-US" b="1" dirty="0" smtClean="0">
                <a:latin typeface="Garamond"/>
                <a:cs typeface="Garamond"/>
              </a:rPr>
              <a:t>sticks</a:t>
            </a:r>
            <a:endParaRPr lang="en-US" b="1" dirty="0">
              <a:latin typeface="Garamond"/>
              <a:cs typeface="Garamond"/>
            </a:endParaRPr>
          </a:p>
        </p:txBody>
      </p:sp>
      <p:sp>
        <p:nvSpPr>
          <p:cNvPr id="5" name="TextBox 4"/>
          <p:cNvSpPr txBox="1"/>
          <p:nvPr/>
        </p:nvSpPr>
        <p:spPr>
          <a:xfrm>
            <a:off x="5805601" y="4323931"/>
            <a:ext cx="928459" cy="646331"/>
          </a:xfrm>
          <a:prstGeom prst="rect">
            <a:avLst/>
          </a:prstGeom>
          <a:noFill/>
        </p:spPr>
        <p:txBody>
          <a:bodyPr wrap="non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7" name="TextBox 6"/>
          <p:cNvSpPr txBox="1"/>
          <p:nvPr/>
        </p:nvSpPr>
        <p:spPr>
          <a:xfrm>
            <a:off x="5909791" y="3361446"/>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14" name="Rectangle 13"/>
          <p:cNvSpPr/>
          <p:nvPr/>
        </p:nvSpPr>
        <p:spPr>
          <a:xfrm>
            <a:off x="3879382"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110028" y="3361446"/>
            <a:ext cx="954107" cy="369332"/>
          </a:xfrm>
          <a:prstGeom prst="rect">
            <a:avLst/>
          </a:prstGeom>
          <a:noFill/>
        </p:spPr>
        <p:txBody>
          <a:bodyPr wrap="none" rtlCol="0">
            <a:spAutoFit/>
          </a:bodyPr>
          <a:lstStyle/>
          <a:p>
            <a:r>
              <a:rPr lang="en-US" b="1" dirty="0" smtClean="0">
                <a:latin typeface="Garamond"/>
                <a:cs typeface="Garamond"/>
              </a:rPr>
              <a:t>spinach</a:t>
            </a:r>
            <a:endParaRPr lang="en-US" b="1" dirty="0">
              <a:latin typeface="Garamond"/>
              <a:cs typeface="Garamond"/>
            </a:endParaRPr>
          </a:p>
        </p:txBody>
      </p:sp>
      <p:sp>
        <p:nvSpPr>
          <p:cNvPr id="16" name="Rectangle 15"/>
          <p:cNvSpPr/>
          <p:nvPr/>
        </p:nvSpPr>
        <p:spPr>
          <a:xfrm>
            <a:off x="3879382"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276681" y="2377091"/>
            <a:ext cx="586143" cy="369332"/>
          </a:xfrm>
          <a:prstGeom prst="rect">
            <a:avLst/>
          </a:prstGeom>
          <a:noFill/>
        </p:spPr>
        <p:txBody>
          <a:bodyPr wrap="none" rtlCol="0">
            <a:spAutoFit/>
          </a:bodyPr>
          <a:lstStyle/>
          <a:p>
            <a:r>
              <a:rPr lang="en-US" b="1" dirty="0" smtClean="0">
                <a:latin typeface="Garamond"/>
                <a:cs typeface="Garamond"/>
              </a:rPr>
              <a:t>kale</a:t>
            </a:r>
            <a:endParaRPr lang="en-US" b="1" dirty="0">
              <a:latin typeface="Garamond"/>
              <a:cs typeface="Garamond"/>
            </a:endParaRPr>
          </a:p>
        </p:txBody>
      </p:sp>
      <p:sp>
        <p:nvSpPr>
          <p:cNvPr id="19" name="Rectangle 18"/>
          <p:cNvSpPr/>
          <p:nvPr/>
        </p:nvSpPr>
        <p:spPr>
          <a:xfrm>
            <a:off x="2436233" y="1444511"/>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sp>
        <p:nvSpPr>
          <p:cNvPr id="20" name="Rectangle 19"/>
          <p:cNvSpPr/>
          <p:nvPr/>
        </p:nvSpPr>
        <p:spPr>
          <a:xfrm>
            <a:off x="3901370" y="1444511"/>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sp>
        <p:nvSpPr>
          <p:cNvPr id="21" name="Rectangle 20"/>
          <p:cNvSpPr/>
          <p:nvPr/>
        </p:nvSpPr>
        <p:spPr>
          <a:xfrm>
            <a:off x="5835771" y="1444511"/>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cxnSp>
        <p:nvCxnSpPr>
          <p:cNvPr id="22" name="Straight Connector 21"/>
          <p:cNvCxnSpPr/>
          <p:nvPr/>
        </p:nvCxnSpPr>
        <p:spPr>
          <a:xfrm>
            <a:off x="3879382"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12844" y="1820379"/>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90950"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230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324858" y="121492"/>
            <a:ext cx="7906675" cy="627688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3600" b="1" dirty="0" smtClean="0">
                <a:solidFill>
                  <a:srgbClr val="0D0D0D"/>
                </a:solidFill>
                <a:latin typeface="Gill Sans"/>
                <a:cs typeface="Gill Sans"/>
              </a:rPr>
              <a:t>Virtual Housekeeping</a:t>
            </a:r>
            <a:endParaRPr lang="en-US" sz="3600" b="1" dirty="0">
              <a:solidFill>
                <a:srgbClr val="0D0D0D"/>
              </a:solidFill>
              <a:latin typeface="Gill Sans"/>
              <a:cs typeface="Gill Sans"/>
            </a:endParaRPr>
          </a:p>
          <a:p>
            <a:pPr marL="342882" indent="-342882">
              <a:lnSpc>
                <a:spcPct val="100000"/>
              </a:lnSpc>
              <a:buFont typeface="Arial"/>
              <a:buChar char="•"/>
            </a:pPr>
            <a:r>
              <a:rPr lang="en-US" sz="2500" b="1" dirty="0">
                <a:solidFill>
                  <a:srgbClr val="0D0D0D"/>
                </a:solidFill>
                <a:latin typeface="Gill Sans"/>
                <a:cs typeface="Gill Sans"/>
              </a:rPr>
              <a:t>Technology</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a:solidFill>
                  <a:srgbClr val="0D0D0D"/>
                </a:solidFill>
                <a:latin typeface="Garamond"/>
                <a:cs typeface="Garamond"/>
              </a:rPr>
              <a:t>–</a:t>
            </a:r>
            <a:r>
              <a:rPr lang="en-US" sz="2500" b="1" dirty="0" smtClean="0">
                <a:solidFill>
                  <a:srgbClr val="0D0D0D"/>
                </a:solidFill>
                <a:latin typeface="Garamond"/>
                <a:cs typeface="Garamond"/>
              </a:rPr>
              <a:t>Video </a:t>
            </a:r>
            <a:r>
              <a:rPr lang="en-US" sz="2500" b="1" dirty="0">
                <a:solidFill>
                  <a:srgbClr val="0D0D0D"/>
                </a:solidFill>
                <a:latin typeface="Garamond"/>
                <a:cs typeface="Garamond"/>
              </a:rPr>
              <a:t>View:  your name and </a:t>
            </a:r>
            <a:r>
              <a:rPr lang="en-US" sz="2500" b="1" dirty="0" smtClean="0">
                <a:solidFill>
                  <a:srgbClr val="0D0D0D"/>
                </a:solidFill>
                <a:latin typeface="Garamond"/>
                <a:cs typeface="Garamond"/>
              </a:rPr>
              <a:t>school.</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–Mute </a:t>
            </a:r>
            <a:r>
              <a:rPr lang="en-US" sz="2500" b="1" dirty="0">
                <a:solidFill>
                  <a:srgbClr val="0D0D0D"/>
                </a:solidFill>
                <a:latin typeface="Garamond"/>
                <a:cs typeface="Garamond"/>
              </a:rPr>
              <a:t>your microphone if not </a:t>
            </a:r>
            <a:r>
              <a:rPr lang="en-US" sz="2500" b="1" dirty="0" smtClean="0">
                <a:solidFill>
                  <a:srgbClr val="0D0D0D"/>
                </a:solidFill>
                <a:latin typeface="Garamond"/>
                <a:cs typeface="Garamond"/>
              </a:rPr>
              <a:t>talking.</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–Breakout Rooms:  </a:t>
            </a:r>
            <a:r>
              <a:rPr lang="en-US" sz="2400" b="1" dirty="0">
                <a:solidFill>
                  <a:srgbClr val="000000"/>
                </a:solidFill>
                <a:latin typeface="Garamond"/>
                <a:cs typeface="Garamond"/>
              </a:rPr>
              <a:t>Take pictures of the steps involved </a:t>
            </a:r>
            <a:br>
              <a:rPr lang="en-US" sz="2400" b="1" dirty="0">
                <a:solidFill>
                  <a:srgbClr val="000000"/>
                </a:solidFill>
                <a:latin typeface="Garamond"/>
                <a:cs typeface="Garamond"/>
              </a:rPr>
            </a:br>
            <a:r>
              <a:rPr lang="en-US" sz="2400" b="1" dirty="0" smtClean="0">
                <a:solidFill>
                  <a:srgbClr val="000000"/>
                </a:solidFill>
                <a:latin typeface="Garamond"/>
                <a:cs typeface="Garamond"/>
              </a:rPr>
              <a:t>  before </a:t>
            </a:r>
            <a:r>
              <a:rPr lang="en-US" sz="2400" b="1" dirty="0">
                <a:solidFill>
                  <a:srgbClr val="000000"/>
                </a:solidFill>
                <a:latin typeface="Garamond"/>
                <a:cs typeface="Garamond"/>
              </a:rPr>
              <a:t>we break </a:t>
            </a:r>
            <a:r>
              <a:rPr lang="en-US" sz="2400" b="1" dirty="0" smtClean="0">
                <a:solidFill>
                  <a:srgbClr val="000000"/>
                </a:solidFill>
                <a:latin typeface="Garamond"/>
                <a:cs typeface="Garamond"/>
              </a:rPr>
              <a:t>away.</a:t>
            </a:r>
            <a:r>
              <a:rPr lang="en-US" sz="2500" b="1" dirty="0" smtClean="0">
                <a:solidFill>
                  <a:srgbClr val="0D0D0D"/>
                </a:solidFill>
                <a:latin typeface="Garamond"/>
                <a:cs typeface="Garamond"/>
              </a:rPr>
              <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–Chat Box.</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Materials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–Composition book.</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–Paper </a:t>
            </a:r>
            <a:r>
              <a:rPr lang="en-US" sz="2500" b="1" dirty="0">
                <a:solidFill>
                  <a:srgbClr val="0D0D0D"/>
                </a:solidFill>
                <a:latin typeface="Garamond"/>
                <a:cs typeface="Garamond"/>
              </a:rPr>
              <a:t>and pens/</a:t>
            </a:r>
            <a:r>
              <a:rPr lang="en-US" sz="2500" b="1" dirty="0" smtClean="0">
                <a:solidFill>
                  <a:srgbClr val="0D0D0D"/>
                </a:solidFill>
                <a:latin typeface="Garamond"/>
                <a:cs typeface="Garamond"/>
              </a:rPr>
              <a:t>pencils.</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Books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–Pedagogy of Confidence.</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–Critical Thinking Guide.</a:t>
            </a:r>
            <a:endParaRPr lang="en-US" sz="2500" b="1" dirty="0">
              <a:solidFill>
                <a:srgbClr val="0D0D0D"/>
              </a:solidFill>
              <a:latin typeface="Garamond"/>
              <a:cs typeface="Garamond"/>
            </a:endParaRPr>
          </a:p>
        </p:txBody>
      </p:sp>
      <p:pic>
        <p:nvPicPr>
          <p:cNvPr id="8" name="Picture 7" descr="NUA-mar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4434" y="6091515"/>
            <a:ext cx="2120900" cy="711200"/>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2</a:t>
            </a:fld>
            <a:endParaRPr lang="en-US" dirty="0"/>
          </a:p>
        </p:txBody>
      </p:sp>
    </p:spTree>
    <p:extLst>
      <p:ext uri="{BB962C8B-B14F-4D97-AF65-F5344CB8AC3E}">
        <p14:creationId xmlns:p14="http://schemas.microsoft.com/office/powerpoint/2010/main" val="34109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2112844"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28218" y="2368822"/>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9" name="Rectangle 8"/>
          <p:cNvSpPr/>
          <p:nvPr/>
        </p:nvSpPr>
        <p:spPr>
          <a:xfrm>
            <a:off x="2112844"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90950" y="4223547"/>
            <a:ext cx="1318788" cy="7467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90950" y="3178933"/>
            <a:ext cx="1318788" cy="74602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90950"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03814" y="3361446"/>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13" name="TextBox 12"/>
          <p:cNvSpPr txBox="1"/>
          <p:nvPr/>
        </p:nvSpPr>
        <p:spPr>
          <a:xfrm>
            <a:off x="5909791" y="2253846"/>
            <a:ext cx="739994" cy="646331"/>
          </a:xfrm>
          <a:prstGeom prst="rect">
            <a:avLst/>
          </a:prstGeom>
          <a:noFill/>
        </p:spPr>
        <p:txBody>
          <a:bodyPr wrap="none" rtlCol="0">
            <a:spAutoFit/>
          </a:bodyPr>
          <a:lstStyle/>
          <a:p>
            <a:pPr algn="ctr"/>
            <a:r>
              <a:rPr lang="en-US" b="1" dirty="0" smtClean="0">
                <a:latin typeface="Garamond"/>
                <a:cs typeface="Garamond"/>
              </a:rPr>
              <a:t>bread</a:t>
            </a:r>
          </a:p>
          <a:p>
            <a:pPr algn="ctr"/>
            <a:r>
              <a:rPr lang="en-US" b="1" dirty="0" smtClean="0">
                <a:latin typeface="Garamond"/>
                <a:cs typeface="Garamond"/>
              </a:rPr>
              <a:t>sticks</a:t>
            </a:r>
            <a:endParaRPr lang="en-US" b="1" dirty="0">
              <a:latin typeface="Garamond"/>
              <a:cs typeface="Garamond"/>
            </a:endParaRPr>
          </a:p>
        </p:txBody>
      </p:sp>
      <p:sp>
        <p:nvSpPr>
          <p:cNvPr id="5" name="TextBox 4"/>
          <p:cNvSpPr txBox="1"/>
          <p:nvPr/>
        </p:nvSpPr>
        <p:spPr>
          <a:xfrm>
            <a:off x="5805601" y="4323931"/>
            <a:ext cx="928459" cy="646331"/>
          </a:xfrm>
          <a:prstGeom prst="rect">
            <a:avLst/>
          </a:prstGeom>
          <a:noFill/>
        </p:spPr>
        <p:txBody>
          <a:bodyPr wrap="non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7" name="TextBox 6"/>
          <p:cNvSpPr txBox="1"/>
          <p:nvPr/>
        </p:nvSpPr>
        <p:spPr>
          <a:xfrm>
            <a:off x="5909791" y="3361446"/>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14" name="Rectangle 13"/>
          <p:cNvSpPr/>
          <p:nvPr/>
        </p:nvSpPr>
        <p:spPr>
          <a:xfrm>
            <a:off x="3879382"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110028" y="3361446"/>
            <a:ext cx="954107" cy="369332"/>
          </a:xfrm>
          <a:prstGeom prst="rect">
            <a:avLst/>
          </a:prstGeom>
          <a:noFill/>
        </p:spPr>
        <p:txBody>
          <a:bodyPr wrap="none" rtlCol="0">
            <a:spAutoFit/>
          </a:bodyPr>
          <a:lstStyle/>
          <a:p>
            <a:r>
              <a:rPr lang="en-US" b="1" dirty="0" smtClean="0">
                <a:latin typeface="Garamond"/>
                <a:cs typeface="Garamond"/>
              </a:rPr>
              <a:t>spinach</a:t>
            </a:r>
            <a:endParaRPr lang="en-US" b="1" dirty="0">
              <a:latin typeface="Garamond"/>
              <a:cs typeface="Garamond"/>
            </a:endParaRPr>
          </a:p>
        </p:txBody>
      </p:sp>
      <p:sp>
        <p:nvSpPr>
          <p:cNvPr id="16" name="Rectangle 15"/>
          <p:cNvSpPr/>
          <p:nvPr/>
        </p:nvSpPr>
        <p:spPr>
          <a:xfrm>
            <a:off x="3879382"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276681" y="2377091"/>
            <a:ext cx="586143" cy="369332"/>
          </a:xfrm>
          <a:prstGeom prst="rect">
            <a:avLst/>
          </a:prstGeom>
          <a:noFill/>
        </p:spPr>
        <p:txBody>
          <a:bodyPr wrap="none" rtlCol="0">
            <a:spAutoFit/>
          </a:bodyPr>
          <a:lstStyle/>
          <a:p>
            <a:r>
              <a:rPr lang="en-US" b="1" dirty="0" smtClean="0">
                <a:latin typeface="Garamond"/>
                <a:cs typeface="Garamond"/>
              </a:rPr>
              <a:t>kale</a:t>
            </a:r>
            <a:endParaRPr lang="en-US" b="1" dirty="0">
              <a:latin typeface="Garamond"/>
              <a:cs typeface="Garamond"/>
            </a:endParaRPr>
          </a:p>
        </p:txBody>
      </p:sp>
      <p:sp>
        <p:nvSpPr>
          <p:cNvPr id="18" name="Rectangle 17"/>
          <p:cNvSpPr/>
          <p:nvPr/>
        </p:nvSpPr>
        <p:spPr>
          <a:xfrm>
            <a:off x="3879383" y="526204"/>
            <a:ext cx="1318788" cy="523220"/>
          </a:xfrm>
          <a:prstGeom prst="rect">
            <a:avLst/>
          </a:prstGeom>
        </p:spPr>
        <p:txBody>
          <a:bodyPr wrap="square">
            <a:spAutoFit/>
          </a:bodyPr>
          <a:lstStyle/>
          <a:p>
            <a:pPr algn="ctr"/>
            <a:r>
              <a:rPr lang="en-US" sz="2800" b="1" dirty="0" smtClean="0">
                <a:latin typeface="Gill Sans"/>
                <a:cs typeface="Gill Sans"/>
              </a:rPr>
              <a:t>food</a:t>
            </a:r>
            <a:endParaRPr lang="en-US" sz="2800" b="1" dirty="0">
              <a:latin typeface="Gill Sans"/>
              <a:cs typeface="Gill Sans"/>
            </a:endParaRPr>
          </a:p>
        </p:txBody>
      </p:sp>
      <p:sp>
        <p:nvSpPr>
          <p:cNvPr id="19" name="Rectangle 18"/>
          <p:cNvSpPr/>
          <p:nvPr/>
        </p:nvSpPr>
        <p:spPr>
          <a:xfrm>
            <a:off x="2436233" y="1444511"/>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sp>
        <p:nvSpPr>
          <p:cNvPr id="20" name="Rectangle 19"/>
          <p:cNvSpPr/>
          <p:nvPr/>
        </p:nvSpPr>
        <p:spPr>
          <a:xfrm>
            <a:off x="3901370" y="1444511"/>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sp>
        <p:nvSpPr>
          <p:cNvPr id="21" name="Rectangle 20"/>
          <p:cNvSpPr/>
          <p:nvPr/>
        </p:nvSpPr>
        <p:spPr>
          <a:xfrm>
            <a:off x="5835771" y="1444511"/>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cxnSp>
        <p:nvCxnSpPr>
          <p:cNvPr id="22" name="Straight Connector 21"/>
          <p:cNvCxnSpPr/>
          <p:nvPr/>
        </p:nvCxnSpPr>
        <p:spPr>
          <a:xfrm>
            <a:off x="3879382"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12844" y="1820379"/>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90950"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79382" y="102665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570204" y="1026653"/>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784231"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80197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330462"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570204"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36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2112844"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28218" y="2368822"/>
            <a:ext cx="718466" cy="369332"/>
          </a:xfrm>
          <a:prstGeom prst="rect">
            <a:avLst/>
          </a:prstGeom>
          <a:noFill/>
        </p:spPr>
        <p:txBody>
          <a:bodyPr wrap="none" rtlCol="0">
            <a:spAutoFit/>
          </a:bodyPr>
          <a:lstStyle/>
          <a:p>
            <a:r>
              <a:rPr lang="en-US" b="1" dirty="0" smtClean="0">
                <a:latin typeface="Garamond"/>
                <a:cs typeface="Garamond"/>
              </a:rPr>
              <a:t>apple</a:t>
            </a:r>
            <a:endParaRPr lang="en-US" b="1" dirty="0">
              <a:latin typeface="Garamond"/>
              <a:cs typeface="Garamond"/>
            </a:endParaRPr>
          </a:p>
        </p:txBody>
      </p:sp>
      <p:sp>
        <p:nvSpPr>
          <p:cNvPr id="9" name="Rectangle 8"/>
          <p:cNvSpPr/>
          <p:nvPr/>
        </p:nvSpPr>
        <p:spPr>
          <a:xfrm>
            <a:off x="2112844"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90950" y="4223547"/>
            <a:ext cx="1318788" cy="7467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90950" y="3178933"/>
            <a:ext cx="1318788" cy="74602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90950"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03814" y="3361446"/>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13" name="TextBox 12"/>
          <p:cNvSpPr txBox="1"/>
          <p:nvPr/>
        </p:nvSpPr>
        <p:spPr>
          <a:xfrm>
            <a:off x="5909791" y="2253846"/>
            <a:ext cx="739994" cy="646331"/>
          </a:xfrm>
          <a:prstGeom prst="rect">
            <a:avLst/>
          </a:prstGeom>
          <a:noFill/>
        </p:spPr>
        <p:txBody>
          <a:bodyPr wrap="none" rtlCol="0">
            <a:spAutoFit/>
          </a:bodyPr>
          <a:lstStyle/>
          <a:p>
            <a:pPr algn="ctr"/>
            <a:r>
              <a:rPr lang="en-US" b="1" dirty="0" smtClean="0">
                <a:latin typeface="Garamond"/>
                <a:cs typeface="Garamond"/>
              </a:rPr>
              <a:t>bread</a:t>
            </a:r>
          </a:p>
          <a:p>
            <a:pPr algn="ctr"/>
            <a:r>
              <a:rPr lang="en-US" b="1" dirty="0" smtClean="0">
                <a:latin typeface="Garamond"/>
                <a:cs typeface="Garamond"/>
              </a:rPr>
              <a:t>sticks</a:t>
            </a:r>
            <a:endParaRPr lang="en-US" b="1" dirty="0">
              <a:latin typeface="Garamond"/>
              <a:cs typeface="Garamond"/>
            </a:endParaRPr>
          </a:p>
        </p:txBody>
      </p:sp>
      <p:sp>
        <p:nvSpPr>
          <p:cNvPr id="5" name="TextBox 4"/>
          <p:cNvSpPr txBox="1"/>
          <p:nvPr/>
        </p:nvSpPr>
        <p:spPr>
          <a:xfrm>
            <a:off x="5805601" y="4323931"/>
            <a:ext cx="928459" cy="646331"/>
          </a:xfrm>
          <a:prstGeom prst="rect">
            <a:avLst/>
          </a:prstGeom>
          <a:noFill/>
        </p:spPr>
        <p:txBody>
          <a:bodyPr wrap="non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7" name="TextBox 6"/>
          <p:cNvSpPr txBox="1"/>
          <p:nvPr/>
        </p:nvSpPr>
        <p:spPr>
          <a:xfrm>
            <a:off x="5909791" y="3361446"/>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14" name="Rectangle 13"/>
          <p:cNvSpPr/>
          <p:nvPr/>
        </p:nvSpPr>
        <p:spPr>
          <a:xfrm>
            <a:off x="3879382" y="3173101"/>
            <a:ext cx="1318788" cy="751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110028" y="3361446"/>
            <a:ext cx="954107" cy="369332"/>
          </a:xfrm>
          <a:prstGeom prst="rect">
            <a:avLst/>
          </a:prstGeom>
          <a:noFill/>
        </p:spPr>
        <p:txBody>
          <a:bodyPr wrap="none" rtlCol="0">
            <a:spAutoFit/>
          </a:bodyPr>
          <a:lstStyle/>
          <a:p>
            <a:r>
              <a:rPr lang="en-US" b="1" dirty="0" smtClean="0">
                <a:latin typeface="Garamond"/>
                <a:cs typeface="Garamond"/>
              </a:rPr>
              <a:t>spinach</a:t>
            </a:r>
            <a:endParaRPr lang="en-US" b="1" dirty="0">
              <a:latin typeface="Garamond"/>
              <a:cs typeface="Garamond"/>
            </a:endParaRPr>
          </a:p>
        </p:txBody>
      </p:sp>
      <p:sp>
        <p:nvSpPr>
          <p:cNvPr id="16" name="Rectangle 15"/>
          <p:cNvSpPr/>
          <p:nvPr/>
        </p:nvSpPr>
        <p:spPr>
          <a:xfrm>
            <a:off x="3879382" y="2152002"/>
            <a:ext cx="1318788" cy="7481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276681" y="2377091"/>
            <a:ext cx="586143" cy="369332"/>
          </a:xfrm>
          <a:prstGeom prst="rect">
            <a:avLst/>
          </a:prstGeom>
          <a:noFill/>
        </p:spPr>
        <p:txBody>
          <a:bodyPr wrap="none" rtlCol="0">
            <a:spAutoFit/>
          </a:bodyPr>
          <a:lstStyle/>
          <a:p>
            <a:r>
              <a:rPr lang="en-US" b="1" dirty="0" smtClean="0">
                <a:latin typeface="Garamond"/>
                <a:cs typeface="Garamond"/>
              </a:rPr>
              <a:t>kale</a:t>
            </a:r>
            <a:endParaRPr lang="en-US" b="1" dirty="0">
              <a:latin typeface="Garamond"/>
              <a:cs typeface="Garamond"/>
            </a:endParaRPr>
          </a:p>
        </p:txBody>
      </p:sp>
      <p:sp>
        <p:nvSpPr>
          <p:cNvPr id="18" name="Rectangle 17"/>
          <p:cNvSpPr/>
          <p:nvPr/>
        </p:nvSpPr>
        <p:spPr>
          <a:xfrm>
            <a:off x="3879383" y="526204"/>
            <a:ext cx="1318788" cy="523220"/>
          </a:xfrm>
          <a:prstGeom prst="rect">
            <a:avLst/>
          </a:prstGeom>
        </p:spPr>
        <p:txBody>
          <a:bodyPr wrap="square">
            <a:spAutoFit/>
          </a:bodyPr>
          <a:lstStyle/>
          <a:p>
            <a:pPr algn="ctr"/>
            <a:r>
              <a:rPr lang="en-US" sz="2800" b="1" dirty="0" smtClean="0">
                <a:latin typeface="Gill Sans"/>
                <a:cs typeface="Gill Sans"/>
              </a:rPr>
              <a:t>food</a:t>
            </a:r>
            <a:endParaRPr lang="en-US" sz="2800" b="1" dirty="0">
              <a:latin typeface="Gill Sans"/>
              <a:cs typeface="Gill Sans"/>
            </a:endParaRPr>
          </a:p>
        </p:txBody>
      </p:sp>
      <p:sp>
        <p:nvSpPr>
          <p:cNvPr id="19" name="Rectangle 18"/>
          <p:cNvSpPr/>
          <p:nvPr/>
        </p:nvSpPr>
        <p:spPr>
          <a:xfrm>
            <a:off x="2436233" y="1444511"/>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sp>
        <p:nvSpPr>
          <p:cNvPr id="20" name="Rectangle 19"/>
          <p:cNvSpPr/>
          <p:nvPr/>
        </p:nvSpPr>
        <p:spPr>
          <a:xfrm>
            <a:off x="3901370" y="1444511"/>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sp>
        <p:nvSpPr>
          <p:cNvPr id="21" name="Rectangle 20"/>
          <p:cNvSpPr/>
          <p:nvPr/>
        </p:nvSpPr>
        <p:spPr>
          <a:xfrm>
            <a:off x="5835771" y="1444511"/>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cxnSp>
        <p:nvCxnSpPr>
          <p:cNvPr id="22" name="Straight Connector 21"/>
          <p:cNvCxnSpPr/>
          <p:nvPr/>
        </p:nvCxnSpPr>
        <p:spPr>
          <a:xfrm>
            <a:off x="3879382"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12844" y="1820379"/>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90950" y="181384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79382" y="1026653"/>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570204" y="1026653"/>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784231"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80197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330462"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570204"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993513" y="6005860"/>
            <a:ext cx="7152469" cy="646331"/>
          </a:xfrm>
          <a:prstGeom prst="rect">
            <a:avLst/>
          </a:prstGeom>
        </p:spPr>
        <p:txBody>
          <a:bodyPr wrap="none">
            <a:spAutoFit/>
          </a:bodyPr>
          <a:lstStyle/>
          <a:p>
            <a:r>
              <a:rPr lang="en-US" sz="3600" b="1" dirty="0" smtClean="0">
                <a:latin typeface="Gill Sans"/>
                <a:cs typeface="Gill Sans"/>
              </a:rPr>
              <a:t>More ideas for </a:t>
            </a:r>
            <a:r>
              <a:rPr lang="en-US" sz="3600" b="1" dirty="0" smtClean="0">
                <a:latin typeface="Gill Sans"/>
                <a:cs typeface="Gill Sans"/>
              </a:rPr>
              <a:t>categorizing</a:t>
            </a:r>
            <a:r>
              <a:rPr lang="en-US" sz="3600" b="1" dirty="0" smtClean="0">
                <a:latin typeface="Gill Sans"/>
                <a:cs typeface="Gill Sans"/>
              </a:rPr>
              <a:t> —</a:t>
            </a:r>
            <a:endParaRPr lang="en-US" sz="3600" b="1" dirty="0">
              <a:latin typeface="Gill Sans"/>
              <a:cs typeface="Gill Sans"/>
            </a:endParaRPr>
          </a:p>
        </p:txBody>
      </p:sp>
    </p:spTree>
    <p:extLst>
      <p:ext uri="{BB962C8B-B14F-4D97-AF65-F5344CB8AC3E}">
        <p14:creationId xmlns:p14="http://schemas.microsoft.com/office/powerpoint/2010/main" val="38979054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22</a:t>
            </a:fld>
            <a:endParaRPr lang="en-US" dirty="0"/>
          </a:p>
        </p:txBody>
      </p:sp>
      <p:pic>
        <p:nvPicPr>
          <p:cNvPr id="12" name="Picture 11"/>
          <p:cNvPicPr>
            <a:picLocks noChangeAspect="1"/>
          </p:cNvPicPr>
          <p:nvPr/>
        </p:nvPicPr>
        <p:blipFill>
          <a:blip r:embed="rId3"/>
          <a:stretch>
            <a:fillRect/>
          </a:stretch>
        </p:blipFill>
        <p:spPr>
          <a:xfrm>
            <a:off x="-1868381" y="4229779"/>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67042" cy="2185214"/>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Food in your home.</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a:t>
            </a:r>
            <a:r>
              <a:rPr lang="en-US" sz="1400" b="1" dirty="0" smtClean="0">
                <a:latin typeface="Gill Sans"/>
                <a:cs typeface="Gill Sans"/>
              </a:rPr>
              <a:t>words.</a:t>
            </a:r>
          </a:p>
          <a:p>
            <a:endParaRPr lang="en-US" sz="1400" b="1" dirty="0">
              <a:latin typeface="Gill Sans"/>
              <a:cs typeface="Gill Sans"/>
            </a:endParaRPr>
          </a:p>
          <a:p>
            <a:r>
              <a:rPr lang="en-US" sz="1400" b="1" dirty="0" smtClean="0">
                <a:latin typeface="Gill Sans"/>
                <a:cs typeface="Gill Sans"/>
              </a:rPr>
              <a:t>Frame:  where</a:t>
            </a:r>
            <a:endParaRPr lang="en-US" sz="1400" b="1" dirty="0">
              <a:latin typeface="Gill Sans"/>
              <a:cs typeface="Gill Sans"/>
            </a:endParaRPr>
          </a:p>
        </p:txBody>
      </p:sp>
      <p:sp>
        <p:nvSpPr>
          <p:cNvPr id="3" name="Rectangle 2"/>
          <p:cNvSpPr/>
          <p:nvPr/>
        </p:nvSpPr>
        <p:spPr>
          <a:xfrm>
            <a:off x="2880262" y="564410"/>
            <a:ext cx="6050470" cy="57919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68495" y="697928"/>
            <a:ext cx="907821" cy="369332"/>
          </a:xfrm>
          <a:prstGeom prst="rect">
            <a:avLst/>
          </a:prstGeom>
        </p:spPr>
        <p:txBody>
          <a:bodyPr wrap="none">
            <a:spAutoFit/>
          </a:bodyPr>
          <a:lstStyle/>
          <a:p>
            <a:r>
              <a:rPr lang="en-US" b="1" dirty="0" smtClean="0">
                <a:latin typeface="Gill Sans"/>
                <a:cs typeface="Gill Sans"/>
              </a:rPr>
              <a:t>where</a:t>
            </a:r>
            <a:endParaRPr lang="en-US" dirty="0"/>
          </a:p>
        </p:txBody>
      </p:sp>
      <p:sp>
        <p:nvSpPr>
          <p:cNvPr id="9" name="TextBox 8"/>
          <p:cNvSpPr txBox="1"/>
          <p:nvPr/>
        </p:nvSpPr>
        <p:spPr>
          <a:xfrm>
            <a:off x="7175887" y="5658641"/>
            <a:ext cx="1136850" cy="369332"/>
          </a:xfrm>
          <a:prstGeom prst="rect">
            <a:avLst/>
          </a:prstGeom>
          <a:noFill/>
        </p:spPr>
        <p:txBody>
          <a:bodyPr wrap="none" rtlCol="0">
            <a:spAutoFit/>
          </a:bodyPr>
          <a:lstStyle/>
          <a:p>
            <a:r>
              <a:rPr lang="en-US" b="1" dirty="0" smtClean="0">
                <a:solidFill>
                  <a:srgbClr val="FF0000"/>
                </a:solidFill>
                <a:latin typeface="Garamond"/>
                <a:cs typeface="Garamond"/>
              </a:rPr>
              <a:t>on a plate</a:t>
            </a:r>
            <a:endParaRPr lang="en-US" b="1" dirty="0">
              <a:solidFill>
                <a:srgbClr val="FF0000"/>
              </a:solidFill>
              <a:latin typeface="Garamond"/>
              <a:cs typeface="Garamond"/>
            </a:endParaRPr>
          </a:p>
        </p:txBody>
      </p:sp>
      <p:sp>
        <p:nvSpPr>
          <p:cNvPr id="21" name="TextBox 20"/>
          <p:cNvSpPr txBox="1"/>
          <p:nvPr/>
        </p:nvSpPr>
        <p:spPr>
          <a:xfrm>
            <a:off x="3815032" y="5869349"/>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22" name="TextBox 21"/>
          <p:cNvSpPr txBox="1"/>
          <p:nvPr/>
        </p:nvSpPr>
        <p:spPr>
          <a:xfrm>
            <a:off x="2968495" y="1228057"/>
            <a:ext cx="1088722" cy="369332"/>
          </a:xfrm>
          <a:prstGeom prst="rect">
            <a:avLst/>
          </a:prstGeom>
          <a:noFill/>
        </p:spPr>
        <p:txBody>
          <a:bodyPr wrap="none" rtlCol="0">
            <a:spAutoFit/>
          </a:bodyPr>
          <a:lstStyle/>
          <a:p>
            <a:r>
              <a:rPr lang="en-US" b="1" dirty="0" smtClean="0">
                <a:solidFill>
                  <a:srgbClr val="FF0000"/>
                </a:solidFill>
                <a:latin typeface="Garamond"/>
                <a:cs typeface="Garamond"/>
              </a:rPr>
              <a:t>in a glass</a:t>
            </a:r>
            <a:endParaRPr lang="en-US" b="1" dirty="0">
              <a:solidFill>
                <a:srgbClr val="FF0000"/>
              </a:solidFill>
              <a:latin typeface="Garamond"/>
              <a:cs typeface="Garamond"/>
            </a:endParaRPr>
          </a:p>
        </p:txBody>
      </p:sp>
      <p:sp>
        <p:nvSpPr>
          <p:cNvPr id="23" name="Rectangle 22"/>
          <p:cNvSpPr/>
          <p:nvPr/>
        </p:nvSpPr>
        <p:spPr>
          <a:xfrm>
            <a:off x="5214033" y="3164472"/>
            <a:ext cx="1457062" cy="646331"/>
          </a:xfrm>
          <a:prstGeom prst="rect">
            <a:avLst/>
          </a:prstGeom>
        </p:spPr>
        <p:txBody>
          <a:bodyPr wrap="none">
            <a:spAutoFit/>
          </a:bodyPr>
          <a:lstStyle/>
          <a:p>
            <a:pPr algn="ctr"/>
            <a:r>
              <a:rPr lang="en-US" b="1" dirty="0" smtClean="0">
                <a:latin typeface="Gill Sans"/>
                <a:cs typeface="Gill Sans"/>
              </a:rPr>
              <a:t>food in </a:t>
            </a:r>
          </a:p>
          <a:p>
            <a:pPr algn="ctr"/>
            <a:r>
              <a:rPr lang="en-US" b="1" dirty="0" smtClean="0">
                <a:latin typeface="Gill Sans"/>
                <a:cs typeface="Gill Sans"/>
              </a:rPr>
              <a:t>your home</a:t>
            </a:r>
            <a:endParaRPr lang="en-US" dirty="0"/>
          </a:p>
        </p:txBody>
      </p:sp>
      <p:sp>
        <p:nvSpPr>
          <p:cNvPr id="31" name="TextBox 30"/>
          <p:cNvSpPr txBox="1"/>
          <p:nvPr/>
        </p:nvSpPr>
        <p:spPr>
          <a:xfrm>
            <a:off x="4856249" y="1765921"/>
            <a:ext cx="814609" cy="369332"/>
          </a:xfrm>
          <a:prstGeom prst="rect">
            <a:avLst/>
          </a:prstGeom>
          <a:noFill/>
        </p:spPr>
        <p:txBody>
          <a:bodyPr wrap="none" rtlCol="0">
            <a:spAutoFit/>
          </a:bodyPr>
          <a:lstStyle/>
          <a:p>
            <a:r>
              <a:rPr lang="en-US" b="1" dirty="0" smtClean="0">
                <a:latin typeface="Garamond"/>
                <a:cs typeface="Garamond"/>
              </a:rPr>
              <a:t>apples</a:t>
            </a:r>
            <a:endParaRPr lang="en-US" b="1" dirty="0">
              <a:latin typeface="Garamond"/>
              <a:cs typeface="Garamond"/>
            </a:endParaRPr>
          </a:p>
        </p:txBody>
      </p:sp>
      <p:sp>
        <p:nvSpPr>
          <p:cNvPr id="32" name="TextBox 31"/>
          <p:cNvSpPr txBox="1"/>
          <p:nvPr/>
        </p:nvSpPr>
        <p:spPr>
          <a:xfrm>
            <a:off x="3876316" y="3164472"/>
            <a:ext cx="653544" cy="369332"/>
          </a:xfrm>
          <a:prstGeom prst="rect">
            <a:avLst/>
          </a:prstGeom>
          <a:noFill/>
        </p:spPr>
        <p:txBody>
          <a:bodyPr wrap="none" rtlCol="0">
            <a:spAutoFit/>
          </a:bodyPr>
          <a:lstStyle/>
          <a:p>
            <a:r>
              <a:rPr lang="en-US" b="1" dirty="0" smtClean="0">
                <a:latin typeface="Garamond"/>
                <a:cs typeface="Garamond"/>
              </a:rPr>
              <a:t>juice</a:t>
            </a:r>
            <a:endParaRPr lang="en-US" b="1" dirty="0">
              <a:latin typeface="Garamond"/>
              <a:cs typeface="Garamond"/>
            </a:endParaRPr>
          </a:p>
        </p:txBody>
      </p:sp>
      <p:sp>
        <p:nvSpPr>
          <p:cNvPr id="33" name="TextBox 32"/>
          <p:cNvSpPr txBox="1"/>
          <p:nvPr/>
        </p:nvSpPr>
        <p:spPr>
          <a:xfrm>
            <a:off x="6983331" y="4082894"/>
            <a:ext cx="739994" cy="369332"/>
          </a:xfrm>
          <a:prstGeom prst="rect">
            <a:avLst/>
          </a:prstGeom>
          <a:noFill/>
        </p:spPr>
        <p:txBody>
          <a:bodyPr wrap="none" rtlCol="0">
            <a:spAutoFit/>
          </a:bodyPr>
          <a:lstStyle/>
          <a:p>
            <a:r>
              <a:rPr lang="en-US" b="1" dirty="0" smtClean="0">
                <a:latin typeface="Garamond"/>
                <a:cs typeface="Garamond"/>
              </a:rPr>
              <a:t>bread</a:t>
            </a:r>
            <a:endParaRPr lang="en-US" b="1" dirty="0">
              <a:latin typeface="Garamond"/>
              <a:cs typeface="Garamond"/>
            </a:endParaRPr>
          </a:p>
        </p:txBody>
      </p:sp>
      <p:sp>
        <p:nvSpPr>
          <p:cNvPr id="34" name="Oval 33"/>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319" y="4666441"/>
            <a:ext cx="616772" cy="462579"/>
          </a:xfrm>
          <a:prstGeom prst="rect">
            <a:avLst/>
          </a:prstGeom>
        </p:spPr>
      </p:pic>
      <p:sp>
        <p:nvSpPr>
          <p:cNvPr id="37" name="TextBox 36"/>
          <p:cNvSpPr txBox="1"/>
          <p:nvPr/>
        </p:nvSpPr>
        <p:spPr>
          <a:xfrm>
            <a:off x="6949955" y="2452283"/>
            <a:ext cx="754533" cy="369332"/>
          </a:xfrm>
          <a:prstGeom prst="rect">
            <a:avLst/>
          </a:prstGeom>
          <a:noFill/>
        </p:spPr>
        <p:txBody>
          <a:bodyPr wrap="none" rtlCol="0">
            <a:spAutoFit/>
          </a:bodyPr>
          <a:lstStyle/>
          <a:p>
            <a:pPr algn="ctr"/>
            <a:r>
              <a:rPr lang="en-US" b="1" dirty="0" smtClean="0">
                <a:latin typeface="Garamond"/>
                <a:cs typeface="Garamond"/>
              </a:rPr>
              <a:t>beans</a:t>
            </a:r>
            <a:endParaRPr lang="en-US" b="1" dirty="0">
              <a:latin typeface="Garamond"/>
              <a:cs typeface="Garamond"/>
            </a:endParaRPr>
          </a:p>
        </p:txBody>
      </p:sp>
      <p:sp>
        <p:nvSpPr>
          <p:cNvPr id="10" name="Rectangle 9"/>
          <p:cNvSpPr/>
          <p:nvPr/>
        </p:nvSpPr>
        <p:spPr>
          <a:xfrm>
            <a:off x="9499392" y="-165615"/>
            <a:ext cx="1159292" cy="369332"/>
          </a:xfrm>
          <a:prstGeom prst="rect">
            <a:avLst/>
          </a:prstGeom>
        </p:spPr>
        <p:txBody>
          <a:bodyPr wrap="none">
            <a:spAutoFit/>
          </a:bodyPr>
          <a:lstStyle/>
          <a:p>
            <a:pPr lvl="0"/>
            <a:r>
              <a:rPr lang="en-US" b="1" dirty="0">
                <a:solidFill>
                  <a:srgbClr val="FF0000"/>
                </a:solidFill>
                <a:latin typeface="Garamond"/>
                <a:cs typeface="Garamond"/>
              </a:rPr>
              <a:t>in my bed</a:t>
            </a:r>
            <a:endParaRPr lang="en-US" b="1" dirty="0">
              <a:solidFill>
                <a:srgbClr val="FF0000"/>
              </a:solidFill>
              <a:latin typeface="Garamond"/>
              <a:cs typeface="Garamond"/>
            </a:endParaRPr>
          </a:p>
        </p:txBody>
      </p:sp>
      <p:sp>
        <p:nvSpPr>
          <p:cNvPr id="38" name="TextBox 37"/>
          <p:cNvSpPr txBox="1"/>
          <p:nvPr/>
        </p:nvSpPr>
        <p:spPr>
          <a:xfrm>
            <a:off x="7518619" y="882594"/>
            <a:ext cx="1132454" cy="369332"/>
          </a:xfrm>
          <a:prstGeom prst="rect">
            <a:avLst/>
          </a:prstGeom>
          <a:noFill/>
        </p:spPr>
        <p:txBody>
          <a:bodyPr wrap="none" rtlCol="0">
            <a:spAutoFit/>
          </a:bodyPr>
          <a:lstStyle/>
          <a:p>
            <a:r>
              <a:rPr lang="en-US" b="1" dirty="0" smtClean="0">
                <a:solidFill>
                  <a:srgbClr val="FF0000"/>
                </a:solidFill>
                <a:latin typeface="Garamond"/>
                <a:cs typeface="Garamond"/>
              </a:rPr>
              <a:t>on a table</a:t>
            </a:r>
            <a:endParaRPr lang="en-US" b="1" dirty="0">
              <a:solidFill>
                <a:srgbClr val="FF0000"/>
              </a:solidFill>
              <a:latin typeface="Garamond"/>
              <a:cs typeface="Garamond"/>
            </a:endParaRPr>
          </a:p>
        </p:txBody>
      </p:sp>
    </p:spTree>
    <p:extLst>
      <p:ext uri="{BB962C8B-B14F-4D97-AF65-F5344CB8AC3E}">
        <p14:creationId xmlns:p14="http://schemas.microsoft.com/office/powerpoint/2010/main" val="27133323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456" y="200269"/>
            <a:ext cx="11603740" cy="7735826"/>
          </a:xfrm>
          <a:prstGeom prst="rect">
            <a:avLst/>
          </a:prstGeom>
        </p:spPr>
      </p:pic>
      <p:pic>
        <p:nvPicPr>
          <p:cNvPr id="15" name="Picture 14" descr="food map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7" y="1755838"/>
            <a:ext cx="4228602" cy="4054585"/>
          </a:xfrm>
          <a:prstGeom prst="rect">
            <a:avLst/>
          </a:prstGeom>
        </p:spPr>
      </p:pic>
      <p:sp>
        <p:nvSpPr>
          <p:cNvPr id="21" name="TextBox 20"/>
          <p:cNvSpPr txBox="1"/>
          <p:nvPr/>
        </p:nvSpPr>
        <p:spPr>
          <a:xfrm>
            <a:off x="5081329" y="1894244"/>
            <a:ext cx="3807953" cy="3416320"/>
          </a:xfrm>
          <a:prstGeom prst="rect">
            <a:avLst/>
          </a:prstGeom>
          <a:noFill/>
        </p:spPr>
        <p:txBody>
          <a:bodyPr wrap="none" rtlCol="0">
            <a:spAutoFit/>
          </a:bodyPr>
          <a:lstStyle/>
          <a:p>
            <a:pPr>
              <a:lnSpc>
                <a:spcPct val="140000"/>
              </a:lnSpc>
            </a:pPr>
            <a:r>
              <a:rPr lang="en-US" sz="2000" b="1" dirty="0" smtClean="0">
                <a:latin typeface="Gill Sans"/>
                <a:cs typeface="Gill Sans"/>
              </a:rPr>
              <a:t>I </a:t>
            </a:r>
            <a:r>
              <a:rPr lang="en-US" sz="2000" b="1" dirty="0" smtClean="0">
                <a:latin typeface="Gill Sans"/>
                <a:cs typeface="Gill Sans"/>
              </a:rPr>
              <a:t>eat _______ on my ________</a:t>
            </a:r>
            <a:r>
              <a:rPr lang="en-US" sz="2000" b="1" dirty="0" smtClean="0">
                <a:latin typeface="Gill Sans"/>
                <a:cs typeface="Gill Sans"/>
              </a:rPr>
              <a:t>.</a:t>
            </a:r>
          </a:p>
          <a:p>
            <a:pPr>
              <a:lnSpc>
                <a:spcPct val="140000"/>
              </a:lnSpc>
            </a:pPr>
            <a:r>
              <a:rPr lang="en-US" sz="2000" b="1" dirty="0">
                <a:latin typeface="Gill Sans"/>
                <a:cs typeface="Gill Sans"/>
              </a:rPr>
              <a:t>I </a:t>
            </a:r>
            <a:r>
              <a:rPr lang="en-US" sz="2000" b="1" dirty="0" smtClean="0">
                <a:latin typeface="Gill Sans"/>
                <a:cs typeface="Gill Sans"/>
              </a:rPr>
              <a:t>eat _______ </a:t>
            </a:r>
            <a:r>
              <a:rPr lang="en-US" sz="2000" b="1" dirty="0">
                <a:latin typeface="Gill Sans"/>
                <a:cs typeface="Gill Sans"/>
              </a:rPr>
              <a:t>in my ________.</a:t>
            </a:r>
          </a:p>
          <a:p>
            <a:pPr>
              <a:lnSpc>
                <a:spcPct val="140000"/>
              </a:lnSpc>
            </a:pPr>
            <a:r>
              <a:rPr lang="en-US" sz="2000" b="1" dirty="0">
                <a:latin typeface="Gill Sans"/>
                <a:cs typeface="Gill Sans"/>
              </a:rPr>
              <a:t>I </a:t>
            </a:r>
            <a:r>
              <a:rPr lang="en-US" sz="2000" b="1" dirty="0" smtClean="0">
                <a:latin typeface="Gill Sans"/>
                <a:cs typeface="Gill Sans"/>
              </a:rPr>
              <a:t>eat _______ </a:t>
            </a:r>
            <a:r>
              <a:rPr lang="en-US" sz="2000" b="1" dirty="0">
                <a:latin typeface="Gill Sans"/>
                <a:cs typeface="Gill Sans"/>
              </a:rPr>
              <a:t>in my ________.</a:t>
            </a:r>
          </a:p>
          <a:p>
            <a:pPr>
              <a:lnSpc>
                <a:spcPct val="140000"/>
              </a:lnSpc>
            </a:pPr>
            <a:r>
              <a:rPr lang="en-US" sz="2000" b="1" dirty="0" smtClean="0">
                <a:latin typeface="Gill Sans"/>
                <a:cs typeface="Gill Sans"/>
              </a:rPr>
              <a:t>I eat _______ on my </a:t>
            </a:r>
            <a:r>
              <a:rPr lang="en-US" sz="2000" b="1" dirty="0">
                <a:latin typeface="Gill Sans"/>
                <a:cs typeface="Gill Sans"/>
              </a:rPr>
              <a:t>________.</a:t>
            </a:r>
          </a:p>
          <a:p>
            <a:pPr>
              <a:lnSpc>
                <a:spcPct val="140000"/>
              </a:lnSpc>
            </a:pPr>
            <a:r>
              <a:rPr lang="en-US" sz="2000" b="1" dirty="0">
                <a:latin typeface="Gill Sans"/>
                <a:cs typeface="Gill Sans"/>
              </a:rPr>
              <a:t>I </a:t>
            </a:r>
            <a:r>
              <a:rPr lang="en-US" sz="2000" b="1" dirty="0" smtClean="0">
                <a:latin typeface="Gill Sans"/>
                <a:cs typeface="Gill Sans"/>
              </a:rPr>
              <a:t>eat _______ </a:t>
            </a:r>
            <a:r>
              <a:rPr lang="en-US" sz="2000" b="1" dirty="0">
                <a:latin typeface="Gill Sans"/>
                <a:cs typeface="Gill Sans"/>
              </a:rPr>
              <a:t>in my ________.</a:t>
            </a:r>
          </a:p>
          <a:p>
            <a:pPr>
              <a:lnSpc>
                <a:spcPct val="140000"/>
              </a:lnSpc>
            </a:pPr>
            <a:r>
              <a:rPr lang="en-US" sz="2000" b="1" dirty="0">
                <a:latin typeface="Gill Sans"/>
                <a:cs typeface="Gill Sans"/>
              </a:rPr>
              <a:t>I </a:t>
            </a:r>
            <a:r>
              <a:rPr lang="en-US" sz="2000" b="1" dirty="0" smtClean="0">
                <a:latin typeface="Gill Sans"/>
                <a:cs typeface="Gill Sans"/>
              </a:rPr>
              <a:t>eat _______ </a:t>
            </a:r>
            <a:r>
              <a:rPr lang="en-US" sz="2000" b="1" dirty="0">
                <a:latin typeface="Gill Sans"/>
                <a:cs typeface="Gill Sans"/>
              </a:rPr>
              <a:t>in my ________.</a:t>
            </a:r>
          </a:p>
          <a:p>
            <a:pPr>
              <a:lnSpc>
                <a:spcPct val="140000"/>
              </a:lnSpc>
            </a:pPr>
            <a:r>
              <a:rPr lang="en-US" sz="2000" b="1" dirty="0">
                <a:latin typeface="Gill Sans"/>
                <a:cs typeface="Gill Sans"/>
              </a:rPr>
              <a:t>I </a:t>
            </a:r>
            <a:r>
              <a:rPr lang="en-US" sz="2000" b="1" dirty="0" smtClean="0">
                <a:latin typeface="Gill Sans"/>
                <a:cs typeface="Gill Sans"/>
              </a:rPr>
              <a:t>eat _______ </a:t>
            </a:r>
            <a:r>
              <a:rPr lang="en-US" sz="2000" b="1" dirty="0">
                <a:latin typeface="Gill Sans"/>
                <a:cs typeface="Gill Sans"/>
              </a:rPr>
              <a:t>in my ________.</a:t>
            </a:r>
          </a:p>
          <a:p>
            <a:endParaRPr lang="en-US" sz="2000" b="1" dirty="0">
              <a:latin typeface="Gill Sans"/>
              <a:cs typeface="Gill Sans"/>
            </a:endParaRPr>
          </a:p>
        </p:txBody>
      </p:sp>
    </p:spTree>
    <p:extLst>
      <p:ext uri="{BB962C8B-B14F-4D97-AF65-F5344CB8AC3E}">
        <p14:creationId xmlns:p14="http://schemas.microsoft.com/office/powerpoint/2010/main" val="11891890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endParaRPr lang="en-US" sz="2400" b="1" dirty="0" smtClean="0">
              <a:latin typeface="Gill Sans"/>
              <a:cs typeface="Gill Sans"/>
            </a:endParaRPr>
          </a:p>
          <a:p>
            <a:r>
              <a:rPr lang="en-US" sz="1400" b="1" dirty="0" smtClean="0">
                <a:latin typeface="Gill Sans"/>
                <a:cs typeface="Gill Sans"/>
              </a:rPr>
              <a:t>Whole Part relationship</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Tree>
    <p:extLst>
      <p:ext uri="{BB962C8B-B14F-4D97-AF65-F5344CB8AC3E}">
        <p14:creationId xmlns:p14="http://schemas.microsoft.com/office/powerpoint/2010/main" val="656302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endParaRPr lang="en-US" sz="2400" b="1" dirty="0" smtClean="0">
              <a:latin typeface="Gill Sans"/>
              <a:cs typeface="Gill Sans"/>
            </a:endParaRPr>
          </a:p>
          <a:p>
            <a:r>
              <a:rPr lang="en-US" sz="1400" b="1" dirty="0" smtClean="0">
                <a:latin typeface="Gill Sans"/>
                <a:cs typeface="Gill Sans"/>
              </a:rPr>
              <a:t>Whole Part relationship</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10" name="TextBox 9"/>
          <p:cNvSpPr txBox="1"/>
          <p:nvPr/>
        </p:nvSpPr>
        <p:spPr>
          <a:xfrm>
            <a:off x="587593" y="1009475"/>
            <a:ext cx="2216635" cy="1107996"/>
          </a:xfrm>
          <a:prstGeom prst="rect">
            <a:avLst/>
          </a:prstGeom>
          <a:noFill/>
        </p:spPr>
        <p:txBody>
          <a:bodyPr wrap="none" rtlCol="0">
            <a:spAutoFit/>
          </a:bodyPr>
          <a:lstStyle/>
          <a:p>
            <a:r>
              <a:rPr lang="en-US" sz="2400" b="1" dirty="0" smtClean="0">
                <a:latin typeface="Gill Sans"/>
                <a:cs typeface="Gill Sans"/>
              </a:rPr>
              <a:t>Tree Map</a:t>
            </a:r>
            <a:endParaRPr lang="en-US" sz="2400" b="1" dirty="0" smtClean="0">
              <a:latin typeface="Gill Sans"/>
              <a:cs typeface="Gill Sans"/>
            </a:endParaRPr>
          </a:p>
          <a:p>
            <a:r>
              <a:rPr lang="en-US" sz="1400" b="1" dirty="0" smtClean="0">
                <a:latin typeface="Gill Sans"/>
                <a:cs typeface="Gill Sans"/>
              </a:rPr>
              <a:t>Categorization</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11" name="Picture 10"/>
          <p:cNvPicPr>
            <a:picLocks noChangeAspect="1"/>
          </p:cNvPicPr>
          <p:nvPr/>
        </p:nvPicPr>
        <p:blipFill>
          <a:blip r:embed="rId3"/>
          <a:stretch>
            <a:fillRect/>
          </a:stretch>
        </p:blipFill>
        <p:spPr>
          <a:xfrm>
            <a:off x="4805484" y="1122955"/>
            <a:ext cx="3698476" cy="1249485"/>
          </a:xfrm>
          <a:prstGeom prst="rect">
            <a:avLst/>
          </a:prstGeom>
        </p:spPr>
      </p:pic>
    </p:spTree>
    <p:extLst>
      <p:ext uri="{BB962C8B-B14F-4D97-AF65-F5344CB8AC3E}">
        <p14:creationId xmlns:p14="http://schemas.microsoft.com/office/powerpoint/2010/main" val="2307649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endParaRPr lang="en-US" sz="2400" b="1" dirty="0" smtClean="0">
              <a:latin typeface="Gill Sans"/>
              <a:cs typeface="Gill Sans"/>
            </a:endParaRPr>
          </a:p>
          <a:p>
            <a:r>
              <a:rPr lang="en-US" sz="1400" b="1" dirty="0" smtClean="0">
                <a:latin typeface="Gill Sans"/>
                <a:cs typeface="Gill Sans"/>
              </a:rPr>
              <a:t>Whole Part relationship</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Tree>
    <p:extLst>
      <p:ext uri="{BB962C8B-B14F-4D97-AF65-F5344CB8AC3E}">
        <p14:creationId xmlns:p14="http://schemas.microsoft.com/office/powerpoint/2010/main" val="27093070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907163" y="3111478"/>
            <a:ext cx="1659429" cy="954107"/>
          </a:xfrm>
          <a:prstGeom prst="rect">
            <a:avLst/>
          </a:prstGeom>
          <a:noFill/>
        </p:spPr>
        <p:txBody>
          <a:bodyPr wrap="none" rtlCol="0">
            <a:spAutoFit/>
          </a:bodyPr>
          <a:lstStyle/>
          <a:p>
            <a:pPr algn="ctr"/>
            <a:r>
              <a:rPr lang="en-US" sz="2800" b="1" dirty="0" smtClean="0">
                <a:latin typeface="Gill Sans"/>
                <a:cs typeface="Gill Sans"/>
              </a:rPr>
              <a:t>parts of</a:t>
            </a:r>
          </a:p>
          <a:p>
            <a:pPr algn="ctr"/>
            <a:r>
              <a:rPr lang="en-US" sz="2800" b="1" dirty="0" smtClean="0">
                <a:latin typeface="Gill Sans"/>
                <a:cs typeface="Gill Sans"/>
              </a:rPr>
              <a:t>a plant</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684803" cy="400110"/>
          </a:xfrm>
          <a:prstGeom prst="rect">
            <a:avLst/>
          </a:prstGeom>
          <a:noFill/>
        </p:spPr>
        <p:txBody>
          <a:bodyPr wrap="none" rtlCol="0">
            <a:spAutoFit/>
          </a:bodyPr>
          <a:lstStyle/>
          <a:p>
            <a:r>
              <a:rPr lang="en-US" sz="2000" b="1" dirty="0" smtClean="0">
                <a:latin typeface="Gill Sans"/>
                <a:cs typeface="Gill Sans"/>
              </a:rPr>
              <a:t>leaf</a:t>
            </a:r>
            <a:endParaRPr lang="en-US" sz="2000" b="1" dirty="0">
              <a:latin typeface="Gill Sans"/>
              <a:cs typeface="Gill Sans"/>
            </a:endParaRPr>
          </a:p>
        </p:txBody>
      </p:sp>
      <p:sp>
        <p:nvSpPr>
          <p:cNvPr id="8" name="TextBox 7"/>
          <p:cNvSpPr txBox="1"/>
          <p:nvPr/>
        </p:nvSpPr>
        <p:spPr>
          <a:xfrm>
            <a:off x="1712070" y="3865530"/>
            <a:ext cx="761747" cy="400110"/>
          </a:xfrm>
          <a:prstGeom prst="rect">
            <a:avLst/>
          </a:prstGeom>
          <a:noFill/>
        </p:spPr>
        <p:txBody>
          <a:bodyPr wrap="none" rtlCol="0">
            <a:spAutoFit/>
          </a:bodyPr>
          <a:lstStyle/>
          <a:p>
            <a:r>
              <a:rPr lang="en-US" sz="2000" b="1" dirty="0" smtClean="0">
                <a:latin typeface="Gill Sans"/>
                <a:cs typeface="Gill Sans"/>
              </a:rPr>
              <a:t>root</a:t>
            </a:r>
            <a:endParaRPr lang="en-US" sz="2000" b="1" dirty="0">
              <a:latin typeface="Gill Sans"/>
              <a:cs typeface="Gill Sans"/>
            </a:endParaRPr>
          </a:p>
        </p:txBody>
      </p:sp>
      <p:sp>
        <p:nvSpPr>
          <p:cNvPr id="9" name="TextBox 8"/>
          <p:cNvSpPr txBox="1"/>
          <p:nvPr/>
        </p:nvSpPr>
        <p:spPr>
          <a:xfrm>
            <a:off x="2815852" y="4938923"/>
            <a:ext cx="1018227" cy="400110"/>
          </a:xfrm>
          <a:prstGeom prst="rect">
            <a:avLst/>
          </a:prstGeom>
          <a:noFill/>
        </p:spPr>
        <p:txBody>
          <a:bodyPr wrap="none" rtlCol="0">
            <a:spAutoFit/>
          </a:bodyPr>
          <a:lstStyle/>
          <a:p>
            <a:r>
              <a:rPr lang="en-US" sz="2000" b="1" dirty="0" smtClean="0">
                <a:latin typeface="Gill Sans"/>
                <a:cs typeface="Gill Sans"/>
              </a:rPr>
              <a:t>flower</a:t>
            </a:r>
            <a:endParaRPr lang="en-US" sz="2000" b="1" dirty="0">
              <a:latin typeface="Gill Sans"/>
              <a:cs typeface="Gill Sans"/>
            </a:endParaRPr>
          </a:p>
        </p:txBody>
      </p:sp>
      <p:sp>
        <p:nvSpPr>
          <p:cNvPr id="10" name="TextBox 9"/>
          <p:cNvSpPr txBox="1"/>
          <p:nvPr/>
        </p:nvSpPr>
        <p:spPr>
          <a:xfrm>
            <a:off x="6248470" y="4745646"/>
            <a:ext cx="846280" cy="400110"/>
          </a:xfrm>
          <a:prstGeom prst="rect">
            <a:avLst/>
          </a:prstGeom>
          <a:noFill/>
        </p:spPr>
        <p:txBody>
          <a:bodyPr wrap="none" rtlCol="0">
            <a:spAutoFit/>
          </a:bodyPr>
          <a:lstStyle/>
          <a:p>
            <a:r>
              <a:rPr lang="en-US" sz="2000" b="1" dirty="0" smtClean="0">
                <a:latin typeface="Gill Sans"/>
                <a:cs typeface="Gill Sans"/>
              </a:rPr>
              <a:t>petal</a:t>
            </a:r>
            <a:endParaRPr lang="en-US" sz="2000" b="1" dirty="0">
              <a:latin typeface="Gill Sans"/>
              <a:cs typeface="Gill Sans"/>
            </a:endParaRPr>
          </a:p>
        </p:txBody>
      </p:sp>
      <p:sp>
        <p:nvSpPr>
          <p:cNvPr id="11" name="TextBox 10"/>
          <p:cNvSpPr txBox="1"/>
          <p:nvPr/>
        </p:nvSpPr>
        <p:spPr>
          <a:xfrm>
            <a:off x="4449154" y="1250464"/>
            <a:ext cx="836011" cy="400110"/>
          </a:xfrm>
          <a:prstGeom prst="rect">
            <a:avLst/>
          </a:prstGeom>
          <a:noFill/>
        </p:spPr>
        <p:txBody>
          <a:bodyPr wrap="none" rtlCol="0">
            <a:spAutoFit/>
          </a:bodyPr>
          <a:lstStyle/>
          <a:p>
            <a:r>
              <a:rPr lang="en-US" sz="2000" b="1" dirty="0" smtClean="0">
                <a:latin typeface="Gill Sans"/>
                <a:cs typeface="Gill Sans"/>
              </a:rPr>
              <a:t>stem</a:t>
            </a:r>
            <a:endParaRPr lang="en-US" sz="2000" b="1" dirty="0">
              <a:latin typeface="Gill Sans"/>
              <a:cs typeface="Gill Sans"/>
            </a:endParaRPr>
          </a:p>
        </p:txBody>
      </p:sp>
    </p:spTree>
    <p:extLst>
      <p:ext uri="{BB962C8B-B14F-4D97-AF65-F5344CB8AC3E}">
        <p14:creationId xmlns:p14="http://schemas.microsoft.com/office/powerpoint/2010/main" val="9308441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482808" y="1342151"/>
            <a:ext cx="3184661" cy="4416594"/>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A plant has a _________.</a:t>
            </a:r>
          </a:p>
          <a:p>
            <a:pPr>
              <a:lnSpc>
                <a:spcPct val="140000"/>
              </a:lnSpc>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endParaRPr lang="en-US" sz="2000" b="1" dirty="0">
              <a:latin typeface="Gill Sans"/>
              <a:cs typeface="Gill Sans"/>
            </a:endParaRPr>
          </a:p>
        </p:txBody>
      </p:sp>
      <p:pic>
        <p:nvPicPr>
          <p:cNvPr id="3" name="Picture 2" descr="plant circle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22" y="1432158"/>
            <a:ext cx="3993548" cy="4173945"/>
          </a:xfrm>
          <a:prstGeom prst="rect">
            <a:avLst/>
          </a:prstGeom>
        </p:spPr>
      </p:pic>
    </p:spTree>
    <p:extLst>
      <p:ext uri="{BB962C8B-B14F-4D97-AF65-F5344CB8AC3E}">
        <p14:creationId xmlns:p14="http://schemas.microsoft.com/office/powerpoint/2010/main" val="1196737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926399" y="3111478"/>
            <a:ext cx="1620957" cy="954107"/>
          </a:xfrm>
          <a:prstGeom prst="rect">
            <a:avLst/>
          </a:prstGeom>
          <a:noFill/>
        </p:spPr>
        <p:txBody>
          <a:bodyPr wrap="none" rtlCol="0">
            <a:spAutoFit/>
          </a:bodyPr>
          <a:lstStyle/>
          <a:p>
            <a:pPr algn="ctr"/>
            <a:r>
              <a:rPr lang="en-US" sz="2800" b="1" dirty="0" smtClean="0">
                <a:latin typeface="Gill Sans"/>
                <a:cs typeface="Gill Sans"/>
              </a:rPr>
              <a:t>parts of</a:t>
            </a:r>
          </a:p>
          <a:p>
            <a:pPr algn="ctr"/>
            <a:r>
              <a:rPr lang="en-US" sz="2800" b="1" dirty="0" smtClean="0">
                <a:latin typeface="Gill Sans"/>
                <a:cs typeface="Gill Sans"/>
              </a:rPr>
              <a:t>a plant</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836011" cy="400110"/>
          </a:xfrm>
          <a:prstGeom prst="rect">
            <a:avLst/>
          </a:prstGeom>
          <a:noFill/>
        </p:spPr>
        <p:txBody>
          <a:bodyPr wrap="none" rtlCol="0">
            <a:spAutoFit/>
          </a:bodyPr>
          <a:lstStyle/>
          <a:p>
            <a:r>
              <a:rPr lang="en-US" sz="2000" b="1" dirty="0" smtClean="0">
                <a:latin typeface="Gill Sans"/>
                <a:cs typeface="Gill Sans"/>
              </a:rPr>
              <a:t>stem</a:t>
            </a:r>
            <a:endParaRPr lang="en-US" sz="2000" b="1" dirty="0">
              <a:latin typeface="Gill Sans"/>
              <a:cs typeface="Gill Sans"/>
            </a:endParaRPr>
          </a:p>
        </p:txBody>
      </p:sp>
      <p:sp>
        <p:nvSpPr>
          <p:cNvPr id="8" name="TextBox 7"/>
          <p:cNvSpPr txBox="1"/>
          <p:nvPr/>
        </p:nvSpPr>
        <p:spPr>
          <a:xfrm>
            <a:off x="1712070" y="3865530"/>
            <a:ext cx="761747" cy="400110"/>
          </a:xfrm>
          <a:prstGeom prst="rect">
            <a:avLst/>
          </a:prstGeom>
          <a:noFill/>
        </p:spPr>
        <p:txBody>
          <a:bodyPr wrap="none" rtlCol="0">
            <a:spAutoFit/>
          </a:bodyPr>
          <a:lstStyle/>
          <a:p>
            <a:r>
              <a:rPr lang="en-US" sz="2000" b="1" dirty="0" smtClean="0">
                <a:latin typeface="Gill Sans"/>
                <a:cs typeface="Gill Sans"/>
              </a:rPr>
              <a:t>root</a:t>
            </a:r>
            <a:endParaRPr lang="en-US" sz="2000" b="1" dirty="0">
              <a:latin typeface="Gill Sans"/>
              <a:cs typeface="Gill Sans"/>
            </a:endParaRPr>
          </a:p>
        </p:txBody>
      </p:sp>
      <p:sp>
        <p:nvSpPr>
          <p:cNvPr id="9" name="TextBox 8"/>
          <p:cNvSpPr txBox="1"/>
          <p:nvPr/>
        </p:nvSpPr>
        <p:spPr>
          <a:xfrm>
            <a:off x="2815852" y="4938923"/>
            <a:ext cx="1018227" cy="400110"/>
          </a:xfrm>
          <a:prstGeom prst="rect">
            <a:avLst/>
          </a:prstGeom>
          <a:noFill/>
        </p:spPr>
        <p:txBody>
          <a:bodyPr wrap="none" rtlCol="0">
            <a:spAutoFit/>
          </a:bodyPr>
          <a:lstStyle/>
          <a:p>
            <a:r>
              <a:rPr lang="en-US" sz="2000" b="1" dirty="0" smtClean="0">
                <a:latin typeface="Gill Sans"/>
                <a:cs typeface="Gill Sans"/>
              </a:rPr>
              <a:t>flower</a:t>
            </a:r>
            <a:endParaRPr lang="en-US" sz="2000" b="1" dirty="0">
              <a:latin typeface="Gill Sans"/>
              <a:cs typeface="Gill Sans"/>
            </a:endParaRPr>
          </a:p>
        </p:txBody>
      </p:sp>
      <p:sp>
        <p:nvSpPr>
          <p:cNvPr id="10" name="TextBox 9"/>
          <p:cNvSpPr txBox="1"/>
          <p:nvPr/>
        </p:nvSpPr>
        <p:spPr>
          <a:xfrm>
            <a:off x="6248470" y="4745646"/>
            <a:ext cx="846280" cy="400110"/>
          </a:xfrm>
          <a:prstGeom prst="rect">
            <a:avLst/>
          </a:prstGeom>
          <a:noFill/>
        </p:spPr>
        <p:txBody>
          <a:bodyPr wrap="none" rtlCol="0">
            <a:spAutoFit/>
          </a:bodyPr>
          <a:lstStyle/>
          <a:p>
            <a:r>
              <a:rPr lang="en-US" sz="2000" b="1" dirty="0" smtClean="0">
                <a:latin typeface="Gill Sans"/>
                <a:cs typeface="Gill Sans"/>
              </a:rPr>
              <a:t>petal</a:t>
            </a:r>
            <a:endParaRPr lang="en-US" sz="2000" b="1" dirty="0">
              <a:latin typeface="Gill Sans"/>
              <a:cs typeface="Gill Sans"/>
            </a:endParaRPr>
          </a:p>
        </p:txBody>
      </p:sp>
      <p:sp>
        <p:nvSpPr>
          <p:cNvPr id="11" name="TextBox 10"/>
          <p:cNvSpPr txBox="1"/>
          <p:nvPr/>
        </p:nvSpPr>
        <p:spPr>
          <a:xfrm>
            <a:off x="4449154" y="1250464"/>
            <a:ext cx="684803" cy="400110"/>
          </a:xfrm>
          <a:prstGeom prst="rect">
            <a:avLst/>
          </a:prstGeom>
          <a:noFill/>
        </p:spPr>
        <p:txBody>
          <a:bodyPr wrap="none" rtlCol="0">
            <a:spAutoFit/>
          </a:bodyPr>
          <a:lstStyle/>
          <a:p>
            <a:r>
              <a:rPr lang="en-US" sz="2000" b="1" dirty="0" smtClean="0">
                <a:latin typeface="Gill Sans"/>
                <a:cs typeface="Gill Sans"/>
              </a:rPr>
              <a:t>leaf</a:t>
            </a:r>
            <a:endParaRPr lang="en-US" sz="2000" b="1" dirty="0">
              <a:latin typeface="Gill Sans"/>
              <a:cs typeface="Gill Sans"/>
            </a:endParaRPr>
          </a:p>
        </p:txBody>
      </p:sp>
      <p:sp>
        <p:nvSpPr>
          <p:cNvPr id="6" name="TextBox 5"/>
          <p:cNvSpPr txBox="1"/>
          <p:nvPr/>
        </p:nvSpPr>
        <p:spPr>
          <a:xfrm>
            <a:off x="610536" y="891975"/>
            <a:ext cx="923600" cy="461665"/>
          </a:xfrm>
          <a:prstGeom prst="rect">
            <a:avLst/>
          </a:prstGeom>
          <a:noFill/>
        </p:spPr>
        <p:txBody>
          <a:bodyPr wrap="none" rtlCol="0">
            <a:spAutoFit/>
          </a:bodyPr>
          <a:lstStyle/>
          <a:p>
            <a:r>
              <a:rPr lang="en-US" sz="2400" b="1" dirty="0" smtClean="0">
                <a:solidFill>
                  <a:srgbClr val="FF0000"/>
                </a:solidFill>
                <a:latin typeface="Garamond"/>
                <a:cs typeface="Garamond"/>
              </a:rPr>
              <a:t>green</a:t>
            </a:r>
            <a:endParaRPr lang="en-US" sz="2400" b="1" dirty="0">
              <a:solidFill>
                <a:srgbClr val="FF0000"/>
              </a:solidFill>
              <a:latin typeface="Garamond"/>
              <a:cs typeface="Garamond"/>
            </a:endParaRPr>
          </a:p>
        </p:txBody>
      </p:sp>
      <p:sp>
        <p:nvSpPr>
          <p:cNvPr id="12" name="TextBox 11"/>
          <p:cNvSpPr txBox="1"/>
          <p:nvPr/>
        </p:nvSpPr>
        <p:spPr>
          <a:xfrm>
            <a:off x="5842171" y="249266"/>
            <a:ext cx="944489" cy="461665"/>
          </a:xfrm>
          <a:prstGeom prst="rect">
            <a:avLst/>
          </a:prstGeom>
          <a:noFill/>
        </p:spPr>
        <p:txBody>
          <a:bodyPr wrap="none" rtlCol="0">
            <a:spAutoFit/>
          </a:bodyPr>
          <a:lstStyle/>
          <a:p>
            <a:r>
              <a:rPr lang="en-US" sz="2400" b="1" dirty="0" smtClean="0">
                <a:solidFill>
                  <a:srgbClr val="FF0000"/>
                </a:solidFill>
                <a:latin typeface="Garamond"/>
                <a:cs typeface="Garamond"/>
              </a:rPr>
              <a:t>shape</a:t>
            </a:r>
            <a:endParaRPr lang="en-US" sz="2400" b="1" dirty="0">
              <a:solidFill>
                <a:srgbClr val="FF0000"/>
              </a:solidFill>
              <a:latin typeface="Garamond"/>
              <a:cs typeface="Garamond"/>
            </a:endParaRPr>
          </a:p>
        </p:txBody>
      </p:sp>
      <p:sp>
        <p:nvSpPr>
          <p:cNvPr id="13" name="TextBox 12"/>
          <p:cNvSpPr txBox="1"/>
          <p:nvPr/>
        </p:nvSpPr>
        <p:spPr>
          <a:xfrm>
            <a:off x="7467183" y="5646469"/>
            <a:ext cx="1481445" cy="830997"/>
          </a:xfrm>
          <a:prstGeom prst="rect">
            <a:avLst/>
          </a:prstGeom>
          <a:noFill/>
        </p:spPr>
        <p:txBody>
          <a:bodyPr wrap="none" rtlCol="0">
            <a:spAutoFit/>
          </a:bodyPr>
          <a:lstStyle/>
          <a:p>
            <a:r>
              <a:rPr lang="en-US" sz="2400" b="1" dirty="0" smtClean="0">
                <a:solidFill>
                  <a:srgbClr val="FF0000"/>
                </a:solidFill>
                <a:latin typeface="Garamond"/>
                <a:cs typeface="Garamond"/>
              </a:rPr>
              <a:t>part of </a:t>
            </a:r>
          </a:p>
          <a:p>
            <a:r>
              <a:rPr lang="en-US" sz="2400" b="1" dirty="0" smtClean="0">
                <a:solidFill>
                  <a:srgbClr val="FF0000"/>
                </a:solidFill>
                <a:latin typeface="Garamond"/>
                <a:cs typeface="Garamond"/>
              </a:rPr>
              <a:t>the flower</a:t>
            </a:r>
            <a:endParaRPr lang="en-US" sz="2400" b="1" dirty="0">
              <a:solidFill>
                <a:srgbClr val="FF0000"/>
              </a:solidFill>
              <a:latin typeface="Garamond"/>
              <a:cs typeface="Garamond"/>
            </a:endParaRPr>
          </a:p>
        </p:txBody>
      </p:sp>
      <p:sp>
        <p:nvSpPr>
          <p:cNvPr id="14" name="TextBox 13"/>
          <p:cNvSpPr txBox="1"/>
          <p:nvPr/>
        </p:nvSpPr>
        <p:spPr>
          <a:xfrm>
            <a:off x="1003493" y="5835747"/>
            <a:ext cx="1470324" cy="461665"/>
          </a:xfrm>
          <a:prstGeom prst="rect">
            <a:avLst/>
          </a:prstGeom>
          <a:noFill/>
        </p:spPr>
        <p:txBody>
          <a:bodyPr wrap="none" rtlCol="0">
            <a:spAutoFit/>
          </a:bodyPr>
          <a:lstStyle/>
          <a:p>
            <a:r>
              <a:rPr lang="en-US" sz="2400" b="1" dirty="0" smtClean="0">
                <a:solidFill>
                  <a:srgbClr val="FF0000"/>
                </a:solidFill>
                <a:latin typeface="Garamond"/>
                <a:cs typeface="Garamond"/>
              </a:rPr>
              <a:t>is colorful</a:t>
            </a:r>
            <a:endParaRPr lang="en-US" sz="2400" b="1" dirty="0">
              <a:solidFill>
                <a:srgbClr val="FF0000"/>
              </a:solidFill>
              <a:latin typeface="Garamond"/>
              <a:cs typeface="Garamond"/>
            </a:endParaRPr>
          </a:p>
        </p:txBody>
      </p:sp>
      <p:sp>
        <p:nvSpPr>
          <p:cNvPr id="15" name="TextBox 14"/>
          <p:cNvSpPr txBox="1"/>
          <p:nvPr/>
        </p:nvSpPr>
        <p:spPr>
          <a:xfrm>
            <a:off x="266669" y="4552424"/>
            <a:ext cx="1135347" cy="830997"/>
          </a:xfrm>
          <a:prstGeom prst="rect">
            <a:avLst/>
          </a:prstGeom>
          <a:noFill/>
        </p:spPr>
        <p:txBody>
          <a:bodyPr wrap="none" rtlCol="0">
            <a:spAutoFit/>
          </a:bodyPr>
          <a:lstStyle/>
          <a:p>
            <a:r>
              <a:rPr lang="en-US" sz="2400" b="1" dirty="0" smtClean="0">
                <a:solidFill>
                  <a:srgbClr val="FF0000"/>
                </a:solidFill>
                <a:latin typeface="Garamond"/>
                <a:cs typeface="Garamond"/>
              </a:rPr>
              <a:t>in the</a:t>
            </a:r>
          </a:p>
          <a:p>
            <a:r>
              <a:rPr lang="en-US" sz="2400" b="1" dirty="0" smtClean="0">
                <a:solidFill>
                  <a:srgbClr val="FF0000"/>
                </a:solidFill>
                <a:latin typeface="Garamond"/>
                <a:cs typeface="Garamond"/>
              </a:rPr>
              <a:t>ground</a:t>
            </a:r>
            <a:endParaRPr lang="en-US" sz="2400" b="1" dirty="0">
              <a:solidFill>
                <a:srgbClr val="FF0000"/>
              </a:solidFill>
              <a:latin typeface="Garamond"/>
              <a:cs typeface="Garamond"/>
            </a:endParaRPr>
          </a:p>
        </p:txBody>
      </p:sp>
    </p:spTree>
    <p:extLst>
      <p:ext uri="{BB962C8B-B14F-4D97-AF65-F5344CB8AC3E}">
        <p14:creationId xmlns:p14="http://schemas.microsoft.com/office/powerpoint/2010/main" val="6082035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a:t>
            </a:fld>
            <a:endParaRPr lang="en-US" dirty="0"/>
          </a:p>
        </p:txBody>
      </p:sp>
      <p:sp>
        <p:nvSpPr>
          <p:cNvPr id="3" name="TextBox 2"/>
          <p:cNvSpPr txBox="1"/>
          <p:nvPr/>
        </p:nvSpPr>
        <p:spPr>
          <a:xfrm>
            <a:off x="1" y="194053"/>
            <a:ext cx="9144000" cy="1815882"/>
          </a:xfrm>
          <a:prstGeom prst="rect">
            <a:avLst/>
          </a:prstGeom>
          <a:noFill/>
        </p:spPr>
        <p:txBody>
          <a:bodyPr wrap="square" rtlCol="0">
            <a:spAutoFit/>
          </a:bodyPr>
          <a:lstStyle/>
          <a:p>
            <a:pPr algn="ctr">
              <a:lnSpc>
                <a:spcPct val="120000"/>
              </a:lnSpc>
            </a:pPr>
            <a:r>
              <a:rPr lang="en-US" sz="9600" b="1" dirty="0" smtClean="0">
                <a:latin typeface="Gill Sans"/>
                <a:cs typeface="Gill Sans"/>
              </a:rPr>
              <a:t>Community </a:t>
            </a:r>
            <a:endParaRPr lang="en-US" sz="9600" b="1" dirty="0">
              <a:latin typeface="Gill Sans"/>
              <a:cs typeface="Gill Sans"/>
            </a:endParaRPr>
          </a:p>
        </p:txBody>
      </p:sp>
    </p:spTree>
    <p:extLst>
      <p:ext uri="{BB962C8B-B14F-4D97-AF65-F5344CB8AC3E}">
        <p14:creationId xmlns:p14="http://schemas.microsoft.com/office/powerpoint/2010/main" val="1761635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532810" y="1432158"/>
            <a:ext cx="2901130" cy="3088025"/>
          </a:xfrm>
          <a:prstGeom prst="rect">
            <a:avLst/>
          </a:prstGeom>
          <a:noFill/>
        </p:spPr>
        <p:txBody>
          <a:bodyPr wrap="none" rtlCol="0">
            <a:spAutoFit/>
          </a:bodyPr>
          <a:lstStyle/>
          <a:p>
            <a:pPr>
              <a:lnSpc>
                <a:spcPct val="140000"/>
              </a:lnSpc>
            </a:pPr>
            <a:r>
              <a:rPr lang="en-US" sz="2000" b="1" dirty="0" smtClean="0">
                <a:latin typeface="Gill Sans"/>
                <a:cs typeface="Gill Sans"/>
              </a:rPr>
              <a:t>A _______  is ________</a:t>
            </a:r>
            <a:r>
              <a:rPr lang="en-US" sz="2000" b="1" dirty="0" smtClean="0">
                <a:latin typeface="Gill Sans"/>
                <a:cs typeface="Gill Sans"/>
              </a:rPr>
              <a:t>.</a:t>
            </a:r>
          </a:p>
          <a:p>
            <a:pPr>
              <a:lnSpc>
                <a:spcPct val="140000"/>
              </a:lnSpc>
            </a:pPr>
            <a:r>
              <a:rPr lang="en-US" sz="2000" b="1" dirty="0" smtClean="0">
                <a:latin typeface="Gill Sans"/>
                <a:cs typeface="Gill Sans"/>
              </a:rPr>
              <a:t>A _______  is ________.</a:t>
            </a:r>
          </a:p>
          <a:p>
            <a:pPr>
              <a:lnSpc>
                <a:spcPct val="140000"/>
              </a:lnSpc>
            </a:pPr>
            <a:r>
              <a:rPr lang="en-US" sz="2000" b="1" dirty="0">
                <a:latin typeface="Gill Sans"/>
                <a:cs typeface="Gill Sans"/>
              </a:rPr>
              <a:t>A _______  is ________.</a:t>
            </a:r>
          </a:p>
          <a:p>
            <a:pPr>
              <a:lnSpc>
                <a:spcPct val="140000"/>
              </a:lnSpc>
            </a:pPr>
            <a:r>
              <a:rPr lang="en-US" sz="2000" b="1" dirty="0">
                <a:latin typeface="Gill Sans"/>
                <a:cs typeface="Gill Sans"/>
              </a:rPr>
              <a:t>A _______  is ________.</a:t>
            </a:r>
          </a:p>
          <a:p>
            <a:pPr>
              <a:lnSpc>
                <a:spcPct val="140000"/>
              </a:lnSpc>
            </a:pPr>
            <a:r>
              <a:rPr lang="en-US" sz="2000" b="1" dirty="0">
                <a:latin typeface="Gill Sans"/>
                <a:cs typeface="Gill Sans"/>
              </a:rPr>
              <a:t>A _______  is ________.</a:t>
            </a:r>
          </a:p>
          <a:p>
            <a:pPr>
              <a:lnSpc>
                <a:spcPct val="140000"/>
              </a:lnSpc>
            </a:pPr>
            <a:r>
              <a:rPr lang="en-US" sz="2000" b="1" dirty="0">
                <a:latin typeface="Gill Sans"/>
                <a:cs typeface="Gill Sans"/>
              </a:rPr>
              <a:t>A _______  is ________.</a:t>
            </a:r>
          </a:p>
          <a:p>
            <a:pPr>
              <a:lnSpc>
                <a:spcPct val="140000"/>
              </a:lnSpc>
            </a:pPr>
            <a:endParaRPr lang="en-US" sz="2000" b="1" dirty="0" smtClean="0">
              <a:latin typeface="Gill Sans"/>
              <a:cs typeface="Gill Sans"/>
            </a:endParaRPr>
          </a:p>
        </p:txBody>
      </p:sp>
      <p:pic>
        <p:nvPicPr>
          <p:cNvPr id="3" name="Picture 2" descr="plant circle map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22" y="1360099"/>
            <a:ext cx="3912561" cy="2890211"/>
          </a:xfrm>
          <a:prstGeom prst="rect">
            <a:avLst/>
          </a:prstGeom>
        </p:spPr>
      </p:pic>
    </p:spTree>
    <p:extLst>
      <p:ext uri="{BB962C8B-B14F-4D97-AF65-F5344CB8AC3E}">
        <p14:creationId xmlns:p14="http://schemas.microsoft.com/office/powerpoint/2010/main" val="33630733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768" y="1807309"/>
            <a:ext cx="5270021" cy="3137405"/>
          </a:xfrm>
          <a:prstGeom prst="rect">
            <a:avLst/>
          </a:prstGeom>
        </p:spPr>
      </p:pic>
    </p:spTree>
    <p:extLst>
      <p:ext uri="{BB962C8B-B14F-4D97-AF65-F5344CB8AC3E}">
        <p14:creationId xmlns:p14="http://schemas.microsoft.com/office/powerpoint/2010/main" val="36802901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39" y="1499985"/>
            <a:ext cx="5898628" cy="3511630"/>
          </a:xfrm>
          <a:prstGeom prst="rect">
            <a:avLst/>
          </a:prstGeom>
        </p:spPr>
      </p:pic>
      <p:sp>
        <p:nvSpPr>
          <p:cNvPr id="4" name="TextBox 3"/>
          <p:cNvSpPr txBox="1"/>
          <p:nvPr/>
        </p:nvSpPr>
        <p:spPr>
          <a:xfrm>
            <a:off x="4552461" y="3624384"/>
            <a:ext cx="804126" cy="369332"/>
          </a:xfrm>
          <a:prstGeom prst="rect">
            <a:avLst/>
          </a:prstGeom>
          <a:noFill/>
        </p:spPr>
        <p:txBody>
          <a:bodyPr wrap="none" rtlCol="0">
            <a:spAutoFit/>
          </a:bodyPr>
          <a:lstStyle/>
          <a:p>
            <a:r>
              <a:rPr lang="en-US" b="1" dirty="0" smtClean="0">
                <a:latin typeface="Gill Sans"/>
                <a:cs typeface="Gill Sans"/>
              </a:rPr>
              <a:t>roots</a:t>
            </a:r>
            <a:endParaRPr lang="en-US" b="1" dirty="0">
              <a:latin typeface="Gill Sans"/>
              <a:cs typeface="Gill Sans"/>
            </a:endParaRPr>
          </a:p>
        </p:txBody>
      </p:sp>
      <p:sp>
        <p:nvSpPr>
          <p:cNvPr id="5" name="TextBox 4"/>
          <p:cNvSpPr txBox="1"/>
          <p:nvPr/>
        </p:nvSpPr>
        <p:spPr>
          <a:xfrm>
            <a:off x="1963615" y="3237410"/>
            <a:ext cx="800219" cy="369332"/>
          </a:xfrm>
          <a:prstGeom prst="rect">
            <a:avLst/>
          </a:prstGeom>
          <a:noFill/>
        </p:spPr>
        <p:txBody>
          <a:bodyPr wrap="none" rtlCol="0">
            <a:spAutoFit/>
          </a:bodyPr>
          <a:lstStyle/>
          <a:p>
            <a:r>
              <a:rPr lang="en-US" b="1" dirty="0" smtClean="0">
                <a:latin typeface="Gill Sans"/>
                <a:cs typeface="Gill Sans"/>
              </a:rPr>
              <a:t>plant</a:t>
            </a:r>
            <a:endParaRPr lang="en-US" b="1" dirty="0">
              <a:latin typeface="Gill Sans"/>
              <a:cs typeface="Gill Sans"/>
            </a:endParaRPr>
          </a:p>
        </p:txBody>
      </p:sp>
    </p:spTree>
    <p:extLst>
      <p:ext uri="{BB962C8B-B14F-4D97-AF65-F5344CB8AC3E}">
        <p14:creationId xmlns:p14="http://schemas.microsoft.com/office/powerpoint/2010/main" val="3884778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276" y="1367274"/>
            <a:ext cx="4856572" cy="3579441"/>
          </a:xfrm>
          <a:prstGeom prst="rect">
            <a:avLst/>
          </a:prstGeom>
          <a:noFill/>
        </p:spPr>
        <p:txBody>
          <a:bodyPr wrap="square" rtlCol="0">
            <a:spAutoFit/>
          </a:bodyPr>
          <a:lstStyle/>
          <a:p>
            <a:pPr>
              <a:lnSpc>
                <a:spcPct val="130000"/>
              </a:lnSpc>
            </a:pPr>
            <a:r>
              <a:rPr lang="en-US" sz="4400" b="1" dirty="0" smtClean="0">
                <a:solidFill>
                  <a:srgbClr val="FF6600"/>
                </a:solidFill>
                <a:latin typeface="Gill Sans"/>
                <a:cs typeface="Gill Sans"/>
              </a:rPr>
              <a:t>Other objects we can use a </a:t>
            </a:r>
          </a:p>
          <a:p>
            <a:pPr>
              <a:lnSpc>
                <a:spcPct val="130000"/>
              </a:lnSpc>
            </a:pPr>
            <a:r>
              <a:rPr lang="en-US" sz="4400" b="1" dirty="0" smtClean="0">
                <a:solidFill>
                  <a:srgbClr val="FF6600"/>
                </a:solidFill>
                <a:latin typeface="Gill Sans"/>
                <a:cs typeface="Gill Sans"/>
              </a:rPr>
              <a:t>Brace Map</a:t>
            </a:r>
          </a:p>
          <a:p>
            <a:pPr>
              <a:lnSpc>
                <a:spcPct val="130000"/>
              </a:lnSpc>
            </a:pPr>
            <a:r>
              <a:rPr lang="en-US" sz="4400" b="1" dirty="0" smtClean="0">
                <a:solidFill>
                  <a:srgbClr val="FF6600"/>
                </a:solidFill>
                <a:latin typeface="Gill Sans"/>
                <a:cs typeface="Gill Sans"/>
              </a:rPr>
              <a:t>for whole / part</a:t>
            </a:r>
            <a:endParaRPr lang="en-US" sz="4400" b="1" dirty="0">
              <a:solidFill>
                <a:srgbClr val="FF6600"/>
              </a:solidFill>
              <a:latin typeface="Gill Sans"/>
              <a:cs typeface="Gill Sans"/>
            </a:endParaRPr>
          </a:p>
        </p:txBody>
      </p:sp>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114" y="2344617"/>
            <a:ext cx="3002983" cy="1787768"/>
          </a:xfrm>
          <a:prstGeom prst="rect">
            <a:avLst/>
          </a:prstGeom>
        </p:spPr>
      </p:pic>
      <p:sp>
        <p:nvSpPr>
          <p:cNvPr id="4" name="TextBox 3"/>
          <p:cNvSpPr txBox="1"/>
          <p:nvPr/>
        </p:nvSpPr>
        <p:spPr>
          <a:xfrm>
            <a:off x="879230" y="5480539"/>
            <a:ext cx="7502174" cy="584776"/>
          </a:xfrm>
          <a:prstGeom prst="rect">
            <a:avLst/>
          </a:prstGeom>
          <a:solidFill>
            <a:schemeClr val="accent6">
              <a:lumMod val="75000"/>
            </a:schemeClr>
          </a:solidFill>
        </p:spPr>
        <p:txBody>
          <a:bodyPr wrap="none" rtlCol="0">
            <a:spAutoFit/>
          </a:bodyPr>
          <a:lstStyle/>
          <a:p>
            <a:r>
              <a:rPr lang="en-US" sz="3200" b="1" dirty="0" smtClean="0">
                <a:latin typeface="Garamond"/>
                <a:cs typeface="Garamond"/>
              </a:rPr>
              <a:t>Create an example to share with everyone.</a:t>
            </a:r>
            <a:endParaRPr lang="en-US" sz="3200" dirty="0">
              <a:latin typeface="Garamond"/>
              <a:cs typeface="Garamond"/>
            </a:endParaRPr>
          </a:p>
        </p:txBody>
      </p:sp>
    </p:spTree>
    <p:extLst>
      <p:ext uri="{BB962C8B-B14F-4D97-AF65-F5344CB8AC3E}">
        <p14:creationId xmlns:p14="http://schemas.microsoft.com/office/powerpoint/2010/main" val="3390878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80759" y="52318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Tree>
    <p:extLst>
      <p:ext uri="{BB962C8B-B14F-4D97-AF65-F5344CB8AC3E}">
        <p14:creationId xmlns:p14="http://schemas.microsoft.com/office/powerpoint/2010/main" val="34777520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35</a:t>
            </a:fld>
            <a:endParaRPr lang="en-US" dirty="0"/>
          </a:p>
        </p:txBody>
      </p:sp>
      <p:pic>
        <p:nvPicPr>
          <p:cNvPr id="4" name="Picture 3" descr="TPS vis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546162"/>
            <a:ext cx="8128000" cy="2662963"/>
          </a:xfrm>
          <a:prstGeom prst="rect">
            <a:avLst/>
          </a:prstGeom>
        </p:spPr>
      </p:pic>
      <p:sp>
        <p:nvSpPr>
          <p:cNvPr id="5" name="TextBox 4"/>
          <p:cNvSpPr txBox="1"/>
          <p:nvPr/>
        </p:nvSpPr>
        <p:spPr>
          <a:xfrm>
            <a:off x="1" y="5688549"/>
            <a:ext cx="9143999" cy="523220"/>
          </a:xfrm>
          <a:prstGeom prst="rect">
            <a:avLst/>
          </a:prstGeom>
          <a:noFill/>
        </p:spPr>
        <p:txBody>
          <a:bodyPr wrap="square" rtlCol="0">
            <a:spAutoFit/>
          </a:bodyPr>
          <a:lstStyle/>
          <a:p>
            <a:pPr algn="ctr"/>
            <a:r>
              <a:rPr lang="en-US" sz="2800" b="1" dirty="0" smtClean="0">
                <a:latin typeface="Gill Sans"/>
                <a:cs typeface="Gill Sans"/>
              </a:rPr>
              <a:t>Thinking Collaboratively</a:t>
            </a:r>
            <a:endParaRPr lang="en-US" sz="2800" b="1" dirty="0">
              <a:latin typeface="Gill Sans"/>
              <a:cs typeface="Gill Sans"/>
            </a:endParaRPr>
          </a:p>
        </p:txBody>
      </p:sp>
      <p:sp>
        <p:nvSpPr>
          <p:cNvPr id="6" name="TextBox 5"/>
          <p:cNvSpPr txBox="1"/>
          <p:nvPr/>
        </p:nvSpPr>
        <p:spPr>
          <a:xfrm>
            <a:off x="0" y="1139807"/>
            <a:ext cx="9143999" cy="769441"/>
          </a:xfrm>
          <a:prstGeom prst="rect">
            <a:avLst/>
          </a:prstGeom>
          <a:noFill/>
        </p:spPr>
        <p:txBody>
          <a:bodyPr wrap="square" rtlCol="0">
            <a:spAutoFit/>
          </a:bodyPr>
          <a:lstStyle/>
          <a:p>
            <a:pPr algn="ctr"/>
            <a:r>
              <a:rPr lang="en-US" sz="4400" b="1" dirty="0" smtClean="0">
                <a:latin typeface="Gill Sans"/>
                <a:cs typeface="Gill Sans"/>
              </a:rPr>
              <a:t>Things I like</a:t>
            </a:r>
            <a:r>
              <a:rPr lang="mr-IN" sz="4400" b="1" dirty="0" smtClean="0">
                <a:latin typeface="Gill Sans"/>
                <a:cs typeface="Gill Sans"/>
              </a:rPr>
              <a:t>…</a:t>
            </a:r>
            <a:endParaRPr lang="en-US" sz="4400" b="1" dirty="0">
              <a:latin typeface="Gill Sans"/>
              <a:cs typeface="Gill Sans"/>
            </a:endParaRPr>
          </a:p>
        </p:txBody>
      </p:sp>
    </p:spTree>
    <p:extLst>
      <p:ext uri="{BB962C8B-B14F-4D97-AF65-F5344CB8AC3E}">
        <p14:creationId xmlns:p14="http://schemas.microsoft.com/office/powerpoint/2010/main" val="32510081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33836" y="52318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
        <p:nvSpPr>
          <p:cNvPr id="33" name="Oval 32"/>
          <p:cNvSpPr/>
          <p:nvPr/>
        </p:nvSpPr>
        <p:spPr>
          <a:xfrm>
            <a:off x="5401588" y="2168605"/>
            <a:ext cx="1978491" cy="207682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3673231" y="523188"/>
            <a:ext cx="5274357" cy="536765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3885541" y="3404189"/>
            <a:ext cx="1490111" cy="400110"/>
          </a:xfrm>
          <a:prstGeom prst="rect">
            <a:avLst/>
          </a:prstGeom>
          <a:noFill/>
        </p:spPr>
        <p:txBody>
          <a:bodyPr wrap="none" rtlCol="0">
            <a:spAutoFit/>
          </a:bodyPr>
          <a:lstStyle/>
          <a:p>
            <a:r>
              <a:rPr lang="en-US" sz="2000" b="1" dirty="0" smtClean="0">
                <a:latin typeface="Gill Sans"/>
                <a:cs typeface="Gill Sans"/>
              </a:rPr>
              <a:t>playhouse</a:t>
            </a:r>
            <a:endParaRPr lang="en-US" sz="2000" b="1" dirty="0">
              <a:latin typeface="Gill Sans"/>
              <a:cs typeface="Gill Sans"/>
            </a:endParaRPr>
          </a:p>
        </p:txBody>
      </p:sp>
      <p:sp>
        <p:nvSpPr>
          <p:cNvPr id="37" name="TextBox 36"/>
          <p:cNvSpPr txBox="1"/>
          <p:nvPr/>
        </p:nvSpPr>
        <p:spPr>
          <a:xfrm>
            <a:off x="5266004" y="4975384"/>
            <a:ext cx="1828746" cy="400110"/>
          </a:xfrm>
          <a:prstGeom prst="rect">
            <a:avLst/>
          </a:prstGeom>
          <a:noFill/>
        </p:spPr>
        <p:txBody>
          <a:bodyPr wrap="none" rtlCol="0">
            <a:spAutoFit/>
          </a:bodyPr>
          <a:lstStyle/>
          <a:p>
            <a:r>
              <a:rPr lang="en-US" sz="2000" b="1" dirty="0" smtClean="0">
                <a:latin typeface="Gill Sans"/>
                <a:cs typeface="Gill Sans"/>
              </a:rPr>
              <a:t>hip hop song</a:t>
            </a:r>
            <a:endParaRPr lang="en-US" sz="2000" b="1" dirty="0">
              <a:latin typeface="Gill Sans"/>
              <a:cs typeface="Gill Sans"/>
            </a:endParaRPr>
          </a:p>
        </p:txBody>
      </p:sp>
      <p:sp>
        <p:nvSpPr>
          <p:cNvPr id="38" name="TextBox 37"/>
          <p:cNvSpPr txBox="1"/>
          <p:nvPr/>
        </p:nvSpPr>
        <p:spPr>
          <a:xfrm>
            <a:off x="7634079" y="3694354"/>
            <a:ext cx="864339" cy="400110"/>
          </a:xfrm>
          <a:prstGeom prst="rect">
            <a:avLst/>
          </a:prstGeom>
          <a:noFill/>
        </p:spPr>
        <p:txBody>
          <a:bodyPr wrap="none" rtlCol="0">
            <a:spAutoFit/>
          </a:bodyPr>
          <a:lstStyle/>
          <a:p>
            <a:r>
              <a:rPr lang="en-US" sz="2000" b="1" dirty="0" smtClean="0">
                <a:latin typeface="Gill Sans"/>
                <a:cs typeface="Gill Sans"/>
              </a:rPr>
              <a:t>pizza</a:t>
            </a:r>
            <a:endParaRPr lang="en-US" sz="2000" b="1" dirty="0">
              <a:latin typeface="Gill Sans"/>
              <a:cs typeface="Gill Sans"/>
            </a:endParaRPr>
          </a:p>
        </p:txBody>
      </p:sp>
      <p:sp>
        <p:nvSpPr>
          <p:cNvPr id="39" name="TextBox 38"/>
          <p:cNvSpPr txBox="1"/>
          <p:nvPr/>
        </p:nvSpPr>
        <p:spPr>
          <a:xfrm>
            <a:off x="6409947" y="1050409"/>
            <a:ext cx="789048" cy="400110"/>
          </a:xfrm>
          <a:prstGeom prst="rect">
            <a:avLst/>
          </a:prstGeom>
          <a:noFill/>
        </p:spPr>
        <p:txBody>
          <a:bodyPr wrap="none" rtlCol="0">
            <a:spAutoFit/>
          </a:bodyPr>
          <a:lstStyle/>
          <a:p>
            <a:r>
              <a:rPr lang="en-US" sz="2000" b="1" dirty="0" smtClean="0">
                <a:latin typeface="Gill Sans"/>
                <a:cs typeface="Gill Sans"/>
              </a:rPr>
              <a:t>nose</a:t>
            </a:r>
            <a:endParaRPr lang="en-US" sz="2000" b="1" dirty="0">
              <a:latin typeface="Gill Sans"/>
              <a:cs typeface="Gill Sans"/>
            </a:endParaRPr>
          </a:p>
        </p:txBody>
      </p:sp>
      <p:sp>
        <p:nvSpPr>
          <p:cNvPr id="40" name="TextBox 39"/>
          <p:cNvSpPr txBox="1"/>
          <p:nvPr/>
        </p:nvSpPr>
        <p:spPr>
          <a:xfrm>
            <a:off x="5761999" y="2740247"/>
            <a:ext cx="1295898" cy="954107"/>
          </a:xfrm>
          <a:prstGeom prst="rect">
            <a:avLst/>
          </a:prstGeom>
          <a:noFill/>
        </p:spPr>
        <p:txBody>
          <a:bodyPr wrap="none" rtlCol="0">
            <a:spAutoFit/>
          </a:bodyPr>
          <a:lstStyle/>
          <a:p>
            <a:pPr algn="ctr"/>
            <a:r>
              <a:rPr lang="en-US" sz="2800" b="1" dirty="0" smtClean="0">
                <a:latin typeface="Gill Sans"/>
                <a:cs typeface="Gill Sans"/>
              </a:rPr>
              <a:t>things</a:t>
            </a:r>
          </a:p>
          <a:p>
            <a:pPr algn="ctr"/>
            <a:r>
              <a:rPr lang="en-US" sz="2800" b="1" dirty="0">
                <a:latin typeface="Gill Sans"/>
                <a:cs typeface="Gill Sans"/>
              </a:rPr>
              <a:t>I</a:t>
            </a:r>
            <a:r>
              <a:rPr lang="en-US" sz="2800" b="1" dirty="0" smtClean="0">
                <a:latin typeface="Gill Sans"/>
                <a:cs typeface="Gill Sans"/>
              </a:rPr>
              <a:t> like</a:t>
            </a:r>
            <a:endParaRPr lang="en-US" sz="2800" b="1" dirty="0">
              <a:latin typeface="Gill Sans"/>
              <a:cs typeface="Gill Sans"/>
            </a:endParaRPr>
          </a:p>
        </p:txBody>
      </p:sp>
    </p:spTree>
    <p:extLst>
      <p:ext uri="{BB962C8B-B14F-4D97-AF65-F5344CB8AC3E}">
        <p14:creationId xmlns:p14="http://schemas.microsoft.com/office/powerpoint/2010/main" val="22630972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endParaRPr lang="en-US" b="1" dirty="0" smtClean="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pic>
        <p:nvPicPr>
          <p:cNvPr id="4" name="Picture 3" descr="things I like cir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15" y="1720125"/>
            <a:ext cx="3961053" cy="4026294"/>
          </a:xfrm>
          <a:prstGeom prst="rect">
            <a:avLst/>
          </a:prstGeom>
        </p:spPr>
      </p:pic>
    </p:spTree>
    <p:extLst>
      <p:ext uri="{BB962C8B-B14F-4D97-AF65-F5344CB8AC3E}">
        <p14:creationId xmlns:p14="http://schemas.microsoft.com/office/powerpoint/2010/main" val="30397277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endParaRPr lang="en-US" b="1" dirty="0" smtClean="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
        <p:nvSpPr>
          <p:cNvPr id="3" name="Rectangle 2"/>
          <p:cNvSpPr/>
          <p:nvPr/>
        </p:nvSpPr>
        <p:spPr>
          <a:xfrm>
            <a:off x="985964" y="914614"/>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Tree>
    <p:extLst>
      <p:ext uri="{BB962C8B-B14F-4D97-AF65-F5344CB8AC3E}">
        <p14:creationId xmlns:p14="http://schemas.microsoft.com/office/powerpoint/2010/main" val="1758956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89431" y="2628851"/>
            <a:ext cx="6891397" cy="523220"/>
            <a:chOff x="5310683" y="1930532"/>
            <a:chExt cx="6891397" cy="523220"/>
          </a:xfrm>
        </p:grpSpPr>
        <p:cxnSp>
          <p:nvCxnSpPr>
            <p:cNvPr id="4" name="Straight Connector 3"/>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78326"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6" name="Straight Connector 5"/>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9" name="Straight Connector 8"/>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
        <p:nvSpPr>
          <p:cNvPr id="12" name="Rectangle 11"/>
          <p:cNvSpPr/>
          <p:nvPr/>
        </p:nvSpPr>
        <p:spPr>
          <a:xfrm>
            <a:off x="380272" y="60199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
        <p:nvSpPr>
          <p:cNvPr id="13" name="TextBox 12"/>
          <p:cNvSpPr txBox="1"/>
          <p:nvPr/>
        </p:nvSpPr>
        <p:spPr>
          <a:xfrm>
            <a:off x="3536461" y="3019642"/>
            <a:ext cx="723275" cy="369332"/>
          </a:xfrm>
          <a:prstGeom prst="rect">
            <a:avLst/>
          </a:prstGeom>
          <a:noFill/>
        </p:spPr>
        <p:txBody>
          <a:bodyPr wrap="none" rtlCol="0">
            <a:spAutoFit/>
          </a:bodyPr>
          <a:lstStyle/>
          <a:p>
            <a:r>
              <a:rPr lang="en-US" b="1" dirty="0" smtClean="0">
                <a:latin typeface="Gill Sans"/>
                <a:cs typeface="Gill Sans"/>
              </a:rPr>
              <a:t>song</a:t>
            </a:r>
            <a:endParaRPr lang="en-US" b="1" dirty="0">
              <a:latin typeface="Gill Sans"/>
              <a:cs typeface="Gill Sans"/>
            </a:endParaRPr>
          </a:p>
        </p:txBody>
      </p:sp>
      <p:sp>
        <p:nvSpPr>
          <p:cNvPr id="14" name="TextBox 13"/>
          <p:cNvSpPr txBox="1"/>
          <p:nvPr/>
        </p:nvSpPr>
        <p:spPr>
          <a:xfrm>
            <a:off x="5178896" y="3019642"/>
            <a:ext cx="1321132" cy="369332"/>
          </a:xfrm>
          <a:prstGeom prst="rect">
            <a:avLst/>
          </a:prstGeom>
          <a:noFill/>
        </p:spPr>
        <p:txBody>
          <a:bodyPr wrap="none" rtlCol="0">
            <a:spAutoFit/>
          </a:bodyPr>
          <a:lstStyle/>
          <a:p>
            <a:r>
              <a:rPr lang="en-US" b="1" dirty="0" smtClean="0">
                <a:latin typeface="Gill Sans"/>
                <a:cs typeface="Gill Sans"/>
              </a:rPr>
              <a:t>television</a:t>
            </a:r>
            <a:endParaRPr lang="en-US" b="1" dirty="0">
              <a:latin typeface="Gill Sans"/>
              <a:cs typeface="Gill Sans"/>
            </a:endParaRPr>
          </a:p>
        </p:txBody>
      </p:sp>
      <p:sp>
        <p:nvSpPr>
          <p:cNvPr id="15" name="TextBox 14"/>
          <p:cNvSpPr txBox="1"/>
          <p:nvPr/>
        </p:nvSpPr>
        <p:spPr>
          <a:xfrm>
            <a:off x="7180385" y="3019642"/>
            <a:ext cx="800219" cy="369332"/>
          </a:xfrm>
          <a:prstGeom prst="rect">
            <a:avLst/>
          </a:prstGeom>
          <a:noFill/>
        </p:spPr>
        <p:txBody>
          <a:bodyPr wrap="none" rtlCol="0">
            <a:spAutoFit/>
          </a:bodyPr>
          <a:lstStyle/>
          <a:p>
            <a:r>
              <a:rPr lang="en-US" b="1" dirty="0" smtClean="0">
                <a:latin typeface="Gill Sans"/>
                <a:cs typeface="Gill Sans"/>
              </a:rPr>
              <a:t>pizza</a:t>
            </a:r>
            <a:endParaRPr lang="en-US" b="1" dirty="0">
              <a:latin typeface="Gill Sans"/>
              <a:cs typeface="Gill Sans"/>
            </a:endParaRPr>
          </a:p>
        </p:txBody>
      </p:sp>
      <p:sp>
        <p:nvSpPr>
          <p:cNvPr id="16" name="TextBox 15"/>
          <p:cNvSpPr txBox="1"/>
          <p:nvPr/>
        </p:nvSpPr>
        <p:spPr>
          <a:xfrm>
            <a:off x="5452435" y="2444185"/>
            <a:ext cx="813043" cy="369332"/>
          </a:xfrm>
          <a:prstGeom prst="rect">
            <a:avLst/>
          </a:prstGeom>
          <a:noFill/>
        </p:spPr>
        <p:txBody>
          <a:bodyPr wrap="none" rtlCol="0">
            <a:spAutoFit/>
          </a:bodyPr>
          <a:lstStyle/>
          <a:p>
            <a:r>
              <a:rPr lang="en-US" b="1" dirty="0" smtClean="0">
                <a:latin typeface="Gill Sans"/>
                <a:cs typeface="Gill Sans"/>
              </a:rPr>
              <a:t>story</a:t>
            </a:r>
            <a:endParaRPr lang="en-US" b="1" dirty="0">
              <a:latin typeface="Gill Sans"/>
              <a:cs typeface="Gill Sans"/>
            </a:endParaRPr>
          </a:p>
        </p:txBody>
      </p:sp>
      <p:sp>
        <p:nvSpPr>
          <p:cNvPr id="17" name="TextBox 16"/>
          <p:cNvSpPr txBox="1"/>
          <p:nvPr/>
        </p:nvSpPr>
        <p:spPr>
          <a:xfrm>
            <a:off x="7180385" y="2444185"/>
            <a:ext cx="877163" cy="369332"/>
          </a:xfrm>
          <a:prstGeom prst="rect">
            <a:avLst/>
          </a:prstGeom>
          <a:noFill/>
        </p:spPr>
        <p:txBody>
          <a:bodyPr wrap="none" rtlCol="0">
            <a:spAutoFit/>
          </a:bodyPr>
          <a:lstStyle/>
          <a:p>
            <a:r>
              <a:rPr lang="en-US" b="1" dirty="0" smtClean="0">
                <a:latin typeface="Gill Sans"/>
                <a:cs typeface="Gill Sans"/>
              </a:rPr>
              <a:t>round</a:t>
            </a:r>
            <a:endParaRPr lang="en-US" b="1" dirty="0">
              <a:latin typeface="Gill Sans"/>
              <a:cs typeface="Gill Sans"/>
            </a:endParaRPr>
          </a:p>
        </p:txBody>
      </p:sp>
      <p:sp>
        <p:nvSpPr>
          <p:cNvPr id="18" name="TextBox 17"/>
          <p:cNvSpPr txBox="1"/>
          <p:nvPr/>
        </p:nvSpPr>
        <p:spPr>
          <a:xfrm>
            <a:off x="3435942" y="2444185"/>
            <a:ext cx="1059530" cy="369332"/>
          </a:xfrm>
          <a:prstGeom prst="rect">
            <a:avLst/>
          </a:prstGeom>
          <a:noFill/>
        </p:spPr>
        <p:txBody>
          <a:bodyPr wrap="none" rtlCol="0">
            <a:spAutoFit/>
          </a:bodyPr>
          <a:lstStyle/>
          <a:p>
            <a:r>
              <a:rPr lang="en-US" b="1" dirty="0" smtClean="0">
                <a:latin typeface="Gill Sans"/>
                <a:cs typeface="Gill Sans"/>
              </a:rPr>
              <a:t>hip hop</a:t>
            </a:r>
            <a:endParaRPr lang="en-US" b="1" dirty="0">
              <a:latin typeface="Gill Sans"/>
              <a:cs typeface="Gill Sans"/>
            </a:endParaRPr>
          </a:p>
        </p:txBody>
      </p:sp>
    </p:spTree>
    <p:extLst>
      <p:ext uri="{BB962C8B-B14F-4D97-AF65-F5344CB8AC3E}">
        <p14:creationId xmlns:p14="http://schemas.microsoft.com/office/powerpoint/2010/main" val="37090709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25006"/>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4</a:t>
            </a:fld>
            <a:endParaRPr lang="en-US" dirty="0"/>
          </a:p>
        </p:txBody>
      </p:sp>
      <p:sp>
        <p:nvSpPr>
          <p:cNvPr id="6" name="TextBox 5"/>
          <p:cNvSpPr txBox="1"/>
          <p:nvPr/>
        </p:nvSpPr>
        <p:spPr>
          <a:xfrm>
            <a:off x="1" y="317665"/>
            <a:ext cx="9144000" cy="707886"/>
          </a:xfrm>
          <a:prstGeom prst="rect">
            <a:avLst/>
          </a:prstGeom>
          <a:noFill/>
        </p:spPr>
        <p:txBody>
          <a:bodyPr wrap="square" rtlCol="0">
            <a:spAutoFit/>
          </a:bodyPr>
          <a:lstStyle/>
          <a:p>
            <a:pPr algn="ctr"/>
            <a:r>
              <a:rPr lang="en-US" sz="4000" b="1" dirty="0" smtClean="0">
                <a:latin typeface="Gill Sans"/>
                <a:cs typeface="Gill Sans"/>
              </a:rPr>
              <a:t>Questions about school next year.</a:t>
            </a:r>
            <a:endParaRPr lang="en-US" sz="4000" b="1" dirty="0">
              <a:latin typeface="Gill Sans"/>
              <a:cs typeface="Gill Sans"/>
            </a:endParaRPr>
          </a:p>
        </p:txBody>
      </p:sp>
      <p:pic>
        <p:nvPicPr>
          <p:cNvPr id="8" name="black-women-brain3.psd" descr="black-women-brain3.psd"/>
          <p:cNvPicPr>
            <a:picLocks noChangeAspect="1"/>
          </p:cNvPicPr>
          <p:nvPr/>
        </p:nvPicPr>
        <p:blipFill>
          <a:blip r:embed="rId3">
            <a:alphaModFix amt="23000"/>
            <a:extLst/>
          </a:blip>
          <a:stretch>
            <a:fillRect/>
          </a:stretch>
        </p:blipFill>
        <p:spPr>
          <a:xfrm>
            <a:off x="-1134837" y="1315780"/>
            <a:ext cx="4705472" cy="7356307"/>
          </a:xfrm>
          <a:prstGeom prst="rect">
            <a:avLst/>
          </a:prstGeom>
          <a:ln w="12700">
            <a:miter lim="400000"/>
          </a:ln>
        </p:spPr>
      </p:pic>
      <p:pic>
        <p:nvPicPr>
          <p:cNvPr id="9" name="Picture 8" descr="MAN brain head facing left.jpg"/>
          <p:cNvPicPr>
            <a:picLocks noChangeAspect="1"/>
          </p:cNvPicPr>
          <p:nvPr/>
        </p:nvPicPr>
        <p:blipFill>
          <a:blip r:embed="rId4" cstate="print">
            <a:alphaModFix amt="23000"/>
            <a:extLst>
              <a:ext uri="{28A0092B-C50C-407E-A947-70E740481C1C}">
                <a14:useLocalDpi xmlns:a14="http://schemas.microsoft.com/office/drawing/2010/main"/>
              </a:ext>
            </a:extLst>
          </a:blip>
          <a:stretch>
            <a:fillRect/>
          </a:stretch>
        </p:blipFill>
        <p:spPr>
          <a:xfrm>
            <a:off x="5581043" y="1315780"/>
            <a:ext cx="5405695" cy="5405695"/>
          </a:xfrm>
          <a:prstGeom prst="rect">
            <a:avLst/>
          </a:prstGeom>
        </p:spPr>
      </p:pic>
      <p:sp>
        <p:nvSpPr>
          <p:cNvPr id="2" name="TextBox 1"/>
          <p:cNvSpPr txBox="1"/>
          <p:nvPr/>
        </p:nvSpPr>
        <p:spPr>
          <a:xfrm>
            <a:off x="3490095" y="3132688"/>
            <a:ext cx="2530070" cy="789960"/>
          </a:xfrm>
          <a:prstGeom prst="rect">
            <a:avLst/>
          </a:prstGeom>
          <a:noFill/>
        </p:spPr>
        <p:txBody>
          <a:bodyPr wrap="square" rtlCol="0">
            <a:spAutoFit/>
          </a:bodyPr>
          <a:lstStyle/>
          <a:p>
            <a:pPr algn="ctr">
              <a:lnSpc>
                <a:spcPct val="150000"/>
              </a:lnSpc>
            </a:pPr>
            <a:r>
              <a:rPr lang="en-US" sz="3200" b="1" dirty="0" smtClean="0">
                <a:latin typeface="Gill Sans"/>
                <a:cs typeface="Gill Sans"/>
              </a:rPr>
              <a:t>? ? ? ? ?</a:t>
            </a:r>
            <a:endParaRPr lang="en-US" sz="3200" b="1" dirty="0">
              <a:latin typeface="Gill Sans"/>
              <a:cs typeface="Gill Sans"/>
            </a:endParaRPr>
          </a:p>
        </p:txBody>
      </p:sp>
    </p:spTree>
    <p:extLst>
      <p:ext uri="{BB962C8B-B14F-4D97-AF65-F5344CB8AC3E}">
        <p14:creationId xmlns:p14="http://schemas.microsoft.com/office/powerpoint/2010/main" val="41138753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   ________ </a:t>
            </a:r>
          </a:p>
          <a:p>
            <a:pPr>
              <a:spcAft>
                <a:spcPts val="1800"/>
              </a:spcAft>
            </a:pPr>
            <a:r>
              <a:rPr lang="en-US" b="1" dirty="0">
                <a:latin typeface="Gill Sans"/>
                <a:cs typeface="Gill Sans"/>
              </a:rPr>
              <a:t>I’m a </a:t>
            </a:r>
            <a:r>
              <a:rPr lang="en-US" b="1" dirty="0" smtClean="0">
                <a:latin typeface="Gill Sans"/>
                <a:cs typeface="Gill Sans"/>
              </a:rPr>
              <a:t>______    ________ </a:t>
            </a:r>
            <a:endParaRPr lang="en-US" b="1" dirty="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    ________ </a:t>
            </a:r>
            <a:endParaRPr lang="en-US" b="1" dirty="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     ________ </a:t>
            </a:r>
            <a:endParaRPr lang="en-US" b="1" dirty="0" smtClean="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    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grpSp>
        <p:nvGrpSpPr>
          <p:cNvPr id="5" name="Group 4"/>
          <p:cNvGrpSpPr/>
          <p:nvPr/>
        </p:nvGrpSpPr>
        <p:grpSpPr>
          <a:xfrm>
            <a:off x="218942" y="2902537"/>
            <a:ext cx="4551188" cy="523220"/>
            <a:chOff x="6778326" y="1930532"/>
            <a:chExt cx="5423754" cy="523220"/>
          </a:xfrm>
        </p:grpSpPr>
        <p:sp>
          <p:nvSpPr>
            <p:cNvPr id="7" name="TextBox 6"/>
            <p:cNvSpPr txBox="1"/>
            <p:nvPr/>
          </p:nvSpPr>
          <p:spPr>
            <a:xfrm>
              <a:off x="6778326" y="1930532"/>
              <a:ext cx="184666" cy="523220"/>
            </a:xfrm>
            <a:prstGeom prst="rect">
              <a:avLst/>
            </a:prstGeom>
            <a:noFill/>
          </p:spPr>
          <p:txBody>
            <a:bodyPr wrap="none" rtlCol="0">
              <a:spAutoFit/>
            </a:bodyPr>
            <a:lstStyle/>
            <a:p>
              <a:endParaRPr lang="en-US" sz="2800" b="1" kern="1200" dirty="0">
                <a:latin typeface="Gill Sans"/>
                <a:cs typeface="Gill Sans"/>
              </a:endParaRPr>
            </a:p>
          </p:txBody>
        </p:sp>
        <p:cxnSp>
          <p:nvCxnSpPr>
            <p:cNvPr id="8" name="Straight Connector 7"/>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11" name="Straight Connector 10"/>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Tree>
    <p:extLst>
      <p:ext uri="{BB962C8B-B14F-4D97-AF65-F5344CB8AC3E}">
        <p14:creationId xmlns:p14="http://schemas.microsoft.com/office/powerpoint/2010/main" val="24480570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phab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11" name="TextBox 10"/>
          <p:cNvSpPr txBox="1"/>
          <p:nvPr/>
        </p:nvSpPr>
        <p:spPr>
          <a:xfrm>
            <a:off x="5446172" y="1241324"/>
            <a:ext cx="3498874" cy="2817182"/>
          </a:xfrm>
          <a:prstGeom prst="rect">
            <a:avLst/>
          </a:prstGeom>
          <a:noFill/>
        </p:spPr>
        <p:txBody>
          <a:bodyPr wrap="none" rtlCol="0">
            <a:spAutoFit/>
          </a:bodyPr>
          <a:lstStyle/>
          <a:p>
            <a:pPr algn="ctr">
              <a:lnSpc>
                <a:spcPct val="140000"/>
              </a:lnSpc>
            </a:pPr>
            <a:r>
              <a:rPr lang="en-US" sz="3200" b="1" dirty="0" smtClean="0">
                <a:latin typeface="Gill Sans"/>
                <a:cs typeface="Gill Sans"/>
              </a:rPr>
              <a:t>A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a:latin typeface="Gill Sans"/>
                <a:cs typeface="Gill Sans"/>
              </a:rPr>
              <a:t>W</a:t>
            </a:r>
            <a:r>
              <a:rPr lang="en-US" sz="3200" b="1" dirty="0" smtClean="0">
                <a:latin typeface="Gill Sans"/>
                <a:cs typeface="Gill Sans"/>
              </a:rPr>
              <a:t>ritten</a:t>
            </a:r>
          </a:p>
          <a:p>
            <a:pPr algn="ctr">
              <a:lnSpc>
                <a:spcPct val="140000"/>
              </a:lnSpc>
            </a:pPr>
            <a:r>
              <a:rPr lang="en-US" sz="3200" b="1" dirty="0" smtClean="0">
                <a:latin typeface="Gill Sans"/>
                <a:cs typeface="Gill Sans"/>
              </a:rPr>
              <a:t>Communication</a:t>
            </a:r>
            <a:endParaRPr lang="en-US" sz="3200" b="1" dirty="0">
              <a:latin typeface="Gill Sans"/>
              <a:cs typeface="Gill Sans"/>
            </a:endParaRPr>
          </a:p>
        </p:txBody>
      </p:sp>
    </p:spTree>
    <p:extLst>
      <p:ext uri="{BB962C8B-B14F-4D97-AF65-F5344CB8AC3E}">
        <p14:creationId xmlns:p14="http://schemas.microsoft.com/office/powerpoint/2010/main" val="18901371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42</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Tree>
    <p:extLst>
      <p:ext uri="{BB962C8B-B14F-4D97-AF65-F5344CB8AC3E}">
        <p14:creationId xmlns:p14="http://schemas.microsoft.com/office/powerpoint/2010/main" val="424025766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43</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8" name="TextBox 7"/>
          <p:cNvSpPr txBox="1"/>
          <p:nvPr/>
        </p:nvSpPr>
        <p:spPr>
          <a:xfrm>
            <a:off x="399143" y="1120372"/>
            <a:ext cx="4363828" cy="4885439"/>
          </a:xfrm>
          <a:prstGeom prst="rect">
            <a:avLst/>
          </a:prstGeom>
          <a:noFill/>
        </p:spPr>
        <p:txBody>
          <a:bodyPr wrap="square" rtlCol="0">
            <a:spAutoFit/>
          </a:bodyPr>
          <a:lstStyle/>
          <a:p>
            <a:pPr algn="ctr">
              <a:lnSpc>
                <a:spcPct val="140000"/>
              </a:lnSpc>
            </a:pPr>
            <a:r>
              <a:rPr lang="en-US" sz="3200" b="1" dirty="0" smtClean="0">
                <a:latin typeface="Gill Sans"/>
                <a:cs typeface="Gill Sans"/>
              </a:rPr>
              <a:t>A Visual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smtClean="0">
                <a:latin typeface="Gill Sans"/>
                <a:cs typeface="Gill Sans"/>
              </a:rPr>
              <a:t>Communicating</a:t>
            </a:r>
          </a:p>
          <a:p>
            <a:pPr algn="ctr">
              <a:lnSpc>
                <a:spcPct val="140000"/>
              </a:lnSpc>
            </a:pPr>
            <a:r>
              <a:rPr lang="en-US" sz="3200" b="1" dirty="0" smtClean="0">
                <a:latin typeface="Gill Sans"/>
                <a:cs typeface="Gill Sans"/>
              </a:rPr>
              <a:t>and</a:t>
            </a:r>
          </a:p>
          <a:p>
            <a:pPr algn="ctr">
              <a:lnSpc>
                <a:spcPct val="140000"/>
              </a:lnSpc>
            </a:pPr>
            <a:r>
              <a:rPr lang="en-US" sz="3200" b="1" dirty="0" smtClean="0">
                <a:latin typeface="Gill Sans"/>
                <a:cs typeface="Gill Sans"/>
              </a:rPr>
              <a:t>Organizing</a:t>
            </a:r>
          </a:p>
          <a:p>
            <a:pPr algn="ctr">
              <a:lnSpc>
                <a:spcPct val="140000"/>
              </a:lnSpc>
            </a:pPr>
            <a:r>
              <a:rPr lang="en-US" sz="3200" b="1" dirty="0" smtClean="0">
                <a:latin typeface="Gill Sans"/>
                <a:cs typeface="Gill Sans"/>
              </a:rPr>
              <a:t>Thinking</a:t>
            </a:r>
          </a:p>
          <a:p>
            <a:pPr algn="ctr">
              <a:lnSpc>
                <a:spcPct val="140000"/>
              </a:lnSpc>
            </a:pPr>
            <a:endParaRPr lang="en-US" sz="3200" b="1" dirty="0">
              <a:latin typeface="Gill Sans"/>
              <a:cs typeface="Gill Sans"/>
            </a:endParaRPr>
          </a:p>
        </p:txBody>
      </p:sp>
    </p:spTree>
    <p:extLst>
      <p:ext uri="{BB962C8B-B14F-4D97-AF65-F5344CB8AC3E}">
        <p14:creationId xmlns:p14="http://schemas.microsoft.com/office/powerpoint/2010/main" val="24447393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0328CC-4F7D-A845-8B2B-D7F20DED636A}" type="slidenum">
              <a:rPr lang="en-US" smtClean="0"/>
              <a:t>44</a:t>
            </a:fld>
            <a:endParaRPr lang="en-US" dirty="0"/>
          </a:p>
        </p:txBody>
      </p:sp>
      <p:sp>
        <p:nvSpPr>
          <p:cNvPr id="2" name="TextBox 1"/>
          <p:cNvSpPr txBox="1"/>
          <p:nvPr/>
        </p:nvSpPr>
        <p:spPr>
          <a:xfrm>
            <a:off x="1052286" y="800837"/>
            <a:ext cx="7422414" cy="3570208"/>
          </a:xfrm>
          <a:prstGeom prst="rect">
            <a:avLst/>
          </a:prstGeom>
          <a:noFill/>
        </p:spPr>
        <p:txBody>
          <a:bodyPr wrap="square" rtlCol="0">
            <a:spAutoFit/>
          </a:bodyPr>
          <a:lstStyle/>
          <a:p>
            <a:pPr>
              <a:lnSpc>
                <a:spcPct val="130000"/>
              </a:lnSpc>
            </a:pPr>
            <a:r>
              <a:rPr lang="en-US" sz="3200" b="1" dirty="0">
                <a:latin typeface="Gill Sans"/>
                <a:cs typeface="Gill Sans"/>
              </a:rPr>
              <a:t>“Students must have initiative; they should not be mere imitators. They must learn to think and act for themselves, and be free.” </a:t>
            </a:r>
          </a:p>
          <a:p>
            <a:pPr>
              <a:lnSpc>
                <a:spcPct val="130000"/>
              </a:lnSpc>
            </a:pPr>
            <a:r>
              <a:rPr lang="en-US" sz="3200" i="1" dirty="0">
                <a:latin typeface="Gill Sans"/>
                <a:cs typeface="Gill Sans"/>
              </a:rPr>
              <a:t>—</a:t>
            </a:r>
            <a:r>
              <a:rPr lang="en-US" sz="3200" i="1" dirty="0" smtClean="0">
                <a:latin typeface="Gill Sans"/>
                <a:cs typeface="Gill Sans"/>
              </a:rPr>
              <a:t>Caesar </a:t>
            </a:r>
            <a:r>
              <a:rPr lang="en-US" sz="3200" i="1" dirty="0">
                <a:latin typeface="Gill Sans"/>
                <a:cs typeface="Gill Sans"/>
              </a:rPr>
              <a:t>Chavez</a:t>
            </a:r>
          </a:p>
          <a:p>
            <a:endParaRPr lang="en-US" dirty="0"/>
          </a:p>
        </p:txBody>
      </p:sp>
      <p:pic>
        <p:nvPicPr>
          <p:cNvPr id="3" name="Picture 2" descr="cc.jp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4177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0328CC-4F7D-A845-8B2B-D7F20DED636A}" type="slidenum">
              <a:rPr lang="en-US" smtClean="0"/>
              <a:t>45</a:t>
            </a:fld>
            <a:endParaRPr lang="en-US" dirty="0"/>
          </a:p>
        </p:txBody>
      </p:sp>
      <p:sp>
        <p:nvSpPr>
          <p:cNvPr id="2" name="TextBox 1"/>
          <p:cNvSpPr txBox="1"/>
          <p:nvPr/>
        </p:nvSpPr>
        <p:spPr>
          <a:xfrm>
            <a:off x="1052286" y="800837"/>
            <a:ext cx="7422414" cy="3570208"/>
          </a:xfrm>
          <a:prstGeom prst="rect">
            <a:avLst/>
          </a:prstGeom>
          <a:noFill/>
        </p:spPr>
        <p:txBody>
          <a:bodyPr wrap="square" rtlCol="0">
            <a:spAutoFit/>
          </a:bodyPr>
          <a:lstStyle/>
          <a:p>
            <a:pPr>
              <a:lnSpc>
                <a:spcPct val="130000"/>
              </a:lnSpc>
            </a:pPr>
            <a:r>
              <a:rPr lang="en-US" sz="3200" b="1" dirty="0">
                <a:latin typeface="Gill Sans"/>
                <a:cs typeface="Gill Sans"/>
              </a:rPr>
              <a:t>“Students must have initiative; they should not be mere imitators. They must learn to think and act for themselves, and be free.” </a:t>
            </a:r>
          </a:p>
          <a:p>
            <a:pPr>
              <a:lnSpc>
                <a:spcPct val="130000"/>
              </a:lnSpc>
            </a:pPr>
            <a:r>
              <a:rPr lang="en-US" sz="3200" i="1" dirty="0">
                <a:latin typeface="Gill Sans"/>
                <a:cs typeface="Gill Sans"/>
              </a:rPr>
              <a:t>—</a:t>
            </a:r>
            <a:r>
              <a:rPr lang="en-US" sz="3200" i="1" dirty="0" smtClean="0">
                <a:latin typeface="Gill Sans"/>
                <a:cs typeface="Gill Sans"/>
              </a:rPr>
              <a:t>Caesar </a:t>
            </a:r>
            <a:r>
              <a:rPr lang="en-US" sz="3200" i="1" dirty="0">
                <a:latin typeface="Gill Sans"/>
                <a:cs typeface="Gill Sans"/>
              </a:rPr>
              <a:t>Chavez</a:t>
            </a:r>
          </a:p>
          <a:p>
            <a:endParaRPr lang="en-US" dirty="0"/>
          </a:p>
        </p:txBody>
      </p:sp>
      <p:pic>
        <p:nvPicPr>
          <p:cNvPr id="3" name="Picture 2" descr="cc.jp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10726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46</a:t>
            </a:fld>
            <a:endParaRPr lang="en-US" dirty="0"/>
          </a:p>
        </p:txBody>
      </p:sp>
      <p:sp>
        <p:nvSpPr>
          <p:cNvPr id="5" name="TextBox 4"/>
          <p:cNvSpPr txBox="1"/>
          <p:nvPr/>
        </p:nvSpPr>
        <p:spPr>
          <a:xfrm>
            <a:off x="175748" y="1303161"/>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6" name="TextBox 5"/>
          <p:cNvSpPr txBox="1"/>
          <p:nvPr/>
        </p:nvSpPr>
        <p:spPr>
          <a:xfrm>
            <a:off x="2491619" y="1518604"/>
            <a:ext cx="1935238" cy="307777"/>
          </a:xfrm>
          <a:prstGeom prst="rect">
            <a:avLst/>
          </a:prstGeom>
          <a:noFill/>
        </p:spPr>
        <p:txBody>
          <a:bodyPr wrap="square" rtlCol="0">
            <a:spAutoFit/>
          </a:bodyPr>
          <a:lstStyle/>
          <a:p>
            <a:pPr algn="ctr"/>
            <a:r>
              <a:rPr lang="en-US" sz="1400" b="1" dirty="0" smtClean="0">
                <a:latin typeface="Gill Sans"/>
                <a:cs typeface="Gill Sans"/>
              </a:rPr>
              <a:t>Categorizing</a:t>
            </a:r>
            <a:endParaRPr lang="en-US" sz="1400" b="1" dirty="0">
              <a:latin typeface="Gill Sans"/>
              <a:cs typeface="Gill Sans"/>
            </a:endParaRPr>
          </a:p>
        </p:txBody>
      </p:sp>
      <p:sp>
        <p:nvSpPr>
          <p:cNvPr id="7" name="TextBox 6"/>
          <p:cNvSpPr txBox="1"/>
          <p:nvPr/>
        </p:nvSpPr>
        <p:spPr>
          <a:xfrm>
            <a:off x="4801809" y="1518604"/>
            <a:ext cx="1751389" cy="307777"/>
          </a:xfrm>
          <a:prstGeom prst="rect">
            <a:avLst/>
          </a:prstGeom>
          <a:noFill/>
        </p:spPr>
        <p:txBody>
          <a:bodyPr wrap="square" rtlCol="0">
            <a:spAutoFit/>
          </a:bodyPr>
          <a:lstStyle/>
          <a:p>
            <a:pPr algn="ctr"/>
            <a:r>
              <a:rPr lang="en-US" sz="1400" b="1" dirty="0" smtClean="0">
                <a:latin typeface="Gill Sans"/>
                <a:cs typeface="Gill Sans"/>
              </a:rPr>
              <a:t>Describing</a:t>
            </a:r>
            <a:endParaRPr lang="en-US" sz="1400" b="1" dirty="0">
              <a:latin typeface="Gill Sans"/>
              <a:cs typeface="Gill Sans"/>
            </a:endParaRPr>
          </a:p>
        </p:txBody>
      </p:sp>
      <p:sp>
        <p:nvSpPr>
          <p:cNvPr id="8" name="TextBox 7"/>
          <p:cNvSpPr txBox="1"/>
          <p:nvPr/>
        </p:nvSpPr>
        <p:spPr>
          <a:xfrm>
            <a:off x="7024841" y="1303161"/>
            <a:ext cx="1895671" cy="523220"/>
          </a:xfrm>
          <a:prstGeom prst="rect">
            <a:avLst/>
          </a:prstGeom>
          <a:noFill/>
        </p:spPr>
        <p:txBody>
          <a:bodyPr wrap="square" rtlCol="0">
            <a:spAutoFit/>
          </a:bodyPr>
          <a:lstStyle/>
          <a:p>
            <a:pPr algn="ctr"/>
            <a:r>
              <a:rPr lang="en-US" sz="1400" b="1" dirty="0" smtClean="0">
                <a:latin typeface="Gill Sans"/>
                <a:cs typeface="Gill Sans"/>
              </a:rPr>
              <a:t>Comparing</a:t>
            </a:r>
          </a:p>
          <a:p>
            <a:pPr algn="ctr"/>
            <a:r>
              <a:rPr lang="en-US" sz="1400" b="1" dirty="0" smtClean="0">
                <a:latin typeface="Gill Sans"/>
                <a:cs typeface="Gill Sans"/>
              </a:rPr>
              <a:t>&amp; Contrasting</a:t>
            </a:r>
            <a:endParaRPr lang="en-US" sz="1400" b="1" dirty="0">
              <a:latin typeface="Gill Sans"/>
              <a:cs typeface="Gill Sans"/>
            </a:endParaRPr>
          </a:p>
        </p:txBody>
      </p:sp>
      <p:sp>
        <p:nvSpPr>
          <p:cNvPr id="9" name="TextBox 8"/>
          <p:cNvSpPr txBox="1"/>
          <p:nvPr/>
        </p:nvSpPr>
        <p:spPr>
          <a:xfrm>
            <a:off x="2615261" y="5476010"/>
            <a:ext cx="1710725" cy="307777"/>
          </a:xfrm>
          <a:prstGeom prst="rect">
            <a:avLst/>
          </a:prstGeom>
          <a:noFill/>
        </p:spPr>
        <p:txBody>
          <a:bodyPr wrap="none" rtlCol="0">
            <a:spAutoFit/>
          </a:bodyPr>
          <a:lstStyle/>
          <a:p>
            <a:pPr algn="ctr"/>
            <a:r>
              <a:rPr lang="en-US" sz="1400" b="1" dirty="0" smtClean="0">
                <a:latin typeface="Gill Sans"/>
                <a:cs typeface="Gill Sans"/>
              </a:rPr>
              <a:t>Cause and Effect</a:t>
            </a:r>
            <a:endParaRPr lang="en-US" sz="1400" b="1" dirty="0">
              <a:latin typeface="Gill Sans"/>
              <a:cs typeface="Gill Sans"/>
            </a:endParaRPr>
          </a:p>
        </p:txBody>
      </p:sp>
      <p:sp>
        <p:nvSpPr>
          <p:cNvPr id="10" name="TextBox 9"/>
          <p:cNvSpPr txBox="1"/>
          <p:nvPr/>
        </p:nvSpPr>
        <p:spPr>
          <a:xfrm>
            <a:off x="4705047" y="5476010"/>
            <a:ext cx="1884437" cy="307777"/>
          </a:xfrm>
          <a:prstGeom prst="rect">
            <a:avLst/>
          </a:prstGeom>
          <a:noFill/>
        </p:spPr>
        <p:txBody>
          <a:bodyPr wrap="square" rtlCol="0">
            <a:spAutoFit/>
          </a:bodyPr>
          <a:lstStyle/>
          <a:p>
            <a:pPr algn="ctr"/>
            <a:r>
              <a:rPr lang="en-US" sz="1400" b="1" dirty="0" smtClean="0">
                <a:latin typeface="Gill Sans"/>
                <a:cs typeface="Gill Sans"/>
              </a:rPr>
              <a:t>Whole / Part</a:t>
            </a:r>
            <a:endParaRPr lang="en-US" sz="1400" b="1" dirty="0">
              <a:latin typeface="Gill Sans"/>
              <a:cs typeface="Gill Sans"/>
            </a:endParaRPr>
          </a:p>
        </p:txBody>
      </p:sp>
      <p:sp>
        <p:nvSpPr>
          <p:cNvPr id="11" name="TextBox 10"/>
          <p:cNvSpPr txBox="1"/>
          <p:nvPr/>
        </p:nvSpPr>
        <p:spPr>
          <a:xfrm>
            <a:off x="7024841" y="5476010"/>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12" name="TextBox 11"/>
          <p:cNvSpPr txBox="1"/>
          <p:nvPr/>
        </p:nvSpPr>
        <p:spPr>
          <a:xfrm>
            <a:off x="399143" y="5476010"/>
            <a:ext cx="1777999" cy="307777"/>
          </a:xfrm>
          <a:prstGeom prst="rect">
            <a:avLst/>
          </a:prstGeom>
          <a:noFill/>
        </p:spPr>
        <p:txBody>
          <a:bodyPr wrap="square" rtlCol="0">
            <a:spAutoFit/>
          </a:bodyPr>
          <a:lstStyle/>
          <a:p>
            <a:pPr algn="ctr"/>
            <a:r>
              <a:rPr lang="en-US" sz="1400" b="1" dirty="0" smtClean="0">
                <a:latin typeface="Gill Sans"/>
                <a:cs typeface="Gill Sans"/>
              </a:rPr>
              <a:t>Sequencing</a:t>
            </a:r>
            <a:endParaRPr lang="en-US" sz="1400" b="1" dirty="0">
              <a:latin typeface="Gill Sans"/>
              <a:cs typeface="Gill Sans"/>
            </a:endParaRPr>
          </a:p>
        </p:txBody>
      </p:sp>
      <p:pic>
        <p:nvPicPr>
          <p:cNvPr id="13" name="Picture 12"/>
          <p:cNvPicPr>
            <a:picLocks noChangeAspect="1"/>
          </p:cNvPicPr>
          <p:nvPr/>
        </p:nvPicPr>
        <p:blipFill>
          <a:blip r:embed="rId3"/>
          <a:stretch>
            <a:fillRect/>
          </a:stretch>
        </p:blipFill>
        <p:spPr>
          <a:xfrm>
            <a:off x="311483" y="1920718"/>
            <a:ext cx="8609030" cy="3393077"/>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6136702"/>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Tree>
    <p:extLst>
      <p:ext uri="{BB962C8B-B14F-4D97-AF65-F5344CB8AC3E}">
        <p14:creationId xmlns:p14="http://schemas.microsoft.com/office/powerpoint/2010/main" val="38758615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47</a:t>
            </a:fld>
            <a:endParaRPr lang="en-US" dirty="0"/>
          </a:p>
        </p:txBody>
      </p:sp>
      <p:pic>
        <p:nvPicPr>
          <p:cNvPr id="13" name="Picture 12"/>
          <p:cNvPicPr>
            <a:picLocks noChangeAspect="1"/>
          </p:cNvPicPr>
          <p:nvPr/>
        </p:nvPicPr>
        <p:blipFill>
          <a:blip r:embed="rId3"/>
          <a:stretch>
            <a:fillRect/>
          </a:stretch>
        </p:blipFill>
        <p:spPr>
          <a:xfrm>
            <a:off x="3383675" y="3505194"/>
            <a:ext cx="2491916" cy="982139"/>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5290035"/>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
        <p:nvSpPr>
          <p:cNvPr id="16" name="TextBox 15"/>
          <p:cNvSpPr txBox="1"/>
          <p:nvPr/>
        </p:nvSpPr>
        <p:spPr>
          <a:xfrm>
            <a:off x="1" y="1478288"/>
            <a:ext cx="9143999" cy="1354217"/>
          </a:xfrm>
          <a:prstGeom prst="rect">
            <a:avLst/>
          </a:prstGeom>
          <a:noFill/>
        </p:spPr>
        <p:txBody>
          <a:bodyPr wrap="square" rtlCol="0">
            <a:spAutoFit/>
          </a:bodyPr>
          <a:lstStyle/>
          <a:p>
            <a:pPr algn="ctr">
              <a:lnSpc>
                <a:spcPct val="140000"/>
              </a:lnSpc>
            </a:pPr>
            <a:r>
              <a:rPr lang="en-US" sz="3000" b="1" dirty="0" smtClean="0">
                <a:solidFill>
                  <a:srgbClr val="FF0000"/>
                </a:solidFill>
                <a:latin typeface="Gill Sans"/>
                <a:cs typeface="Gill Sans"/>
              </a:rPr>
              <a:t>Visually:  a language for organizing thinking, seeing thinking in your brain, and patterns.</a:t>
            </a:r>
            <a:endParaRPr lang="en-US" sz="3000" b="1" dirty="0">
              <a:solidFill>
                <a:srgbClr val="FF0000"/>
              </a:solidFill>
              <a:latin typeface="Gill Sans"/>
              <a:cs typeface="Gill Sans"/>
            </a:endParaRPr>
          </a:p>
        </p:txBody>
      </p:sp>
    </p:spTree>
    <p:extLst>
      <p:ext uri="{BB962C8B-B14F-4D97-AF65-F5344CB8AC3E}">
        <p14:creationId xmlns:p14="http://schemas.microsoft.com/office/powerpoint/2010/main" val="15852660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576926" y="952411"/>
            <a:ext cx="8567074" cy="328529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00000"/>
              </a:lnSpc>
            </a:pPr>
            <a:r>
              <a:rPr lang="en-US" sz="3200" b="1" dirty="0" smtClean="0">
                <a:solidFill>
                  <a:srgbClr val="0D0D0D"/>
                </a:solidFill>
                <a:latin typeface="Gill Sans"/>
                <a:cs typeface="Gill Sans"/>
              </a:rPr>
              <a:t>A shout out to a colleague.</a:t>
            </a:r>
          </a:p>
          <a:p>
            <a:pPr>
              <a:lnSpc>
                <a:spcPct val="100000"/>
              </a:lnSpc>
            </a:pPr>
            <a:endParaRPr lang="en-US" sz="3200" b="1" dirty="0">
              <a:solidFill>
                <a:srgbClr val="0D0D0D"/>
              </a:solidFill>
              <a:latin typeface="Gill Sans"/>
              <a:cs typeface="Gill Sans"/>
            </a:endParaRPr>
          </a:p>
          <a:p>
            <a:pPr>
              <a:lnSpc>
                <a:spcPct val="100000"/>
              </a:lnSpc>
            </a:pPr>
            <a:endParaRPr lang="en-US" sz="32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48</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48</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11984027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 xmlns:a16="http://schemas.microsoft.com/office/drawing/2014/main" id="{F5582DE6-9EA3-EC4B-9800-0C71B65BEB3F}"/>
              </a:ext>
            </a:extLst>
          </p:cNvPr>
          <p:cNvSpPr>
            <a:spLocks noGrp="1" noChangeArrowheads="1"/>
          </p:cNvSpPr>
          <p:nvPr>
            <p:ph type="title"/>
          </p:nvPr>
        </p:nvSpPr>
        <p:spPr>
          <a:xfrm>
            <a:off x="0" y="91925"/>
            <a:ext cx="9144000" cy="611981"/>
          </a:xfrm>
        </p:spPr>
        <p:txBody>
          <a:bodyPr>
            <a:noAutofit/>
          </a:bodyPr>
          <a:lstStyle/>
          <a:p>
            <a:pPr algn="ctr"/>
            <a:r>
              <a:rPr lang="en-US" altLang="en-US" sz="4800" b="1" dirty="0">
                <a:latin typeface="Gill Sans"/>
                <a:ea typeface="ＭＳ Ｐゴシック" panose="020B0600070205080204" pitchFamily="34" charset="-128"/>
                <a:cs typeface="Gill Sans"/>
              </a:rPr>
              <a:t> </a:t>
            </a:r>
            <a:r>
              <a:rPr lang="en-US" altLang="en-US" sz="4800" b="1" dirty="0" smtClean="0">
                <a:latin typeface="Gill Sans"/>
                <a:ea typeface="ＭＳ Ｐゴシック" panose="020B0600070205080204" pitchFamily="34" charset="-128"/>
                <a:cs typeface="Gill Sans"/>
              </a:rPr>
              <a:t>Strategy </a:t>
            </a:r>
            <a:r>
              <a:rPr lang="en-US" altLang="en-US" sz="4800" b="1" dirty="0">
                <a:latin typeface="Gill Sans"/>
                <a:ea typeface="ＭＳ Ｐゴシック" panose="020B0600070205080204" pitchFamily="34" charset="-128"/>
                <a:cs typeface="Gill Sans"/>
              </a:rPr>
              <a:t>Review Chart</a:t>
            </a:r>
          </a:p>
        </p:txBody>
      </p:sp>
      <p:graphicFrame>
        <p:nvGraphicFramePr>
          <p:cNvPr id="5" name="Group 2">
            <a:extLst>
              <a:ext uri="{FF2B5EF4-FFF2-40B4-BE49-F238E27FC236}">
                <a16:creationId xmlns="" xmlns:a16="http://schemas.microsoft.com/office/drawing/2014/main" id="{B9D7B809-1265-C242-9545-273379358BBE}"/>
              </a:ext>
            </a:extLst>
          </p:cNvPr>
          <p:cNvGraphicFramePr>
            <a:graphicFrameLocks/>
          </p:cNvGraphicFramePr>
          <p:nvPr>
            <p:extLst>
              <p:ext uri="{D42A27DB-BD31-4B8C-83A1-F6EECF244321}">
                <p14:modId xmlns:p14="http://schemas.microsoft.com/office/powerpoint/2010/main" val="1368526343"/>
              </p:ext>
            </p:extLst>
          </p:nvPr>
        </p:nvGraphicFramePr>
        <p:xfrm>
          <a:off x="157239" y="916782"/>
          <a:ext cx="8853715" cy="4647333"/>
        </p:xfrm>
        <a:graphic>
          <a:graphicData uri="http://schemas.openxmlformats.org/drawingml/2006/table">
            <a:tbl>
              <a:tblPr/>
              <a:tblGrid>
                <a:gridCol w="1390951">
                  <a:extLst>
                    <a:ext uri="{9D8B030D-6E8A-4147-A177-3AD203B41FA5}">
                      <a16:colId xmlns="" xmlns:a16="http://schemas.microsoft.com/office/drawing/2014/main" val="20000"/>
                    </a:ext>
                  </a:extLst>
                </a:gridCol>
                <a:gridCol w="1584477">
                  <a:extLst>
                    <a:ext uri="{9D8B030D-6E8A-4147-A177-3AD203B41FA5}">
                      <a16:colId xmlns="" xmlns:a16="http://schemas.microsoft.com/office/drawing/2014/main" val="20001"/>
                    </a:ext>
                  </a:extLst>
                </a:gridCol>
                <a:gridCol w="1439333">
                  <a:extLst>
                    <a:ext uri="{9D8B030D-6E8A-4147-A177-3AD203B41FA5}">
                      <a16:colId xmlns="" xmlns:a16="http://schemas.microsoft.com/office/drawing/2014/main" val="20002"/>
                    </a:ext>
                  </a:extLst>
                </a:gridCol>
                <a:gridCol w="1509198">
                  <a:extLst>
                    <a:ext uri="{9D8B030D-6E8A-4147-A177-3AD203B41FA5}">
                      <a16:colId xmlns="" xmlns:a16="http://schemas.microsoft.com/office/drawing/2014/main" val="20003"/>
                    </a:ext>
                  </a:extLst>
                </a:gridCol>
                <a:gridCol w="1411427">
                  <a:extLst>
                    <a:ext uri="{9D8B030D-6E8A-4147-A177-3AD203B41FA5}">
                      <a16:colId xmlns="" xmlns:a16="http://schemas.microsoft.com/office/drawing/2014/main" val="20004"/>
                    </a:ext>
                  </a:extLst>
                </a:gridCol>
                <a:gridCol w="1518329">
                  <a:extLst>
                    <a:ext uri="{9D8B030D-6E8A-4147-A177-3AD203B41FA5}">
                      <a16:colId xmlns="" xmlns:a16="http://schemas.microsoft.com/office/drawing/2014/main" val="751396265"/>
                    </a:ext>
                  </a:extLst>
                </a:gridCol>
              </a:tblGrid>
              <a:tr h="1551344">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11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Gill Sans"/>
                          <a:ea typeface="ＭＳ Ｐゴシック" charset="-128"/>
                          <a:cs typeface="Gill Sans"/>
                        </a:rPr>
                        <a:t>Name &amp; Primitive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Cognitive Process</a:t>
                      </a: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/Function</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000000"/>
                          </a:solidFill>
                          <a:effectLst/>
                          <a:latin typeface="Gill Sans"/>
                          <a:ea typeface="ＭＳ Ｐゴシック" charset="-128"/>
                          <a:cs typeface="Gill Sans"/>
                        </a:rPr>
                        <a:t>Remember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Best Use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(Priming, Processing, Retaining for Mastery)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Gill Sans"/>
                          <a:ea typeface="ＭＳ Ｐゴシック" charset="-128"/>
                          <a:cs typeface="Gill Sans"/>
                        </a:rPr>
                        <a:t>Source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Connection to </a:t>
                      </a:r>
                      <a:endPar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HOPs</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15718">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 name="TextBox 2"/>
          <p:cNvSpPr txBox="1"/>
          <p:nvPr/>
        </p:nvSpPr>
        <p:spPr>
          <a:xfrm>
            <a:off x="181429" y="5930071"/>
            <a:ext cx="5032147" cy="646331"/>
          </a:xfrm>
          <a:prstGeom prst="rect">
            <a:avLst/>
          </a:prstGeom>
          <a:noFill/>
        </p:spPr>
        <p:txBody>
          <a:bodyPr wrap="none" rtlCol="0">
            <a:spAutoFit/>
          </a:bodyPr>
          <a:lstStyle/>
          <a:p>
            <a:r>
              <a:rPr lang="en-US" b="1" dirty="0" smtClean="0">
                <a:latin typeface="Gill Sans"/>
                <a:cs typeface="Gill Sans"/>
              </a:rPr>
              <a:t>Breakout Room for 8 minutes. </a:t>
            </a:r>
          </a:p>
          <a:p>
            <a:r>
              <a:rPr lang="en-US" b="1" dirty="0" smtClean="0">
                <a:latin typeface="Gill Sans"/>
                <a:cs typeface="Gill Sans"/>
              </a:rPr>
              <a:t>Spokesperson for each group is prepared.</a:t>
            </a:r>
            <a:endParaRPr lang="en-US" b="1" dirty="0">
              <a:latin typeface="Gill Sans"/>
              <a:cs typeface="Gill Sans"/>
            </a:endParaRPr>
          </a:p>
        </p:txBody>
      </p:sp>
      <p:pic>
        <p:nvPicPr>
          <p:cNvPr id="9" name="Picture 8"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9237" y="5631120"/>
            <a:ext cx="2005799" cy="1226880"/>
          </a:xfrm>
          <a:prstGeom prst="rect">
            <a:avLst/>
          </a:prstGeom>
        </p:spPr>
      </p:pic>
    </p:spTree>
    <p:extLst>
      <p:ext uri="{BB962C8B-B14F-4D97-AF65-F5344CB8AC3E}">
        <p14:creationId xmlns:p14="http://schemas.microsoft.com/office/powerpoint/2010/main" val="2227002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25006"/>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5</a:t>
            </a:fld>
            <a:endParaRPr lang="en-US" dirty="0"/>
          </a:p>
        </p:txBody>
      </p:sp>
      <p:sp>
        <p:nvSpPr>
          <p:cNvPr id="6" name="TextBox 5"/>
          <p:cNvSpPr txBox="1"/>
          <p:nvPr/>
        </p:nvSpPr>
        <p:spPr>
          <a:xfrm>
            <a:off x="-84667" y="-36278"/>
            <a:ext cx="9228667" cy="1107996"/>
          </a:xfrm>
          <a:prstGeom prst="rect">
            <a:avLst/>
          </a:prstGeom>
          <a:noFill/>
        </p:spPr>
        <p:txBody>
          <a:bodyPr wrap="square" rtlCol="0">
            <a:spAutoFit/>
          </a:bodyPr>
          <a:lstStyle/>
          <a:p>
            <a:pPr algn="ctr"/>
            <a:r>
              <a:rPr lang="en-US" sz="6600" b="1" dirty="0" smtClean="0">
                <a:latin typeface="Gill Sans"/>
                <a:cs typeface="Gill Sans"/>
              </a:rPr>
              <a:t>Who Inspires You!</a:t>
            </a:r>
            <a:endParaRPr lang="en-US" sz="7200" b="1" dirty="0">
              <a:latin typeface="Gill Sans"/>
              <a:cs typeface="Gill Sans"/>
            </a:endParaRPr>
          </a:p>
        </p:txBody>
      </p:sp>
      <p:pic>
        <p:nvPicPr>
          <p:cNvPr id="8" name="black-women-brain3.psd" descr="black-women-brain3.psd"/>
          <p:cNvPicPr>
            <a:picLocks noChangeAspect="1"/>
          </p:cNvPicPr>
          <p:nvPr/>
        </p:nvPicPr>
        <p:blipFill>
          <a:blip r:embed="rId3">
            <a:alphaModFix amt="23000"/>
            <a:extLst/>
          </a:blip>
          <a:stretch>
            <a:fillRect/>
          </a:stretch>
        </p:blipFill>
        <p:spPr>
          <a:xfrm>
            <a:off x="-1134837" y="1315780"/>
            <a:ext cx="4705472" cy="7356307"/>
          </a:xfrm>
          <a:prstGeom prst="rect">
            <a:avLst/>
          </a:prstGeom>
          <a:ln w="12700">
            <a:miter lim="400000"/>
          </a:ln>
        </p:spPr>
      </p:pic>
      <p:pic>
        <p:nvPicPr>
          <p:cNvPr id="9" name="Picture 8" descr="MAN brain head facing left.jpg"/>
          <p:cNvPicPr>
            <a:picLocks noChangeAspect="1"/>
          </p:cNvPicPr>
          <p:nvPr/>
        </p:nvPicPr>
        <p:blipFill>
          <a:blip r:embed="rId4" cstate="print">
            <a:alphaModFix amt="23000"/>
            <a:extLst>
              <a:ext uri="{28A0092B-C50C-407E-A947-70E740481C1C}">
                <a14:useLocalDpi xmlns:a14="http://schemas.microsoft.com/office/drawing/2010/main"/>
              </a:ext>
            </a:extLst>
          </a:blip>
          <a:stretch>
            <a:fillRect/>
          </a:stretch>
        </p:blipFill>
        <p:spPr>
          <a:xfrm>
            <a:off x="5581043" y="1315780"/>
            <a:ext cx="5405695" cy="5405695"/>
          </a:xfrm>
          <a:prstGeom prst="rect">
            <a:avLst/>
          </a:prstGeom>
        </p:spPr>
      </p:pic>
      <p:sp>
        <p:nvSpPr>
          <p:cNvPr id="2" name="TextBox 1"/>
          <p:cNvSpPr txBox="1"/>
          <p:nvPr/>
        </p:nvSpPr>
        <p:spPr>
          <a:xfrm>
            <a:off x="2699455" y="2622651"/>
            <a:ext cx="4916530" cy="2267287"/>
          </a:xfrm>
          <a:prstGeom prst="rect">
            <a:avLst/>
          </a:prstGeom>
          <a:noFill/>
        </p:spPr>
        <p:txBody>
          <a:bodyPr wrap="none" rtlCol="0">
            <a:spAutoFit/>
          </a:bodyPr>
          <a:lstStyle/>
          <a:p>
            <a:pPr>
              <a:lnSpc>
                <a:spcPct val="150000"/>
              </a:lnSpc>
            </a:pPr>
            <a:r>
              <a:rPr lang="en-US" sz="3200" b="1" dirty="0" smtClean="0">
                <a:latin typeface="Gill Sans"/>
                <a:cs typeface="Gill Sans"/>
              </a:rPr>
              <a:t>Who are they?</a:t>
            </a:r>
          </a:p>
          <a:p>
            <a:pPr>
              <a:lnSpc>
                <a:spcPct val="150000"/>
              </a:lnSpc>
            </a:pPr>
            <a:r>
              <a:rPr lang="en-US" sz="3200" b="1" dirty="0" smtClean="0">
                <a:latin typeface="Gill Sans"/>
                <a:cs typeface="Gill Sans"/>
              </a:rPr>
              <a:t>Why do they?</a:t>
            </a:r>
          </a:p>
          <a:p>
            <a:pPr>
              <a:lnSpc>
                <a:spcPct val="150000"/>
              </a:lnSpc>
            </a:pPr>
            <a:r>
              <a:rPr lang="en-US" sz="3200" b="1" dirty="0" smtClean="0">
                <a:latin typeface="Gill Sans"/>
                <a:cs typeface="Gill Sans"/>
              </a:rPr>
              <a:t>How that impacts you!</a:t>
            </a:r>
            <a:endParaRPr lang="en-US" sz="3200" b="1" dirty="0">
              <a:latin typeface="Gill Sans"/>
              <a:cs typeface="Gill Sans"/>
            </a:endParaRPr>
          </a:p>
        </p:txBody>
      </p:sp>
    </p:spTree>
    <p:extLst>
      <p:ext uri="{BB962C8B-B14F-4D97-AF65-F5344CB8AC3E}">
        <p14:creationId xmlns:p14="http://schemas.microsoft.com/office/powerpoint/2010/main" val="207922651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22" y="1754414"/>
            <a:ext cx="3427478" cy="310737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50</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81347" y="1293440"/>
            <a:ext cx="7630097" cy="288518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Shout Out</a:t>
            </a:r>
          </a:p>
          <a:p>
            <a:pPr marL="571500" indent="-571500">
              <a:lnSpc>
                <a:spcPct val="120000"/>
              </a:lnSpc>
              <a:buFont typeface="Arial"/>
              <a:buChar char="•"/>
            </a:pPr>
            <a:r>
              <a:rPr lang="en-US" sz="3600" b="1" dirty="0" smtClean="0">
                <a:solidFill>
                  <a:srgbClr val="FF6600"/>
                </a:solidFill>
                <a:latin typeface="Gill Sans"/>
                <a:cs typeface="Gill Sans"/>
              </a:rPr>
              <a:t>to a colleague</a:t>
            </a:r>
          </a:p>
          <a:p>
            <a:pPr marL="571500" indent="-571500">
              <a:lnSpc>
                <a:spcPct val="120000"/>
              </a:lnSpc>
              <a:buFont typeface="Arial"/>
              <a:buChar char="•"/>
            </a:pPr>
            <a:r>
              <a:rPr lang="en-US" sz="3600" b="1" dirty="0" smtClean="0">
                <a:solidFill>
                  <a:srgbClr val="FF6600"/>
                </a:solidFill>
                <a:latin typeface="Gill Sans"/>
                <a:cs typeface="Gill Sans"/>
              </a:rPr>
              <a:t>to a person</a:t>
            </a:r>
          </a:p>
        </p:txBody>
      </p:sp>
    </p:spTree>
    <p:extLst>
      <p:ext uri="{BB962C8B-B14F-4D97-AF65-F5344CB8AC3E}">
        <p14:creationId xmlns:p14="http://schemas.microsoft.com/office/powerpoint/2010/main" val="34856746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 y="1308459"/>
            <a:ext cx="8422257" cy="3651539"/>
          </a:xfrm>
          <a:prstGeom prst="rect">
            <a:avLst/>
          </a:prstGeom>
        </p:spPr>
        <p:txBody>
          <a:bodyPr wrap="square" lIns="64288" tIns="32144" rIns="64288" bIns="32144">
            <a:spAutoFit/>
          </a:bodyPr>
          <a:lstStyle/>
          <a:p>
            <a:pPr algn="ctr">
              <a:lnSpc>
                <a:spcPct val="140000"/>
              </a:lnSpc>
            </a:pPr>
            <a:r>
              <a:rPr lang="en-US" sz="7200" b="1" dirty="0">
                <a:solidFill>
                  <a:srgbClr val="0D0D0D"/>
                </a:solidFill>
                <a:latin typeface="Gill Sans"/>
                <a:cs typeface="Gill Sans"/>
              </a:rPr>
              <a:t>Thank You</a:t>
            </a:r>
          </a:p>
          <a:p>
            <a:pPr algn="ctr">
              <a:lnSpc>
                <a:spcPct val="140000"/>
              </a:lnSpc>
            </a:pPr>
            <a:r>
              <a:rPr lang="en-US" sz="3200" b="1" dirty="0">
                <a:solidFill>
                  <a:srgbClr val="0D0D0D"/>
                </a:solidFill>
                <a:latin typeface="Gill Sans"/>
                <a:cs typeface="Gill Sans"/>
              </a:rPr>
              <a:t>robert@eggplant.org</a:t>
            </a:r>
          </a:p>
          <a:p>
            <a:pPr algn="ctr">
              <a:lnSpc>
                <a:spcPct val="140000"/>
              </a:lnSpc>
            </a:pPr>
            <a:r>
              <a:rPr lang="en-US" sz="3200" b="1" dirty="0">
                <a:solidFill>
                  <a:srgbClr val="0D0D0D"/>
                </a:solidFill>
                <a:latin typeface="Gill Sans"/>
                <a:cs typeface="Gill Sans"/>
              </a:rPr>
              <a:t>www.eggplant.org</a:t>
            </a:r>
          </a:p>
          <a:p>
            <a:pPr algn="ctr">
              <a:lnSpc>
                <a:spcPct val="140000"/>
              </a:lnSpc>
            </a:pPr>
            <a:r>
              <a:rPr lang="en-US" sz="3200" b="1" dirty="0">
                <a:solidFill>
                  <a:srgbClr val="0D0D0D"/>
                </a:solidFill>
                <a:latin typeface="Gill Sans"/>
                <a:cs typeface="Gill Sans"/>
              </a:rPr>
              <a:t>www.nuatc.org</a:t>
            </a:r>
          </a:p>
        </p:txBody>
      </p:sp>
      <p:pic>
        <p:nvPicPr>
          <p:cNvPr id="4" name="Picture 3" descr="rcsd-mar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069" y="-20850"/>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51</a:t>
            </a:fld>
            <a:endParaRPr lang="en-US" dirty="0"/>
          </a:p>
        </p:txBody>
      </p:sp>
    </p:spTree>
    <p:extLst>
      <p:ext uri="{BB962C8B-B14F-4D97-AF65-F5344CB8AC3E}">
        <p14:creationId xmlns:p14="http://schemas.microsoft.com/office/powerpoint/2010/main" val="2516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1659166"/>
          </a:xfrm>
          <a:prstGeom prst="rect">
            <a:avLst/>
          </a:prstGeom>
        </p:spPr>
      </p:pic>
      <p:pic>
        <p:nvPicPr>
          <p:cNvPr id="8" name="Picture 7" descr="hello hands.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6</a:t>
            </a:fld>
            <a:endParaRPr lang="en-US" dirty="0"/>
          </a:p>
        </p:txBody>
      </p:sp>
      <p:sp>
        <p:nvSpPr>
          <p:cNvPr id="5" name="The Hello Campaign"/>
          <p:cNvSpPr txBox="1"/>
          <p:nvPr/>
        </p:nvSpPr>
        <p:spPr>
          <a:xfrm>
            <a:off x="0" y="456452"/>
            <a:ext cx="9144000"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defRPr sz="8800">
                <a:solidFill>
                  <a:srgbClr val="000000"/>
                </a:solidFill>
              </a:defRPr>
            </a:lvl1pPr>
          </a:lstStyle>
          <a:p>
            <a:pPr algn="ctr"/>
            <a:r>
              <a:rPr lang="en-US" sz="4800" b="1" dirty="0" smtClean="0">
                <a:solidFill>
                  <a:schemeClr val="bg1"/>
                </a:solidFill>
                <a:latin typeface="Gill Sans"/>
                <a:cs typeface="Gill Sans"/>
              </a:rPr>
              <a:t>Community Building</a:t>
            </a:r>
            <a:endParaRPr sz="4800" b="1" dirty="0">
              <a:solidFill>
                <a:schemeClr val="bg1"/>
              </a:solidFill>
              <a:latin typeface="Gill Sans"/>
              <a:cs typeface="Gill Sans"/>
            </a:endParaRPr>
          </a:p>
        </p:txBody>
      </p:sp>
      <p:sp>
        <p:nvSpPr>
          <p:cNvPr id="6" name="Rectangle 5"/>
          <p:cNvSpPr/>
          <p:nvPr/>
        </p:nvSpPr>
        <p:spPr>
          <a:xfrm>
            <a:off x="1371702" y="1729405"/>
            <a:ext cx="7584127" cy="4401205"/>
          </a:xfrm>
          <a:prstGeom prst="rect">
            <a:avLst/>
          </a:prstGeom>
        </p:spPr>
        <p:txBody>
          <a:bodyPr wrap="none">
            <a:spAutoFit/>
          </a:bodyPr>
          <a:lstStyle/>
          <a:p>
            <a:pPr marL="457200" indent="-457200">
              <a:spcAft>
                <a:spcPts val="1800"/>
              </a:spcAft>
              <a:buFont typeface="Arial"/>
              <a:buChar char="•"/>
            </a:pPr>
            <a:r>
              <a:rPr lang="en-US" sz="4400" b="1" dirty="0" smtClean="0">
                <a:solidFill>
                  <a:srgbClr val="0D0D0D"/>
                </a:solidFill>
                <a:latin typeface="Gill Sans"/>
                <a:cs typeface="Gill Sans"/>
              </a:rPr>
              <a:t>Who Inspires You. Why?</a:t>
            </a:r>
            <a:endParaRPr lang="en-US" sz="4400" b="1" dirty="0" smtClean="0">
              <a:solidFill>
                <a:srgbClr val="0D0D0D"/>
              </a:solidFill>
              <a:latin typeface="Gill Sans"/>
              <a:cs typeface="Gill Sans"/>
            </a:endParaRPr>
          </a:p>
          <a:p>
            <a:pPr marL="457200" indent="-457200">
              <a:spcAft>
                <a:spcPts val="1800"/>
              </a:spcAft>
              <a:buFont typeface="Arial"/>
              <a:buChar char="•"/>
            </a:pPr>
            <a:r>
              <a:rPr lang="en-US" sz="4400" b="1" dirty="0" smtClean="0">
                <a:solidFill>
                  <a:srgbClr val="0D0D0D"/>
                </a:solidFill>
                <a:latin typeface="Gill Sans"/>
                <a:cs typeface="Gill Sans"/>
              </a:rPr>
              <a:t>Food You Like. Why?</a:t>
            </a:r>
            <a:endParaRPr lang="en-US" sz="4400" b="1" dirty="0" smtClean="0">
              <a:solidFill>
                <a:srgbClr val="0D0D0D"/>
              </a:solidFill>
              <a:latin typeface="Gill Sans"/>
              <a:cs typeface="Gill Sans"/>
            </a:endParaRPr>
          </a:p>
          <a:p>
            <a:pPr marL="457200" indent="-457200">
              <a:spcAft>
                <a:spcPts val="1800"/>
              </a:spcAft>
              <a:buFont typeface="Arial"/>
              <a:buChar char="•"/>
            </a:pPr>
            <a:r>
              <a:rPr lang="en-US" sz="4400" b="1" dirty="0" smtClean="0">
                <a:solidFill>
                  <a:srgbClr val="0D0D0D"/>
                </a:solidFill>
                <a:latin typeface="Gill Sans"/>
                <a:cs typeface="Gill Sans"/>
              </a:rPr>
              <a:t>Chores You Do. When?</a:t>
            </a:r>
            <a:endParaRPr lang="en-US" sz="4400" b="1" dirty="0" smtClean="0">
              <a:solidFill>
                <a:srgbClr val="0D0D0D"/>
              </a:solidFill>
              <a:latin typeface="Gill Sans"/>
              <a:cs typeface="Gill Sans"/>
            </a:endParaRPr>
          </a:p>
          <a:p>
            <a:pPr marL="457200" indent="-457200">
              <a:spcAft>
                <a:spcPts val="1800"/>
              </a:spcAft>
              <a:buFont typeface="Arial"/>
              <a:buChar char="•"/>
            </a:pPr>
            <a:r>
              <a:rPr lang="en-US" sz="4400" b="1" dirty="0" smtClean="0">
                <a:solidFill>
                  <a:srgbClr val="0D0D0D"/>
                </a:solidFill>
                <a:latin typeface="Gill Sans"/>
                <a:cs typeface="Gill Sans"/>
              </a:rPr>
              <a:t>Movie You Like. Why?</a:t>
            </a:r>
            <a:endParaRPr lang="en-US" sz="4400" b="1" dirty="0" smtClean="0">
              <a:solidFill>
                <a:srgbClr val="0D0D0D"/>
              </a:solidFill>
              <a:latin typeface="Gill Sans"/>
              <a:cs typeface="Gill Sans"/>
            </a:endParaRPr>
          </a:p>
          <a:p>
            <a:pPr marL="457200" indent="-457200">
              <a:spcAft>
                <a:spcPts val="1800"/>
              </a:spcAft>
              <a:buFont typeface="Arial"/>
              <a:buChar char="•"/>
            </a:pPr>
            <a:r>
              <a:rPr lang="en-US" sz="4400" b="1" dirty="0" smtClean="0">
                <a:latin typeface="Gill Sans"/>
                <a:cs typeface="Gill Sans"/>
              </a:rPr>
              <a:t>?? More Ideas !!</a:t>
            </a:r>
            <a:endParaRPr lang="en-US" sz="4400" b="1" dirty="0">
              <a:solidFill>
                <a:srgbClr val="0D0D0D"/>
              </a:solidFill>
              <a:latin typeface="Gill Sans"/>
              <a:cs typeface="Gill Sans"/>
            </a:endParaRPr>
          </a:p>
        </p:txBody>
      </p:sp>
    </p:spTree>
    <p:extLst>
      <p:ext uri="{BB962C8B-B14F-4D97-AF65-F5344CB8AC3E}">
        <p14:creationId xmlns:p14="http://schemas.microsoft.com/office/powerpoint/2010/main" val="17503671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bulb-update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514" y="1336867"/>
            <a:ext cx="3968804" cy="413018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7</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451538" y="59763"/>
            <a:ext cx="8692462" cy="6775481"/>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Other Ideas</a:t>
            </a:r>
          </a:p>
          <a:p>
            <a:pPr marL="571500" indent="-571500">
              <a:lnSpc>
                <a:spcPct val="120000"/>
              </a:lnSpc>
              <a:buFont typeface="Arial"/>
              <a:buChar char="•"/>
            </a:pPr>
            <a:r>
              <a:rPr lang="en-US" sz="3600" b="1" dirty="0" smtClean="0">
                <a:solidFill>
                  <a:srgbClr val="FF6600"/>
                </a:solidFill>
                <a:latin typeface="Gill Sans"/>
                <a:cs typeface="Gill Sans"/>
              </a:rPr>
              <a:t>outdoors</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indoors</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favorite song</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storytelling</a:t>
            </a:r>
          </a:p>
          <a:p>
            <a:pPr marL="571500" indent="-571500">
              <a:lnSpc>
                <a:spcPct val="120000"/>
              </a:lnSpc>
              <a:buFont typeface="Arial"/>
              <a:buChar char="•"/>
            </a:pPr>
            <a:r>
              <a:rPr lang="en-US" sz="3600" b="1" dirty="0" smtClean="0">
                <a:solidFill>
                  <a:srgbClr val="FF6600"/>
                </a:solidFill>
                <a:latin typeface="Gill Sans"/>
                <a:cs typeface="Gill Sans"/>
              </a:rPr>
              <a:t>something </a:t>
            </a:r>
            <a:r>
              <a:rPr lang="en-US" sz="3600" b="1" dirty="0" smtClean="0">
                <a:solidFill>
                  <a:srgbClr val="FF6600"/>
                </a:solidFill>
                <a:latin typeface="Gill Sans"/>
                <a:cs typeface="Gill Sans"/>
              </a:rPr>
              <a:t>you miss about school</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someone you miss from school</a:t>
            </a:r>
            <a:endParaRPr lang="en-US" sz="3600" b="1" dirty="0">
              <a:solidFill>
                <a:srgbClr val="FF6600"/>
              </a:solidFill>
              <a:latin typeface="Gill Sans"/>
              <a:cs typeface="Gill Sans"/>
            </a:endParaRPr>
          </a:p>
        </p:txBody>
      </p:sp>
    </p:spTree>
    <p:extLst>
      <p:ext uri="{BB962C8B-B14F-4D97-AF65-F5344CB8AC3E}">
        <p14:creationId xmlns:p14="http://schemas.microsoft.com/office/powerpoint/2010/main" val="2956582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780125" y="713373"/>
            <a:ext cx="8109875" cy="378389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20000"/>
              </a:lnSpc>
            </a:pPr>
            <a:r>
              <a:rPr lang="en-US" sz="3600" b="1" dirty="0" smtClean="0">
                <a:solidFill>
                  <a:srgbClr val="0D0D0D"/>
                </a:solidFill>
                <a:latin typeface="Gill Sans"/>
                <a:cs typeface="Gill Sans"/>
              </a:rPr>
              <a:t>Your ideas on greetings </a:t>
            </a:r>
          </a:p>
          <a:p>
            <a:pPr>
              <a:lnSpc>
                <a:spcPct val="120000"/>
              </a:lnSpc>
            </a:pPr>
            <a:r>
              <a:rPr lang="en-US" sz="3600" b="1" dirty="0" smtClean="0">
                <a:solidFill>
                  <a:srgbClr val="0D0D0D"/>
                </a:solidFill>
                <a:latin typeface="Gill Sans"/>
                <a:cs typeface="Gill Sans"/>
              </a:rPr>
              <a:t>with more examples of</a:t>
            </a:r>
          </a:p>
          <a:p>
            <a:pPr>
              <a:lnSpc>
                <a:spcPct val="120000"/>
              </a:lnSpc>
            </a:pPr>
            <a:r>
              <a:rPr lang="en-US" sz="3600" b="1" dirty="0" smtClean="0">
                <a:solidFill>
                  <a:srgbClr val="0D0D0D"/>
                </a:solidFill>
                <a:latin typeface="Gill Sans"/>
                <a:cs typeface="Gill Sans"/>
              </a:rPr>
              <a:t>community builders virtually.</a:t>
            </a:r>
            <a:endParaRPr lang="en-US" sz="36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8</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8</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7944054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101" y="5984158"/>
            <a:ext cx="2120900" cy="711200"/>
          </a:xfrm>
          <a:prstGeom prst="rect">
            <a:avLst/>
          </a:prstGeom>
        </p:spPr>
      </p:pic>
      <p:pic>
        <p:nvPicPr>
          <p:cNvPr id="23" name="Picture 22" descr="pedagogy of confidenc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 y="352418"/>
            <a:ext cx="2039022" cy="2997913"/>
          </a:xfrm>
          <a:prstGeom prst="rect">
            <a:avLst/>
          </a:prstGeom>
        </p:spPr>
      </p:pic>
      <p:pic>
        <p:nvPicPr>
          <p:cNvPr id="7" name="Picture 6" descr="NUA-mark.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7372" y="5994241"/>
            <a:ext cx="2069742" cy="685712"/>
          </a:xfrm>
          <a:prstGeom prst="rect">
            <a:avLst/>
          </a:prstGeom>
        </p:spPr>
      </p:pic>
      <p:pic>
        <p:nvPicPr>
          <p:cNvPr id="9" name="Picture 8" descr="graffiti wall3.JPG"/>
          <p:cNvPicPr>
            <a:picLocks noChangeAspect="1"/>
          </p:cNvPicPr>
          <p:nvPr/>
        </p:nvPicPr>
        <p:blipFill>
          <a:blip r:embed="rId6">
            <a:alphaModFix amt="15000"/>
            <a:extLst>
              <a:ext uri="{28A0092B-C50C-407E-A947-70E740481C1C}">
                <a14:useLocalDpi xmlns:a14="http://schemas.microsoft.com/office/drawing/2010/main"/>
              </a:ext>
            </a:extLst>
          </a:blip>
          <a:stretch>
            <a:fillRect/>
          </a:stretch>
        </p:blipFill>
        <p:spPr>
          <a:xfrm>
            <a:off x="2310191" y="0"/>
            <a:ext cx="6833809" cy="9115185"/>
          </a:xfrm>
          <a:prstGeom prst="rect">
            <a:avLst/>
          </a:prstGeom>
        </p:spPr>
      </p:pic>
      <p:sp>
        <p:nvSpPr>
          <p:cNvPr id="2" name="Rectangle 1"/>
          <p:cNvSpPr/>
          <p:nvPr/>
        </p:nvSpPr>
        <p:spPr>
          <a:xfrm>
            <a:off x="2552096" y="2430347"/>
            <a:ext cx="6225018" cy="3063402"/>
          </a:xfrm>
          <a:prstGeom prst="rect">
            <a:avLst/>
          </a:prstGeom>
        </p:spPr>
        <p:txBody>
          <a:bodyPr wrap="square">
            <a:spAutoFit/>
          </a:bodyPr>
          <a:lstStyle/>
          <a:p>
            <a:pPr marL="457200" indent="-457200">
              <a:lnSpc>
                <a:spcPct val="130000"/>
              </a:lnSpc>
              <a:buFont typeface="Arial"/>
              <a:buChar char="•"/>
            </a:pPr>
            <a:r>
              <a:rPr lang="en-US" sz="3200" b="1" baseline="30000" dirty="0">
                <a:latin typeface="Garamond"/>
                <a:cs typeface="Garamond"/>
              </a:rPr>
              <a:t>Identifying and activating student strengths </a:t>
            </a:r>
          </a:p>
          <a:p>
            <a:pPr marL="457200" indent="-457200">
              <a:lnSpc>
                <a:spcPct val="130000"/>
              </a:lnSpc>
              <a:buFont typeface="Arial"/>
              <a:buChar char="•"/>
            </a:pPr>
            <a:r>
              <a:rPr lang="en-US" sz="3200" b="1" baseline="30000" dirty="0">
                <a:latin typeface="Garamond"/>
                <a:cs typeface="Garamond"/>
              </a:rPr>
              <a:t>Eliciting high intellectual performance </a:t>
            </a:r>
          </a:p>
          <a:p>
            <a:pPr marL="457200" indent="-457200">
              <a:lnSpc>
                <a:spcPct val="130000"/>
              </a:lnSpc>
              <a:buFont typeface="Arial"/>
              <a:buChar char="•"/>
            </a:pPr>
            <a:r>
              <a:rPr lang="en-US" sz="3200" b="1" baseline="30000" dirty="0">
                <a:latin typeface="Garamond"/>
                <a:cs typeface="Garamond"/>
              </a:rPr>
              <a:t>Integrating prerequisites for academic learning </a:t>
            </a:r>
          </a:p>
          <a:p>
            <a:pPr marL="457200" indent="-457200">
              <a:lnSpc>
                <a:spcPct val="130000"/>
              </a:lnSpc>
              <a:buFont typeface="Arial"/>
              <a:buChar char="•"/>
            </a:pPr>
            <a:r>
              <a:rPr lang="en-US" sz="3200" b="1" baseline="30000" dirty="0">
                <a:latin typeface="Garamond"/>
                <a:cs typeface="Garamond"/>
              </a:rPr>
              <a:t>Situating learning in the lives of students</a:t>
            </a:r>
          </a:p>
          <a:p>
            <a:pPr marL="457200" indent="-457200">
              <a:lnSpc>
                <a:spcPct val="130000"/>
              </a:lnSpc>
              <a:buFont typeface="Arial"/>
              <a:buChar char="•"/>
            </a:pPr>
            <a:r>
              <a:rPr lang="en-US" sz="3200" b="1" baseline="30000" dirty="0">
                <a:latin typeface="Garamond"/>
                <a:cs typeface="Garamond"/>
              </a:rPr>
              <a:t>Building relationships</a:t>
            </a:r>
          </a:p>
          <a:p>
            <a:pPr marL="457200" indent="-457200">
              <a:lnSpc>
                <a:spcPct val="130000"/>
              </a:lnSpc>
              <a:buFont typeface="Arial"/>
              <a:buChar char="•"/>
            </a:pPr>
            <a:r>
              <a:rPr lang="en-US" sz="3200" b="1" baseline="30000" dirty="0">
                <a:latin typeface="Garamond"/>
                <a:cs typeface="Garamond"/>
              </a:rPr>
              <a:t>Providing enrichment</a:t>
            </a:r>
          </a:p>
          <a:p>
            <a:pPr marL="457200" indent="-457200">
              <a:lnSpc>
                <a:spcPct val="130000"/>
              </a:lnSpc>
              <a:buFont typeface="Arial"/>
              <a:buChar char="•"/>
            </a:pPr>
            <a:r>
              <a:rPr lang="en-US" sz="3200" b="1" baseline="30000" dirty="0">
                <a:latin typeface="Garamond"/>
                <a:cs typeface="Garamond"/>
              </a:rPr>
              <a:t>Amplifying student voice</a:t>
            </a:r>
            <a:endParaRPr lang="en-US" sz="3200" b="1" dirty="0">
              <a:latin typeface="Garamond"/>
              <a:cs typeface="Garamond"/>
            </a:endParaRPr>
          </a:p>
        </p:txBody>
      </p:sp>
      <p:sp>
        <p:nvSpPr>
          <p:cNvPr id="3" name="Rectangle 2"/>
          <p:cNvSpPr/>
          <p:nvPr/>
        </p:nvSpPr>
        <p:spPr>
          <a:xfrm>
            <a:off x="2455334" y="357443"/>
            <a:ext cx="6688666" cy="1988237"/>
          </a:xfrm>
          <a:prstGeom prst="rect">
            <a:avLst/>
          </a:prstGeom>
        </p:spPr>
        <p:txBody>
          <a:bodyPr wrap="square">
            <a:spAutoFit/>
          </a:bodyPr>
          <a:lstStyle/>
          <a:p>
            <a:pPr>
              <a:lnSpc>
                <a:spcPct val="130000"/>
              </a:lnSpc>
            </a:pPr>
            <a:r>
              <a:rPr lang="en-US" sz="4800" b="1" baseline="30000" dirty="0">
                <a:latin typeface="Gill Sans"/>
                <a:cs typeface="Gill Sans"/>
              </a:rPr>
              <a:t>High Operational Practices of the Pedagogy of Confidence support and enhance equity:</a:t>
            </a:r>
          </a:p>
        </p:txBody>
      </p:sp>
      <p:sp>
        <p:nvSpPr>
          <p:cNvPr id="4" name="Rectangle 3"/>
          <p:cNvSpPr/>
          <p:nvPr/>
        </p:nvSpPr>
        <p:spPr>
          <a:xfrm>
            <a:off x="2552096" y="5682505"/>
            <a:ext cx="3761618" cy="1015663"/>
          </a:xfrm>
          <a:prstGeom prst="rect">
            <a:avLst/>
          </a:prstGeom>
        </p:spPr>
        <p:txBody>
          <a:bodyPr wrap="square">
            <a:spAutoFit/>
          </a:bodyPr>
          <a:lstStyle/>
          <a:p>
            <a:pPr algn="dist"/>
            <a:r>
              <a:rPr lang="en-US" sz="6000" b="1" dirty="0">
                <a:latin typeface="Gill Sans"/>
                <a:cs typeface="Gill Sans"/>
              </a:rPr>
              <a:t>Belief</a:t>
            </a:r>
            <a:endParaRPr lang="en-US" sz="6000" dirty="0"/>
          </a:p>
        </p:txBody>
      </p:sp>
      <p:sp>
        <p:nvSpPr>
          <p:cNvPr id="5" name="Slide Number Placeholder 4"/>
          <p:cNvSpPr>
            <a:spLocks noGrp="1"/>
          </p:cNvSpPr>
          <p:nvPr>
            <p:ph type="sldNum" sz="quarter" idx="12"/>
          </p:nvPr>
        </p:nvSpPr>
        <p:spPr/>
        <p:txBody>
          <a:bodyPr/>
          <a:lstStyle/>
          <a:p>
            <a:fld id="{230328CC-4F7D-A845-8B2B-D7F20DED636A}" type="slidenum">
              <a:rPr lang="en-US" smtClean="0"/>
              <a:t>9</a:t>
            </a:fld>
            <a:endParaRPr lang="en-US" dirty="0"/>
          </a:p>
        </p:txBody>
      </p:sp>
      <p:sp>
        <p:nvSpPr>
          <p:cNvPr id="11" name="Rectangle 10"/>
          <p:cNvSpPr/>
          <p:nvPr/>
        </p:nvSpPr>
        <p:spPr>
          <a:xfrm>
            <a:off x="2443241" y="0"/>
            <a:ext cx="1083049" cy="461665"/>
          </a:xfrm>
          <a:prstGeom prst="rect">
            <a:avLst/>
          </a:prstGeom>
        </p:spPr>
        <p:txBody>
          <a:bodyPr wrap="none">
            <a:spAutoFit/>
          </a:bodyPr>
          <a:lstStyle/>
          <a:p>
            <a:r>
              <a:rPr lang="en-US" sz="2400" b="1" dirty="0" smtClean="0">
                <a:solidFill>
                  <a:srgbClr val="FF0000"/>
                </a:solidFill>
                <a:latin typeface="Gill Sans"/>
                <a:cs typeface="Gill Sans"/>
              </a:rPr>
              <a:t>HOPs</a:t>
            </a:r>
            <a:endParaRPr lang="en-US" sz="2400" dirty="0">
              <a:solidFill>
                <a:srgbClr val="FF0000"/>
              </a:solidFill>
            </a:endParaRPr>
          </a:p>
        </p:txBody>
      </p:sp>
    </p:spTree>
    <p:extLst>
      <p:ext uri="{BB962C8B-B14F-4D97-AF65-F5344CB8AC3E}">
        <p14:creationId xmlns:p14="http://schemas.microsoft.com/office/powerpoint/2010/main" val="22465838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4453</TotalTime>
  <Words>1231</Words>
  <Application>Microsoft Macintosh PowerPoint</Application>
  <PresentationFormat>On-screen Show (4:3)</PresentationFormat>
  <Paragraphs>526</Paragraphs>
  <Slides>51</Slides>
  <Notes>19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Strategy Review Chart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88</cp:revision>
  <dcterms:created xsi:type="dcterms:W3CDTF">2020-05-03T19:22:27Z</dcterms:created>
  <dcterms:modified xsi:type="dcterms:W3CDTF">2020-05-21T11:34:18Z</dcterms:modified>
</cp:coreProperties>
</file>