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7" r:id="rId2"/>
    <p:sldId id="313" r:id="rId3"/>
    <p:sldId id="314" r:id="rId4"/>
    <p:sldId id="304" r:id="rId5"/>
    <p:sldId id="305" r:id="rId6"/>
    <p:sldId id="337" r:id="rId7"/>
    <p:sldId id="315" r:id="rId8"/>
    <p:sldId id="317" r:id="rId9"/>
    <p:sldId id="272" r:id="rId10"/>
    <p:sldId id="263" r:id="rId11"/>
    <p:sldId id="308" r:id="rId12"/>
    <p:sldId id="309" r:id="rId13"/>
    <p:sldId id="324" r:id="rId14"/>
    <p:sldId id="353" r:id="rId15"/>
    <p:sldId id="338" r:id="rId16"/>
    <p:sldId id="319" r:id="rId17"/>
    <p:sldId id="321" r:id="rId18"/>
    <p:sldId id="322" r:id="rId19"/>
    <p:sldId id="318" r:id="rId20"/>
    <p:sldId id="323" r:id="rId21"/>
    <p:sldId id="354" r:id="rId22"/>
    <p:sldId id="340" r:id="rId23"/>
    <p:sldId id="344" r:id="rId24"/>
    <p:sldId id="346" r:id="rId25"/>
    <p:sldId id="343" r:id="rId26"/>
    <p:sldId id="355" r:id="rId27"/>
    <p:sldId id="341" r:id="rId28"/>
    <p:sldId id="347" r:id="rId29"/>
    <p:sldId id="348" r:id="rId30"/>
    <p:sldId id="271" r:id="rId31"/>
    <p:sldId id="350" r:id="rId32"/>
    <p:sldId id="351" r:id="rId33"/>
    <p:sldId id="349" r:id="rId34"/>
    <p:sldId id="352" r:id="rId35"/>
    <p:sldId id="356" r:id="rId36"/>
    <p:sldId id="301" r:id="rId37"/>
    <p:sldId id="303" r:id="rId38"/>
    <p:sldId id="307" r:id="rId39"/>
    <p:sldId id="339" r:id="rId40"/>
    <p:sldId id="29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8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58B2E-9CE1-A047-B011-5CD54FBFED33}" type="datetimeFigureOut">
              <a:rPr lang="en-US" smtClean="0"/>
              <a:t>5/13/20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27FDA-36E2-DF4B-956B-7B863940C2C4}" type="slidenum">
              <a:rPr lang="en-US" smtClean="0"/>
              <a:t>‹#›</a:t>
            </a:fld>
            <a:endParaRPr lang="en-US"/>
          </a:p>
        </p:txBody>
      </p:sp>
    </p:spTree>
    <p:extLst>
      <p:ext uri="{BB962C8B-B14F-4D97-AF65-F5344CB8AC3E}">
        <p14:creationId xmlns:p14="http://schemas.microsoft.com/office/powerpoint/2010/main" val="588496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4</a:t>
            </a:fld>
            <a:endParaRPr lang="en-US" dirty="0"/>
          </a:p>
        </p:txBody>
      </p:sp>
    </p:spTree>
    <p:extLst>
      <p:ext uri="{BB962C8B-B14F-4D97-AF65-F5344CB8AC3E}">
        <p14:creationId xmlns:p14="http://schemas.microsoft.com/office/powerpoint/2010/main" val="182153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 all do. </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30</a:t>
            </a:fld>
            <a:endParaRPr lang="en-US" dirty="0"/>
          </a:p>
        </p:txBody>
      </p:sp>
    </p:spTree>
    <p:extLst>
      <p:ext uri="{BB962C8B-B14F-4D97-AF65-F5344CB8AC3E}">
        <p14:creationId xmlns:p14="http://schemas.microsoft.com/office/powerpoint/2010/main" val="258109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 all do. </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31</a:t>
            </a:fld>
            <a:endParaRPr lang="en-US" dirty="0"/>
          </a:p>
        </p:txBody>
      </p:sp>
    </p:spTree>
    <p:extLst>
      <p:ext uri="{BB962C8B-B14F-4D97-AF65-F5344CB8AC3E}">
        <p14:creationId xmlns:p14="http://schemas.microsoft.com/office/powerpoint/2010/main" val="2581097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 all do. </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32</a:t>
            </a:fld>
            <a:endParaRPr lang="en-US" dirty="0"/>
          </a:p>
        </p:txBody>
      </p:sp>
    </p:spTree>
    <p:extLst>
      <p:ext uri="{BB962C8B-B14F-4D97-AF65-F5344CB8AC3E}">
        <p14:creationId xmlns:p14="http://schemas.microsoft.com/office/powerpoint/2010/main" val="2581097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 all do. </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33</a:t>
            </a:fld>
            <a:endParaRPr lang="en-US" dirty="0"/>
          </a:p>
        </p:txBody>
      </p:sp>
    </p:spTree>
    <p:extLst>
      <p:ext uri="{BB962C8B-B14F-4D97-AF65-F5344CB8AC3E}">
        <p14:creationId xmlns:p14="http://schemas.microsoft.com/office/powerpoint/2010/main" val="258109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 all do. </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34</a:t>
            </a:fld>
            <a:endParaRPr lang="en-US" dirty="0"/>
          </a:p>
        </p:txBody>
      </p:sp>
    </p:spTree>
    <p:extLst>
      <p:ext uri="{BB962C8B-B14F-4D97-AF65-F5344CB8AC3E}">
        <p14:creationId xmlns:p14="http://schemas.microsoft.com/office/powerpoint/2010/main" val="2581097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a:t>
            </a:fld>
            <a:endParaRPr lang="en-US" dirty="0"/>
          </a:p>
        </p:txBody>
      </p:sp>
    </p:spTree>
    <p:extLst>
      <p:ext uri="{BB962C8B-B14F-4D97-AF65-F5344CB8AC3E}">
        <p14:creationId xmlns:p14="http://schemas.microsoft.com/office/powerpoint/2010/main" val="182153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6</a:t>
            </a:fld>
            <a:endParaRPr lang="en-US" dirty="0"/>
          </a:p>
        </p:txBody>
      </p:sp>
    </p:spTree>
    <p:extLst>
      <p:ext uri="{BB962C8B-B14F-4D97-AF65-F5344CB8AC3E}">
        <p14:creationId xmlns:p14="http://schemas.microsoft.com/office/powerpoint/2010/main" val="182153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a:t>
            </a:r>
            <a:r>
              <a:rPr lang="en-US" baseline="0" dirty="0" smtClean="0"/>
              <a:t> from research and data, doing with practical models and strategies by practicing for expertise and mastery</a:t>
            </a:r>
          </a:p>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10</a:t>
            </a:fld>
            <a:endParaRPr lang="en-US" dirty="0"/>
          </a:p>
        </p:txBody>
      </p:sp>
    </p:spTree>
    <p:extLst>
      <p:ext uri="{BB962C8B-B14F-4D97-AF65-F5344CB8AC3E}">
        <p14:creationId xmlns:p14="http://schemas.microsoft.com/office/powerpoint/2010/main" val="214332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maps in use — sequencing and categorical</a:t>
            </a:r>
          </a:p>
          <a:p>
            <a:r>
              <a:rPr lang="en-US" dirty="0" smtClean="0"/>
              <a:t>even</a:t>
            </a:r>
            <a:r>
              <a:rPr lang="en-US" baseline="0" dirty="0" smtClean="0"/>
              <a:t> a cause and effect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11</a:t>
            </a:fld>
            <a:endParaRPr lang="en-US" dirty="0"/>
          </a:p>
        </p:txBody>
      </p:sp>
    </p:spTree>
    <p:extLst>
      <p:ext uri="{BB962C8B-B14F-4D97-AF65-F5344CB8AC3E}">
        <p14:creationId xmlns:p14="http://schemas.microsoft.com/office/powerpoint/2010/main" val="122539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do a circle map.</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12</a:t>
            </a:fld>
            <a:endParaRPr lang="en-US" dirty="0"/>
          </a:p>
        </p:txBody>
      </p:sp>
    </p:spTree>
    <p:extLst>
      <p:ext uri="{BB962C8B-B14F-4D97-AF65-F5344CB8AC3E}">
        <p14:creationId xmlns:p14="http://schemas.microsoft.com/office/powerpoint/2010/main" val="99412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16</a:t>
            </a:fld>
            <a:endParaRPr lang="en-US"/>
          </a:p>
        </p:txBody>
      </p:sp>
    </p:spTree>
    <p:extLst>
      <p:ext uri="{BB962C8B-B14F-4D97-AF65-F5344CB8AC3E}">
        <p14:creationId xmlns:p14="http://schemas.microsoft.com/office/powerpoint/2010/main" val="1201994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in the chat room</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18</a:t>
            </a:fld>
            <a:endParaRPr lang="en-US"/>
          </a:p>
        </p:txBody>
      </p:sp>
    </p:spTree>
    <p:extLst>
      <p:ext uri="{BB962C8B-B14F-4D97-AF65-F5344CB8AC3E}">
        <p14:creationId xmlns:p14="http://schemas.microsoft.com/office/powerpoint/2010/main" val="283521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do a circle map.</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19</a:t>
            </a:fld>
            <a:endParaRPr lang="en-US" dirty="0"/>
          </a:p>
        </p:txBody>
      </p:sp>
    </p:spTree>
    <p:extLst>
      <p:ext uri="{BB962C8B-B14F-4D97-AF65-F5344CB8AC3E}">
        <p14:creationId xmlns:p14="http://schemas.microsoft.com/office/powerpoint/2010/main" val="99412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61273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03748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09577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36316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897C3-07AF-8C47-AFBA-C6FDD29A5AF7}"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27271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C897C3-07AF-8C47-AFBA-C6FDD29A5AF7}"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90989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C897C3-07AF-8C47-AFBA-C6FDD29A5AF7}" type="datetimeFigureOut">
              <a:rPr lang="en-US" smtClean="0"/>
              <a:t>5/13/20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411173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C897C3-07AF-8C47-AFBA-C6FDD29A5AF7}" type="datetimeFigureOut">
              <a:rPr lang="en-US" smtClean="0"/>
              <a:t>5/13/20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73223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897C3-07AF-8C47-AFBA-C6FDD29A5AF7}" type="datetimeFigureOut">
              <a:rPr lang="en-US" smtClean="0"/>
              <a:t>5/13/20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32084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897C3-07AF-8C47-AFBA-C6FDD29A5AF7}"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63924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897C3-07AF-8C47-AFBA-C6FDD29A5AF7}"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4218401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897C3-07AF-8C47-AFBA-C6FDD29A5AF7}" type="datetimeFigureOut">
              <a:rPr lang="en-US" smtClean="0"/>
              <a:t>5/13/20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570D5-D7B6-D043-A342-9C68D4E6C404}" type="slidenum">
              <a:rPr lang="en-US" smtClean="0"/>
              <a:t>‹#›</a:t>
            </a:fld>
            <a:endParaRPr lang="en-US"/>
          </a:p>
        </p:txBody>
      </p:sp>
    </p:spTree>
    <p:extLst>
      <p:ext uri="{BB962C8B-B14F-4D97-AF65-F5344CB8AC3E}">
        <p14:creationId xmlns:p14="http://schemas.microsoft.com/office/powerpoint/2010/main" val="325049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jpg"/><Relationship Id="rId5"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642358" y="1456939"/>
            <a:ext cx="7906675" cy="5424342"/>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gn="ctr">
              <a:lnSpc>
                <a:spcPct val="90000"/>
              </a:lnSpc>
            </a:pPr>
            <a:r>
              <a:rPr lang="en-US" sz="3600" b="1" dirty="0" smtClean="0">
                <a:solidFill>
                  <a:srgbClr val="000000"/>
                </a:solidFill>
                <a:latin typeface="Gill Sans"/>
                <a:cs typeface="Gill Sans"/>
              </a:rPr>
              <a:t>Belief and Belonging </a:t>
            </a:r>
            <a:br>
              <a:rPr lang="en-US" sz="3600" b="1" dirty="0" smtClean="0">
                <a:solidFill>
                  <a:srgbClr val="000000"/>
                </a:solidFill>
                <a:latin typeface="Gill Sans"/>
                <a:cs typeface="Gill Sans"/>
              </a:rPr>
            </a:br>
            <a:r>
              <a:rPr lang="en-US" sz="1600" b="1" dirty="0" smtClean="0">
                <a:solidFill>
                  <a:srgbClr val="000000"/>
                </a:solidFill>
                <a:latin typeface="Gill Sans"/>
                <a:cs typeface="Gill Sans"/>
              </a:rPr>
              <a:t/>
            </a:r>
            <a:br>
              <a:rPr lang="en-US" sz="1600" b="1" dirty="0" smtClean="0">
                <a:solidFill>
                  <a:srgbClr val="000000"/>
                </a:solidFill>
                <a:latin typeface="Gill Sans"/>
                <a:cs typeface="Gill Sans"/>
              </a:rPr>
            </a:br>
            <a:r>
              <a:rPr lang="en-US" sz="3600" b="1" dirty="0" smtClean="0">
                <a:solidFill>
                  <a:srgbClr val="000000"/>
                </a:solidFill>
                <a:latin typeface="Gill Sans"/>
                <a:cs typeface="Gill Sans"/>
              </a:rPr>
              <a:t>Virtually and In Person</a:t>
            </a:r>
          </a:p>
          <a:p>
            <a:pPr algn="ctr">
              <a:lnSpc>
                <a:spcPct val="70000"/>
              </a:lnSpc>
            </a:pPr>
            <a:r>
              <a:rPr lang="en-US" sz="2400" b="1" dirty="0">
                <a:solidFill>
                  <a:schemeClr val="tx1"/>
                </a:solidFill>
                <a:latin typeface="Gill Sans"/>
                <a:cs typeface="Gill Sans"/>
              </a:rPr>
              <a:t>Palmer Lake Elementary - Fair Oaks </a:t>
            </a:r>
            <a:r>
              <a:rPr lang="en-US" sz="2400" b="1" dirty="0" smtClean="0">
                <a:solidFill>
                  <a:schemeClr val="tx1"/>
                </a:solidFill>
                <a:latin typeface="Gill Sans"/>
                <a:cs typeface="Gill Sans"/>
              </a:rPr>
              <a:t>Elementary</a:t>
            </a:r>
          </a:p>
          <a:p>
            <a:pPr algn="ctr">
              <a:lnSpc>
                <a:spcPct val="70000"/>
              </a:lnSpc>
            </a:pPr>
            <a:r>
              <a:rPr lang="en-US" sz="2400" b="1" dirty="0" smtClean="0">
                <a:solidFill>
                  <a:schemeClr val="tx1"/>
                </a:solidFill>
                <a:latin typeface="Gill Sans"/>
                <a:cs typeface="Gill Sans"/>
              </a:rPr>
              <a:t>pre K – 2 </a:t>
            </a:r>
            <a:endParaRPr lang="en-US" sz="2400" b="1" i="1" dirty="0" smtClean="0">
              <a:solidFill>
                <a:schemeClr val="tx1"/>
              </a:solidFill>
              <a:latin typeface="Gill Sans"/>
              <a:cs typeface="Gill Sans"/>
            </a:endParaRPr>
          </a:p>
          <a:p>
            <a:pPr algn="ctr">
              <a:lnSpc>
                <a:spcPct val="90000"/>
              </a:lnSpc>
            </a:pPr>
            <a:r>
              <a:rPr lang="en-US" sz="2800" b="1" i="1" dirty="0" smtClean="0">
                <a:solidFill>
                  <a:srgbClr val="0D0D0D"/>
                </a:solidFill>
                <a:latin typeface="Garamond"/>
                <a:cs typeface="Garamond"/>
              </a:rPr>
              <a:t>14 May </a:t>
            </a:r>
            <a:r>
              <a:rPr lang="en-US" sz="2800" b="1" i="1" dirty="0">
                <a:solidFill>
                  <a:srgbClr val="0D0D0D"/>
                </a:solidFill>
                <a:latin typeface="Garamond"/>
                <a:cs typeface="Garamond"/>
              </a:rPr>
              <a:t>2020</a:t>
            </a:r>
          </a:p>
          <a:p>
            <a:pPr algn="ctr">
              <a:lnSpc>
                <a:spcPct val="120000"/>
              </a:lnSpc>
            </a:pPr>
            <a:r>
              <a:rPr lang="en-US" sz="2500" b="1" dirty="0">
                <a:solidFill>
                  <a:srgbClr val="0D0D0D"/>
                </a:solidFill>
                <a:latin typeface="Garamond"/>
                <a:cs typeface="Garamond"/>
              </a:rPr>
              <a:t>Robert </a:t>
            </a:r>
            <a:r>
              <a:rPr lang="en-US" sz="2500" b="1" dirty="0" smtClean="0">
                <a:solidFill>
                  <a:srgbClr val="0D0D0D"/>
                </a:solidFill>
                <a:latin typeface="Garamond"/>
                <a:cs typeface="Garamond"/>
              </a:rPr>
              <a:t>Seth Price</a:t>
            </a:r>
            <a:br>
              <a:rPr lang="en-US" sz="2500" b="1" dirty="0" smtClean="0">
                <a:solidFill>
                  <a:srgbClr val="0D0D0D"/>
                </a:solidFill>
                <a:latin typeface="Garamond"/>
                <a:cs typeface="Garamond"/>
              </a:rPr>
            </a:br>
            <a:r>
              <a:rPr lang="en-US" sz="1600" b="1" dirty="0" smtClean="0">
                <a:solidFill>
                  <a:srgbClr val="0D0D0D"/>
                </a:solidFill>
                <a:latin typeface="Garamond"/>
                <a:cs typeface="Garamond"/>
              </a:rPr>
              <a:t>www.eggplant.org</a:t>
            </a:r>
            <a:endParaRPr lang="en-US" sz="1600" b="1" dirty="0">
              <a:solidFill>
                <a:srgbClr val="0D0D0D"/>
              </a:solidFill>
              <a:latin typeface="Garamond"/>
              <a:cs typeface="Garamond"/>
            </a:endParaRPr>
          </a:p>
          <a:p>
            <a:pPr algn="ctr">
              <a:lnSpc>
                <a:spcPct val="120000"/>
              </a:lnSpc>
            </a:pPr>
            <a:r>
              <a:rPr lang="en-US" sz="2500" b="1" dirty="0">
                <a:solidFill>
                  <a:srgbClr val="0D0D0D"/>
                </a:solidFill>
                <a:latin typeface="Garamond"/>
                <a:cs typeface="Garamond"/>
              </a:rPr>
              <a:t>National Urban </a:t>
            </a:r>
            <a:r>
              <a:rPr lang="en-US" sz="2500" b="1" dirty="0" smtClean="0">
                <a:solidFill>
                  <a:srgbClr val="0D0D0D"/>
                </a:solidFill>
                <a:latin typeface="Garamond"/>
                <a:cs typeface="Garamond"/>
              </a:rPr>
              <a:t>Alliance</a:t>
            </a:r>
            <a:br>
              <a:rPr lang="en-US" sz="2500" b="1" dirty="0" smtClean="0">
                <a:solidFill>
                  <a:srgbClr val="0D0D0D"/>
                </a:solidFill>
                <a:latin typeface="Garamond"/>
                <a:cs typeface="Garamond"/>
              </a:rPr>
            </a:br>
            <a:r>
              <a:rPr lang="en-US" b="1" dirty="0" smtClean="0">
                <a:solidFill>
                  <a:srgbClr val="0D0D0D"/>
                </a:solidFill>
                <a:latin typeface="Garamond"/>
                <a:cs typeface="Garamond"/>
              </a:rPr>
              <a:t>www.nuatc.org</a:t>
            </a:r>
            <a:endParaRPr dirty="0">
              <a:solidFill>
                <a:srgbClr val="0D0D0D"/>
              </a:solidFill>
              <a:latin typeface="Garamond"/>
              <a:cs typeface="Garamond"/>
            </a:endParaRPr>
          </a:p>
        </p:txBody>
      </p:sp>
      <p:pic>
        <p:nvPicPr>
          <p:cNvPr id="7" name="Picture 6" descr="NUA-mar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2069" y="288136"/>
            <a:ext cx="2982516" cy="1000125"/>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1</a:t>
            </a:fld>
            <a:endParaRPr lang="en-US" dirty="0"/>
          </a:p>
        </p:txBody>
      </p:sp>
      <p:pic>
        <p:nvPicPr>
          <p:cNvPr id="9" name="Picture 8"/>
          <p:cNvPicPr>
            <a:picLocks noChangeAspect="1"/>
          </p:cNvPicPr>
          <p:nvPr/>
        </p:nvPicPr>
        <p:blipFill>
          <a:blip r:embed="rId3"/>
          <a:stretch>
            <a:fillRect/>
          </a:stretch>
        </p:blipFill>
        <p:spPr>
          <a:xfrm>
            <a:off x="5022275" y="363684"/>
            <a:ext cx="2509566" cy="924577"/>
          </a:xfrm>
          <a:prstGeom prst="rect">
            <a:avLst/>
          </a:prstGeom>
        </p:spPr>
      </p:pic>
    </p:spTree>
    <p:extLst>
      <p:ext uri="{BB962C8B-B14F-4D97-AF65-F5344CB8AC3E}">
        <p14:creationId xmlns:p14="http://schemas.microsoft.com/office/powerpoint/2010/main" val="28525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3101" y="5984158"/>
            <a:ext cx="2120900" cy="711200"/>
          </a:xfrm>
          <a:prstGeom prst="rect">
            <a:avLst/>
          </a:prstGeom>
        </p:spPr>
      </p:pic>
      <p:pic>
        <p:nvPicPr>
          <p:cNvPr id="23" name="Picture 22" descr="pedagogy of confidence.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60" y="352418"/>
            <a:ext cx="2039022" cy="2997913"/>
          </a:xfrm>
          <a:prstGeom prst="rect">
            <a:avLst/>
          </a:prstGeom>
        </p:spPr>
      </p:pic>
      <p:pic>
        <p:nvPicPr>
          <p:cNvPr id="7" name="Picture 6" descr="NUA-mark.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07372" y="5994241"/>
            <a:ext cx="2069742" cy="685712"/>
          </a:xfrm>
          <a:prstGeom prst="rect">
            <a:avLst/>
          </a:prstGeom>
        </p:spPr>
      </p:pic>
      <p:pic>
        <p:nvPicPr>
          <p:cNvPr id="9" name="Picture 8" descr="graffiti wall3.JPG"/>
          <p:cNvPicPr>
            <a:picLocks noChangeAspect="1"/>
          </p:cNvPicPr>
          <p:nvPr/>
        </p:nvPicPr>
        <p:blipFill>
          <a:blip r:embed="rId6">
            <a:alphaModFix amt="15000"/>
            <a:extLst>
              <a:ext uri="{28A0092B-C50C-407E-A947-70E740481C1C}">
                <a14:useLocalDpi xmlns:a14="http://schemas.microsoft.com/office/drawing/2010/main"/>
              </a:ext>
            </a:extLst>
          </a:blip>
          <a:stretch>
            <a:fillRect/>
          </a:stretch>
        </p:blipFill>
        <p:spPr>
          <a:xfrm>
            <a:off x="2310191" y="0"/>
            <a:ext cx="6833809" cy="9115185"/>
          </a:xfrm>
          <a:prstGeom prst="rect">
            <a:avLst/>
          </a:prstGeom>
        </p:spPr>
      </p:pic>
      <p:sp>
        <p:nvSpPr>
          <p:cNvPr id="2" name="Rectangle 1"/>
          <p:cNvSpPr/>
          <p:nvPr/>
        </p:nvSpPr>
        <p:spPr>
          <a:xfrm>
            <a:off x="2552096" y="2430347"/>
            <a:ext cx="6225018" cy="3063402"/>
          </a:xfrm>
          <a:prstGeom prst="rect">
            <a:avLst/>
          </a:prstGeom>
        </p:spPr>
        <p:txBody>
          <a:bodyPr wrap="square">
            <a:spAutoFit/>
          </a:bodyPr>
          <a:lstStyle/>
          <a:p>
            <a:pPr marL="457200" indent="-457200">
              <a:lnSpc>
                <a:spcPct val="130000"/>
              </a:lnSpc>
              <a:buFont typeface="Arial"/>
              <a:buChar char="•"/>
            </a:pPr>
            <a:r>
              <a:rPr lang="en-US" sz="3200" b="1" baseline="30000" dirty="0">
                <a:latin typeface="Garamond"/>
                <a:cs typeface="Garamond"/>
              </a:rPr>
              <a:t>Identifying and activating student strengths </a:t>
            </a:r>
          </a:p>
          <a:p>
            <a:pPr marL="457200" indent="-457200">
              <a:lnSpc>
                <a:spcPct val="130000"/>
              </a:lnSpc>
              <a:buFont typeface="Arial"/>
              <a:buChar char="•"/>
            </a:pPr>
            <a:r>
              <a:rPr lang="en-US" sz="3200" b="1" baseline="30000" dirty="0">
                <a:latin typeface="Garamond"/>
                <a:cs typeface="Garamond"/>
              </a:rPr>
              <a:t>Eliciting high intellectual performance </a:t>
            </a:r>
          </a:p>
          <a:p>
            <a:pPr marL="457200" indent="-457200">
              <a:lnSpc>
                <a:spcPct val="130000"/>
              </a:lnSpc>
              <a:buFont typeface="Arial"/>
              <a:buChar char="•"/>
            </a:pPr>
            <a:r>
              <a:rPr lang="en-US" sz="3200" b="1" baseline="30000" dirty="0">
                <a:latin typeface="Garamond"/>
                <a:cs typeface="Garamond"/>
              </a:rPr>
              <a:t>Integrating prerequisites for academic learning </a:t>
            </a:r>
          </a:p>
          <a:p>
            <a:pPr marL="457200" indent="-457200">
              <a:lnSpc>
                <a:spcPct val="130000"/>
              </a:lnSpc>
              <a:buFont typeface="Arial"/>
              <a:buChar char="•"/>
            </a:pPr>
            <a:r>
              <a:rPr lang="en-US" sz="3200" b="1" baseline="30000" dirty="0">
                <a:latin typeface="Garamond"/>
                <a:cs typeface="Garamond"/>
              </a:rPr>
              <a:t>Situating learning in the lives of students</a:t>
            </a:r>
          </a:p>
          <a:p>
            <a:pPr marL="457200" indent="-457200">
              <a:lnSpc>
                <a:spcPct val="130000"/>
              </a:lnSpc>
              <a:buFont typeface="Arial"/>
              <a:buChar char="•"/>
            </a:pPr>
            <a:r>
              <a:rPr lang="en-US" sz="3200" b="1" baseline="30000" dirty="0">
                <a:latin typeface="Garamond"/>
                <a:cs typeface="Garamond"/>
              </a:rPr>
              <a:t>Building relationships</a:t>
            </a:r>
          </a:p>
          <a:p>
            <a:pPr marL="457200" indent="-457200">
              <a:lnSpc>
                <a:spcPct val="130000"/>
              </a:lnSpc>
              <a:buFont typeface="Arial"/>
              <a:buChar char="•"/>
            </a:pPr>
            <a:r>
              <a:rPr lang="en-US" sz="3200" b="1" baseline="30000" dirty="0">
                <a:latin typeface="Garamond"/>
                <a:cs typeface="Garamond"/>
              </a:rPr>
              <a:t>Providing enrichment</a:t>
            </a:r>
          </a:p>
          <a:p>
            <a:pPr marL="457200" indent="-457200">
              <a:lnSpc>
                <a:spcPct val="130000"/>
              </a:lnSpc>
              <a:buFont typeface="Arial"/>
              <a:buChar char="•"/>
            </a:pPr>
            <a:r>
              <a:rPr lang="en-US" sz="3200" b="1" baseline="30000" dirty="0">
                <a:latin typeface="Garamond"/>
                <a:cs typeface="Garamond"/>
              </a:rPr>
              <a:t>Amplifying student voice</a:t>
            </a:r>
            <a:endParaRPr lang="en-US" sz="3200" b="1" dirty="0">
              <a:latin typeface="Garamond"/>
              <a:cs typeface="Garamond"/>
            </a:endParaRPr>
          </a:p>
        </p:txBody>
      </p:sp>
      <p:sp>
        <p:nvSpPr>
          <p:cNvPr id="3" name="Rectangle 2"/>
          <p:cNvSpPr/>
          <p:nvPr/>
        </p:nvSpPr>
        <p:spPr>
          <a:xfrm>
            <a:off x="2455334" y="357443"/>
            <a:ext cx="6688666" cy="1988237"/>
          </a:xfrm>
          <a:prstGeom prst="rect">
            <a:avLst/>
          </a:prstGeom>
        </p:spPr>
        <p:txBody>
          <a:bodyPr wrap="square">
            <a:spAutoFit/>
          </a:bodyPr>
          <a:lstStyle/>
          <a:p>
            <a:pPr>
              <a:lnSpc>
                <a:spcPct val="130000"/>
              </a:lnSpc>
            </a:pPr>
            <a:r>
              <a:rPr lang="en-US" sz="4800" b="1" baseline="30000" dirty="0">
                <a:latin typeface="Gill Sans"/>
                <a:cs typeface="Gill Sans"/>
              </a:rPr>
              <a:t>High Operational Practices of the Pedagogy of Confidence support and enhance equity:</a:t>
            </a:r>
          </a:p>
        </p:txBody>
      </p:sp>
      <p:sp>
        <p:nvSpPr>
          <p:cNvPr id="4" name="Rectangle 3"/>
          <p:cNvSpPr/>
          <p:nvPr/>
        </p:nvSpPr>
        <p:spPr>
          <a:xfrm>
            <a:off x="2552096" y="5682505"/>
            <a:ext cx="3761618" cy="1015663"/>
          </a:xfrm>
          <a:prstGeom prst="rect">
            <a:avLst/>
          </a:prstGeom>
        </p:spPr>
        <p:txBody>
          <a:bodyPr wrap="square">
            <a:spAutoFit/>
          </a:bodyPr>
          <a:lstStyle/>
          <a:p>
            <a:pPr algn="dist"/>
            <a:r>
              <a:rPr lang="en-US" sz="6000" b="1" dirty="0">
                <a:latin typeface="Gill Sans"/>
                <a:cs typeface="Gill Sans"/>
              </a:rPr>
              <a:t>Belief</a:t>
            </a:r>
            <a:endParaRPr lang="en-US" sz="6000" dirty="0"/>
          </a:p>
        </p:txBody>
      </p:sp>
      <p:sp>
        <p:nvSpPr>
          <p:cNvPr id="5" name="Slide Number Placeholder 4"/>
          <p:cNvSpPr>
            <a:spLocks noGrp="1"/>
          </p:cNvSpPr>
          <p:nvPr>
            <p:ph type="sldNum" sz="quarter" idx="12"/>
          </p:nvPr>
        </p:nvSpPr>
        <p:spPr/>
        <p:txBody>
          <a:bodyPr/>
          <a:lstStyle/>
          <a:p>
            <a:fld id="{230328CC-4F7D-A845-8B2B-D7F20DED636A}" type="slidenum">
              <a:rPr lang="en-US" smtClean="0"/>
              <a:t>10</a:t>
            </a:fld>
            <a:endParaRPr lang="en-US" dirty="0"/>
          </a:p>
        </p:txBody>
      </p:sp>
      <p:sp>
        <p:nvSpPr>
          <p:cNvPr id="11" name="Rectangle 10"/>
          <p:cNvSpPr/>
          <p:nvPr/>
        </p:nvSpPr>
        <p:spPr>
          <a:xfrm>
            <a:off x="2443241" y="0"/>
            <a:ext cx="1083049" cy="461665"/>
          </a:xfrm>
          <a:prstGeom prst="rect">
            <a:avLst/>
          </a:prstGeom>
        </p:spPr>
        <p:txBody>
          <a:bodyPr wrap="none">
            <a:spAutoFit/>
          </a:bodyPr>
          <a:lstStyle/>
          <a:p>
            <a:r>
              <a:rPr lang="en-US" sz="2400" b="1" dirty="0" smtClean="0">
                <a:solidFill>
                  <a:srgbClr val="FF0000"/>
                </a:solidFill>
                <a:latin typeface="Gill Sans"/>
                <a:cs typeface="Gill Sans"/>
              </a:rPr>
              <a:t>HOPs</a:t>
            </a:r>
            <a:endParaRPr lang="en-US" sz="2400" dirty="0">
              <a:solidFill>
                <a:srgbClr val="FF0000"/>
              </a:solidFill>
            </a:endParaRPr>
          </a:p>
        </p:txBody>
      </p:sp>
    </p:spTree>
    <p:extLst>
      <p:ext uri="{BB962C8B-B14F-4D97-AF65-F5344CB8AC3E}">
        <p14:creationId xmlns:p14="http://schemas.microsoft.com/office/powerpoint/2010/main" val="22465838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11</a:t>
            </a:fld>
            <a:endParaRPr lang="en-US" dirty="0"/>
          </a:p>
        </p:txBody>
      </p:sp>
      <p:sp>
        <p:nvSpPr>
          <p:cNvPr id="3" name="TextBox 2"/>
          <p:cNvSpPr txBox="1"/>
          <p:nvPr/>
        </p:nvSpPr>
        <p:spPr>
          <a:xfrm>
            <a:off x="397612" y="568475"/>
            <a:ext cx="5019323" cy="646331"/>
          </a:xfrm>
          <a:prstGeom prst="rect">
            <a:avLst/>
          </a:prstGeom>
          <a:noFill/>
        </p:spPr>
        <p:txBody>
          <a:bodyPr wrap="none" rtlCol="0">
            <a:spAutoFit/>
          </a:bodyPr>
          <a:lstStyle/>
          <a:p>
            <a:r>
              <a:rPr lang="en-US" sz="3600" b="1" dirty="0" smtClean="0">
                <a:latin typeface="Gill Sans"/>
                <a:cs typeface="Gill Sans"/>
              </a:rPr>
              <a:t>3 Phases of Learning</a:t>
            </a:r>
            <a:endParaRPr lang="en-US" sz="3600" b="1" dirty="0">
              <a:latin typeface="Gill Sans"/>
              <a:cs typeface="Gill Sans"/>
            </a:endParaRPr>
          </a:p>
        </p:txBody>
      </p:sp>
      <p:sp>
        <p:nvSpPr>
          <p:cNvPr id="4" name="TextBox 3"/>
          <p:cNvSpPr txBox="1"/>
          <p:nvPr/>
        </p:nvSpPr>
        <p:spPr>
          <a:xfrm>
            <a:off x="402371" y="2552740"/>
            <a:ext cx="2264391" cy="1409609"/>
          </a:xfrm>
          <a:prstGeom prst="rect">
            <a:avLst/>
          </a:prstGeom>
          <a:noFill/>
        </p:spPr>
        <p:txBody>
          <a:bodyPr wrap="square" lIns="91430" tIns="45716" rIns="91430" bIns="45716" rtlCol="0">
            <a:spAutoFit/>
          </a:bodyPr>
          <a:lstStyle/>
          <a:p>
            <a:pPr algn="ctr">
              <a:lnSpc>
                <a:spcPct val="120000"/>
              </a:lnSpc>
            </a:pPr>
            <a:r>
              <a:rPr lang="en-US" sz="2400" b="1" dirty="0" smtClean="0"/>
              <a:t>Getting </a:t>
            </a:r>
          </a:p>
          <a:p>
            <a:pPr algn="ctr">
              <a:lnSpc>
                <a:spcPct val="120000"/>
              </a:lnSpc>
            </a:pPr>
            <a:r>
              <a:rPr lang="en-US" sz="2400" b="1" dirty="0" smtClean="0"/>
              <a:t>Ready </a:t>
            </a:r>
          </a:p>
          <a:p>
            <a:pPr algn="ctr">
              <a:lnSpc>
                <a:spcPct val="120000"/>
              </a:lnSpc>
            </a:pPr>
            <a:r>
              <a:rPr lang="en-US" sz="2400" b="1" dirty="0" smtClean="0"/>
              <a:t>to Learn</a:t>
            </a:r>
            <a:endParaRPr lang="en-US" sz="2400" b="1" dirty="0"/>
          </a:p>
        </p:txBody>
      </p:sp>
      <p:sp>
        <p:nvSpPr>
          <p:cNvPr id="5" name="Rectangle 4"/>
          <p:cNvSpPr/>
          <p:nvPr/>
        </p:nvSpPr>
        <p:spPr>
          <a:xfrm>
            <a:off x="397612" y="1465977"/>
            <a:ext cx="2264392" cy="878414"/>
          </a:xfrm>
          <a:prstGeom prst="rect">
            <a:avLst/>
          </a:prstGeom>
          <a:solidFill>
            <a:srgbClr val="660066"/>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6" name="Straight Arrow Connector 5"/>
          <p:cNvCxnSpPr/>
          <p:nvPr/>
        </p:nvCxnSpPr>
        <p:spPr>
          <a:xfrm>
            <a:off x="2666761"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287023" y="1674355"/>
            <a:ext cx="2485573" cy="461661"/>
          </a:xfrm>
          <a:prstGeom prst="rect">
            <a:avLst/>
          </a:prstGeom>
          <a:noFill/>
        </p:spPr>
        <p:txBody>
          <a:bodyPr wrap="square" lIns="91430" tIns="45716" rIns="91430" bIns="45716" rtlCol="0">
            <a:spAutoFit/>
          </a:bodyPr>
          <a:lstStyle/>
          <a:p>
            <a:pPr algn="ctr"/>
            <a:r>
              <a:rPr lang="en-US" sz="2400" b="1" dirty="0">
                <a:solidFill>
                  <a:schemeClr val="bg1"/>
                </a:solidFill>
              </a:rPr>
              <a:t>Priming</a:t>
            </a:r>
          </a:p>
        </p:txBody>
      </p:sp>
      <p:sp>
        <p:nvSpPr>
          <p:cNvPr id="8" name="Rectangle 7"/>
          <p:cNvSpPr/>
          <p:nvPr/>
        </p:nvSpPr>
        <p:spPr>
          <a:xfrm>
            <a:off x="3318613" y="1465977"/>
            <a:ext cx="2264392" cy="878414"/>
          </a:xfrm>
          <a:prstGeom prst="rect">
            <a:avLst/>
          </a:prstGeom>
          <a:solidFill>
            <a:srgbClr val="800000"/>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9" name="Straight Arrow Connector 8"/>
          <p:cNvCxnSpPr/>
          <p:nvPr/>
        </p:nvCxnSpPr>
        <p:spPr>
          <a:xfrm>
            <a:off x="5587762"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208024" y="1674355"/>
            <a:ext cx="2485573" cy="461661"/>
          </a:xfrm>
          <a:prstGeom prst="rect">
            <a:avLst/>
          </a:prstGeom>
          <a:noFill/>
        </p:spPr>
        <p:txBody>
          <a:bodyPr wrap="square" lIns="91430" tIns="45716" rIns="91430" bIns="45716" rtlCol="0">
            <a:spAutoFit/>
          </a:bodyPr>
          <a:lstStyle/>
          <a:p>
            <a:pPr algn="ctr"/>
            <a:r>
              <a:rPr lang="en-US" sz="2400" b="1" dirty="0" smtClean="0">
                <a:solidFill>
                  <a:schemeClr val="bg1"/>
                </a:solidFill>
              </a:rPr>
              <a:t>Processing</a:t>
            </a:r>
            <a:endParaRPr lang="en-US" sz="2400" b="1" dirty="0">
              <a:solidFill>
                <a:schemeClr val="bg1"/>
              </a:solidFill>
            </a:endParaRPr>
          </a:p>
        </p:txBody>
      </p:sp>
      <p:sp>
        <p:nvSpPr>
          <p:cNvPr id="11" name="Rectangle 10"/>
          <p:cNvSpPr/>
          <p:nvPr/>
        </p:nvSpPr>
        <p:spPr>
          <a:xfrm>
            <a:off x="6178768" y="1465977"/>
            <a:ext cx="2264392" cy="878414"/>
          </a:xfrm>
          <a:prstGeom prst="rect">
            <a:avLst/>
          </a:prstGeom>
          <a:solidFill>
            <a:srgbClr val="0000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12" name="Straight Arrow Connector 11"/>
          <p:cNvCxnSpPr/>
          <p:nvPr/>
        </p:nvCxnSpPr>
        <p:spPr>
          <a:xfrm>
            <a:off x="8447916"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6068178" y="1462685"/>
            <a:ext cx="2485573" cy="830993"/>
          </a:xfrm>
          <a:prstGeom prst="rect">
            <a:avLst/>
          </a:prstGeom>
          <a:noFill/>
        </p:spPr>
        <p:txBody>
          <a:bodyPr wrap="square" lIns="91430" tIns="45716" rIns="91430" bIns="45716" rtlCol="0">
            <a:spAutoFit/>
          </a:bodyPr>
          <a:lstStyle/>
          <a:p>
            <a:pPr algn="ctr"/>
            <a:r>
              <a:rPr lang="en-US" sz="2400" b="1" dirty="0">
                <a:solidFill>
                  <a:schemeClr val="bg1"/>
                </a:solidFill>
              </a:rPr>
              <a:t>Retaining for</a:t>
            </a:r>
          </a:p>
          <a:p>
            <a:pPr algn="ctr"/>
            <a:r>
              <a:rPr lang="en-US" sz="2400" b="1" dirty="0">
                <a:solidFill>
                  <a:schemeClr val="bg1"/>
                </a:solidFill>
              </a:rPr>
              <a:t>Understanding</a:t>
            </a:r>
          </a:p>
        </p:txBody>
      </p:sp>
      <p:sp>
        <p:nvSpPr>
          <p:cNvPr id="14" name="TextBox 13"/>
          <p:cNvSpPr txBox="1"/>
          <p:nvPr/>
        </p:nvSpPr>
        <p:spPr>
          <a:xfrm>
            <a:off x="3323372" y="2552739"/>
            <a:ext cx="2264391" cy="966410"/>
          </a:xfrm>
          <a:prstGeom prst="rect">
            <a:avLst/>
          </a:prstGeom>
          <a:noFill/>
        </p:spPr>
        <p:txBody>
          <a:bodyPr wrap="square" lIns="91430" tIns="45716" rIns="91430" bIns="45716" rtlCol="0">
            <a:spAutoFit/>
          </a:bodyPr>
          <a:lstStyle/>
          <a:p>
            <a:pPr algn="ctr">
              <a:lnSpc>
                <a:spcPct val="120000"/>
              </a:lnSpc>
            </a:pPr>
            <a:r>
              <a:rPr lang="en-US" sz="2400" b="1" dirty="0" smtClean="0"/>
              <a:t>Unpacking</a:t>
            </a:r>
          </a:p>
          <a:p>
            <a:pPr algn="ctr">
              <a:lnSpc>
                <a:spcPct val="120000"/>
              </a:lnSpc>
            </a:pPr>
            <a:r>
              <a:rPr lang="en-US" sz="2400" b="1" dirty="0" smtClean="0"/>
              <a:t>Meaning</a:t>
            </a:r>
          </a:p>
        </p:txBody>
      </p:sp>
      <p:sp>
        <p:nvSpPr>
          <p:cNvPr id="15" name="TextBox 14"/>
          <p:cNvSpPr txBox="1"/>
          <p:nvPr/>
        </p:nvSpPr>
        <p:spPr>
          <a:xfrm>
            <a:off x="6178768" y="2552739"/>
            <a:ext cx="2374983" cy="966410"/>
          </a:xfrm>
          <a:prstGeom prst="rect">
            <a:avLst/>
          </a:prstGeom>
          <a:noFill/>
        </p:spPr>
        <p:txBody>
          <a:bodyPr wrap="square" lIns="91430" tIns="45716" rIns="91430" bIns="45716" rtlCol="0">
            <a:spAutoFit/>
          </a:bodyPr>
          <a:lstStyle/>
          <a:p>
            <a:pPr algn="ctr">
              <a:lnSpc>
                <a:spcPct val="120000"/>
              </a:lnSpc>
            </a:pPr>
            <a:r>
              <a:rPr lang="en-US" sz="2400" b="1" dirty="0"/>
              <a:t>Holding on</a:t>
            </a:r>
          </a:p>
          <a:p>
            <a:pPr algn="ctr">
              <a:lnSpc>
                <a:spcPct val="120000"/>
              </a:lnSpc>
            </a:pPr>
            <a:r>
              <a:rPr lang="en-US" sz="2400" b="1" dirty="0"/>
              <a:t>to Learning</a:t>
            </a:r>
          </a:p>
        </p:txBody>
      </p:sp>
      <p:pic>
        <p:nvPicPr>
          <p:cNvPr id="16" name="black-women-brain3.psd" descr="black-women-brain3.psd"/>
          <p:cNvPicPr>
            <a:picLocks noChangeAspect="1"/>
          </p:cNvPicPr>
          <p:nvPr/>
        </p:nvPicPr>
        <p:blipFill>
          <a:blip r:embed="rId3">
            <a:extLst/>
          </a:blip>
          <a:stretch>
            <a:fillRect/>
          </a:stretch>
        </p:blipFill>
        <p:spPr>
          <a:xfrm>
            <a:off x="1215007" y="4039308"/>
            <a:ext cx="3012489" cy="4709581"/>
          </a:xfrm>
          <a:prstGeom prst="rect">
            <a:avLst/>
          </a:prstGeom>
          <a:ln w="12700">
            <a:miter lim="400000"/>
          </a:ln>
        </p:spPr>
      </p:pic>
      <p:pic>
        <p:nvPicPr>
          <p:cNvPr id="17" name="Picture 16" descr="MAN brain head facing lef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47492" y="4194530"/>
            <a:ext cx="3227914" cy="3227914"/>
          </a:xfrm>
          <a:prstGeom prst="rect">
            <a:avLst/>
          </a:prstGeom>
        </p:spPr>
      </p:pic>
    </p:spTree>
    <p:extLst>
      <p:ext uri="{BB962C8B-B14F-4D97-AF65-F5344CB8AC3E}">
        <p14:creationId xmlns:p14="http://schemas.microsoft.com/office/powerpoint/2010/main" val="11062425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12</a:t>
            </a:fld>
            <a:endParaRPr lang="en-US" dirty="0"/>
          </a:p>
        </p:txBody>
      </p:sp>
      <p:pic>
        <p:nvPicPr>
          <p:cNvPr id="12" name="Picture 11"/>
          <p:cNvPicPr>
            <a:picLocks noChangeAspect="1"/>
          </p:cNvPicPr>
          <p:nvPr/>
        </p:nvPicPr>
        <p:blipFill>
          <a:blip r:embed="rId3"/>
          <a:stretch>
            <a:fillRect/>
          </a:stretch>
        </p:blipFill>
        <p:spPr>
          <a:xfrm>
            <a:off x="-2300005" y="4378922"/>
            <a:ext cx="1333500" cy="863600"/>
          </a:xfrm>
          <a:prstGeom prst="rect">
            <a:avLst/>
          </a:prstGeom>
        </p:spPr>
      </p:pic>
      <p:sp>
        <p:nvSpPr>
          <p:cNvPr id="16" name="TextBox 15"/>
          <p:cNvSpPr txBox="1"/>
          <p:nvPr/>
        </p:nvSpPr>
        <p:spPr>
          <a:xfrm>
            <a:off x="-2317804" y="5936645"/>
            <a:ext cx="2172390" cy="523220"/>
          </a:xfrm>
          <a:prstGeom prst="rect">
            <a:avLst/>
          </a:prstGeom>
          <a:noFill/>
        </p:spPr>
        <p:txBody>
          <a:bodyPr wrap="none" rtlCol="0">
            <a:spAutoFit/>
          </a:bodyPr>
          <a:lstStyle/>
          <a:p>
            <a:pPr algn="ctr"/>
            <a:r>
              <a:rPr lang="en-US" sz="1400" b="1" dirty="0" smtClean="0">
                <a:latin typeface="Gill Sans"/>
                <a:cs typeface="Gill Sans"/>
              </a:rPr>
              <a:t>Describing in Context</a:t>
            </a:r>
          </a:p>
          <a:p>
            <a:pPr algn="ctr"/>
            <a:r>
              <a:rPr lang="en-US" sz="1400" b="1" dirty="0" smtClean="0">
                <a:latin typeface="Gill Sans"/>
                <a:cs typeface="Gill Sans"/>
              </a:rPr>
              <a:t>Brainstorming</a:t>
            </a:r>
            <a:endParaRPr lang="en-US" sz="1400" b="1" dirty="0">
              <a:latin typeface="Gill Sans"/>
              <a:cs typeface="Gill Sans"/>
            </a:endParaRPr>
          </a:p>
        </p:txBody>
      </p:sp>
      <p:sp>
        <p:nvSpPr>
          <p:cNvPr id="20" name="TextBox 19"/>
          <p:cNvSpPr txBox="1"/>
          <p:nvPr/>
        </p:nvSpPr>
        <p:spPr>
          <a:xfrm>
            <a:off x="-2525127" y="3860447"/>
            <a:ext cx="1780491" cy="523220"/>
          </a:xfrm>
          <a:prstGeom prst="rect">
            <a:avLst/>
          </a:prstGeom>
          <a:noFill/>
        </p:spPr>
        <p:txBody>
          <a:bodyPr wrap="square" rtlCol="0">
            <a:spAutoFit/>
          </a:bodyPr>
          <a:lstStyle/>
          <a:p>
            <a:pPr algn="ctr"/>
            <a:r>
              <a:rPr lang="en-US" sz="1400" b="1" dirty="0" smtClean="0">
                <a:latin typeface="Gill Sans"/>
                <a:cs typeface="Gill Sans"/>
              </a:rPr>
              <a:t>Analogies</a:t>
            </a:r>
          </a:p>
          <a:p>
            <a:pPr algn="ctr"/>
            <a:r>
              <a:rPr lang="en-US" sz="1400" b="1" dirty="0" smtClean="0">
                <a:latin typeface="Gill Sans"/>
                <a:cs typeface="Gill Sans"/>
              </a:rPr>
              <a:t>Relationships</a:t>
            </a:r>
            <a:endParaRPr lang="en-US" sz="1400" b="1" dirty="0">
              <a:latin typeface="Gill Sans"/>
              <a:cs typeface="Gill Sans"/>
            </a:endParaRPr>
          </a:p>
        </p:txBody>
      </p:sp>
      <p:sp>
        <p:nvSpPr>
          <p:cNvPr id="24" name="TextBox 23"/>
          <p:cNvSpPr txBox="1"/>
          <p:nvPr/>
        </p:nvSpPr>
        <p:spPr>
          <a:xfrm>
            <a:off x="207117" y="781036"/>
            <a:ext cx="2216635" cy="1969770"/>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a:t>
            </a:r>
            <a:r>
              <a:rPr lang="en-US" sz="1400" b="1" dirty="0" smtClean="0">
                <a:latin typeface="Gill Sans"/>
                <a:cs typeface="Gill Sans"/>
              </a:rPr>
              <a:t>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Things you do during</a:t>
            </a:r>
          </a:p>
          <a:p>
            <a:r>
              <a:rPr lang="en-US" sz="1400" b="1" dirty="0" smtClean="0">
                <a:latin typeface="Gill Sans"/>
                <a:cs typeface="Gill Sans"/>
              </a:rPr>
              <a:t>the day at home.</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4" name="Rectangle 3"/>
          <p:cNvSpPr/>
          <p:nvPr/>
        </p:nvSpPr>
        <p:spPr>
          <a:xfrm>
            <a:off x="5352426" y="3251609"/>
            <a:ext cx="1274708" cy="369332"/>
          </a:xfrm>
          <a:prstGeom prst="rect">
            <a:avLst/>
          </a:prstGeom>
        </p:spPr>
        <p:txBody>
          <a:bodyPr wrap="none">
            <a:spAutoFit/>
          </a:bodyPr>
          <a:lstStyle/>
          <a:p>
            <a:r>
              <a:rPr lang="en-US" b="1" dirty="0" smtClean="0">
                <a:latin typeface="Gill Sans"/>
                <a:cs typeface="Gill Sans"/>
              </a:rPr>
              <a:t>Your Day </a:t>
            </a:r>
            <a:endParaRPr lang="en-US" dirty="0"/>
          </a:p>
        </p:txBody>
      </p:sp>
      <p:sp>
        <p:nvSpPr>
          <p:cNvPr id="5" name="TextBox 4"/>
          <p:cNvSpPr txBox="1"/>
          <p:nvPr/>
        </p:nvSpPr>
        <p:spPr>
          <a:xfrm>
            <a:off x="4856249" y="1765921"/>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25" name="TextBox 24"/>
          <p:cNvSpPr txBox="1"/>
          <p:nvPr/>
        </p:nvSpPr>
        <p:spPr>
          <a:xfrm>
            <a:off x="3876316" y="3164472"/>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26" name="TextBox 25"/>
          <p:cNvSpPr txBox="1"/>
          <p:nvPr/>
        </p:nvSpPr>
        <p:spPr>
          <a:xfrm>
            <a:off x="4960304" y="4854530"/>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27" name="TextBox 26"/>
          <p:cNvSpPr txBox="1"/>
          <p:nvPr/>
        </p:nvSpPr>
        <p:spPr>
          <a:xfrm>
            <a:off x="6782271" y="3860447"/>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sp>
        <p:nvSpPr>
          <p:cNvPr id="28" name="Oval 27"/>
          <p:cNvSpPr/>
          <p:nvPr/>
        </p:nvSpPr>
        <p:spPr>
          <a:xfrm>
            <a:off x="5119970" y="2636949"/>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3575768" y="1061202"/>
            <a:ext cx="4750704" cy="478210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914288" y="4383667"/>
            <a:ext cx="913051"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827" y="4267560"/>
            <a:ext cx="207512" cy="116107"/>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oran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792" y="4429386"/>
            <a:ext cx="616772" cy="462579"/>
          </a:xfrm>
          <a:prstGeom prst="rect">
            <a:avLst/>
          </a:prstGeom>
        </p:spPr>
      </p:pic>
      <p:sp>
        <p:nvSpPr>
          <p:cNvPr id="8" name="Rectangle 7"/>
          <p:cNvSpPr/>
          <p:nvPr/>
        </p:nvSpPr>
        <p:spPr>
          <a:xfrm>
            <a:off x="207117" y="97025"/>
            <a:ext cx="6776214" cy="523220"/>
          </a:xfrm>
          <a:prstGeom prst="rect">
            <a:avLst/>
          </a:prstGeom>
        </p:spPr>
        <p:txBody>
          <a:bodyPr wrap="none">
            <a:spAutoFit/>
          </a:bodyPr>
          <a:lstStyle/>
          <a:p>
            <a:r>
              <a:rPr lang="en-US" sz="2800" b="1" dirty="0" smtClean="0">
                <a:latin typeface="Gill Sans"/>
                <a:cs typeface="Gill Sans"/>
              </a:rPr>
              <a:t>Defining in Context - Brainstorming</a:t>
            </a:r>
            <a:endParaRPr lang="en-US" sz="2800" b="1" dirty="0">
              <a:latin typeface="Gill Sans"/>
              <a:cs typeface="Gill Sans"/>
            </a:endParaRPr>
          </a:p>
        </p:txBody>
      </p:sp>
      <p:sp>
        <p:nvSpPr>
          <p:cNvPr id="31" name="TextBox 30"/>
          <p:cNvSpPr txBox="1"/>
          <p:nvPr/>
        </p:nvSpPr>
        <p:spPr>
          <a:xfrm>
            <a:off x="6914288" y="2452283"/>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pic>
        <p:nvPicPr>
          <p:cNvPr id="32" name="Picture 31" descr="comp book.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8637" y="5016131"/>
            <a:ext cx="2229017" cy="1363415"/>
          </a:xfrm>
          <a:prstGeom prst="rect">
            <a:avLst/>
          </a:prstGeom>
        </p:spPr>
      </p:pic>
    </p:spTree>
    <p:extLst>
      <p:ext uri="{BB962C8B-B14F-4D97-AF65-F5344CB8AC3E}">
        <p14:creationId xmlns:p14="http://schemas.microsoft.com/office/powerpoint/2010/main" val="38374031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307" y="970251"/>
            <a:ext cx="4913525" cy="5647700"/>
          </a:xfrm>
          <a:prstGeom prst="rect">
            <a:avLst/>
          </a:prstGeom>
          <a:noFill/>
        </p:spPr>
        <p:txBody>
          <a:bodyPr wrap="none" rtlCol="0">
            <a:spAutoFit/>
          </a:bodyPr>
          <a:lstStyle/>
          <a:p>
            <a:pPr>
              <a:spcAft>
                <a:spcPts val="1800"/>
              </a:spcAft>
            </a:pPr>
            <a:r>
              <a:rPr lang="en-US" sz="3200" b="1" dirty="0" smtClean="0">
                <a:latin typeface="Gill Sans"/>
                <a:cs typeface="Gill Sans"/>
              </a:rPr>
              <a:t>Every day I __________ .</a:t>
            </a:r>
          </a:p>
          <a:p>
            <a:pPr>
              <a:spcAft>
                <a:spcPts val="1800"/>
              </a:spcAft>
            </a:pPr>
            <a:r>
              <a:rPr lang="en-US" sz="3200" b="1" dirty="0">
                <a:latin typeface="Gill Sans"/>
                <a:cs typeface="Gill Sans"/>
              </a:rPr>
              <a:t>Every day I __________ .</a:t>
            </a:r>
          </a:p>
          <a:p>
            <a:pPr>
              <a:spcAft>
                <a:spcPts val="1800"/>
              </a:spcAft>
            </a:pPr>
            <a:r>
              <a:rPr lang="en-US" sz="3200" b="1" dirty="0">
                <a:latin typeface="Gill Sans"/>
                <a:cs typeface="Gill Sans"/>
              </a:rPr>
              <a:t>Every day I __________ .</a:t>
            </a:r>
          </a:p>
          <a:p>
            <a:pPr>
              <a:spcAft>
                <a:spcPts val="1800"/>
              </a:spcAft>
            </a:pPr>
            <a:r>
              <a:rPr lang="en-US" sz="3200" b="1" dirty="0">
                <a:latin typeface="Gill Sans"/>
                <a:cs typeface="Gill Sans"/>
              </a:rPr>
              <a:t>Every day I __________ .</a:t>
            </a:r>
          </a:p>
          <a:p>
            <a:pPr>
              <a:spcAft>
                <a:spcPts val="1800"/>
              </a:spcAft>
            </a:pPr>
            <a:r>
              <a:rPr lang="en-US" sz="3200" b="1" dirty="0">
                <a:latin typeface="Gill Sans"/>
                <a:cs typeface="Gill Sans"/>
              </a:rPr>
              <a:t>Every day I __________ .</a:t>
            </a:r>
          </a:p>
          <a:p>
            <a:pPr>
              <a:spcAft>
                <a:spcPts val="1800"/>
              </a:spcAft>
            </a:pPr>
            <a:r>
              <a:rPr lang="en-US" sz="3200" b="1" dirty="0">
                <a:latin typeface="Gill Sans"/>
                <a:cs typeface="Gill Sans"/>
              </a:rPr>
              <a:t>Every day I __________ .</a:t>
            </a:r>
          </a:p>
          <a:p>
            <a:pPr>
              <a:spcAft>
                <a:spcPts val="1800"/>
              </a:spcAft>
            </a:pPr>
            <a:r>
              <a:rPr lang="en-US" sz="3200" b="1" dirty="0">
                <a:latin typeface="Gill Sans"/>
                <a:cs typeface="Gill Sans"/>
              </a:rPr>
              <a:t>Every day I __________ .</a:t>
            </a:r>
          </a:p>
          <a:p>
            <a:endParaRPr lang="en-US" sz="3200" b="1" dirty="0" smtClean="0">
              <a:latin typeface="Gill Sans"/>
              <a:cs typeface="Gill Sans"/>
            </a:endParaRPr>
          </a:p>
        </p:txBody>
      </p:sp>
    </p:spTree>
    <p:extLst>
      <p:ext uri="{BB962C8B-B14F-4D97-AF65-F5344CB8AC3E}">
        <p14:creationId xmlns:p14="http://schemas.microsoft.com/office/powerpoint/2010/main" val="6051222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3" name="Rectangle 2"/>
          <p:cNvSpPr/>
          <p:nvPr/>
        </p:nvSpPr>
        <p:spPr>
          <a:xfrm>
            <a:off x="1882203" y="3333158"/>
            <a:ext cx="1274708" cy="369332"/>
          </a:xfrm>
          <a:prstGeom prst="rect">
            <a:avLst/>
          </a:prstGeom>
        </p:spPr>
        <p:txBody>
          <a:bodyPr wrap="none">
            <a:spAutoFit/>
          </a:bodyPr>
          <a:lstStyle/>
          <a:p>
            <a:r>
              <a:rPr lang="en-US" b="1" dirty="0" smtClean="0">
                <a:latin typeface="Gill Sans"/>
                <a:cs typeface="Gill Sans"/>
              </a:rPr>
              <a:t>Your Day </a:t>
            </a:r>
            <a:endParaRPr lang="en-US" dirty="0"/>
          </a:p>
        </p:txBody>
      </p:sp>
      <p:sp>
        <p:nvSpPr>
          <p:cNvPr id="4" name="TextBox 3"/>
          <p:cNvSpPr txBox="1"/>
          <p:nvPr/>
        </p:nvSpPr>
        <p:spPr>
          <a:xfrm>
            <a:off x="1386026" y="1847470"/>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5" name="TextBox 4"/>
          <p:cNvSpPr txBox="1"/>
          <p:nvPr/>
        </p:nvSpPr>
        <p:spPr>
          <a:xfrm>
            <a:off x="406093" y="3246021"/>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6" name="TextBox 5"/>
          <p:cNvSpPr txBox="1"/>
          <p:nvPr/>
        </p:nvSpPr>
        <p:spPr>
          <a:xfrm>
            <a:off x="1490081" y="4936079"/>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7" name="TextBox 6"/>
          <p:cNvSpPr txBox="1"/>
          <p:nvPr/>
        </p:nvSpPr>
        <p:spPr>
          <a:xfrm>
            <a:off x="3312048" y="3941996"/>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sp>
        <p:nvSpPr>
          <p:cNvPr id="8" name="Oval 7"/>
          <p:cNvSpPr/>
          <p:nvPr/>
        </p:nvSpPr>
        <p:spPr>
          <a:xfrm>
            <a:off x="1649747" y="2718498"/>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105545" y="1142751"/>
            <a:ext cx="4750704" cy="478210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444065" y="4465216"/>
            <a:ext cx="913051"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149604" y="4349109"/>
            <a:ext cx="207512" cy="116107"/>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569" y="4510935"/>
            <a:ext cx="616772" cy="462579"/>
          </a:xfrm>
          <a:prstGeom prst="rect">
            <a:avLst/>
          </a:prstGeom>
        </p:spPr>
      </p:pic>
      <p:sp>
        <p:nvSpPr>
          <p:cNvPr id="13" name="TextBox 12"/>
          <p:cNvSpPr txBox="1"/>
          <p:nvPr/>
        </p:nvSpPr>
        <p:spPr>
          <a:xfrm>
            <a:off x="3444065" y="2533832"/>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sp>
        <p:nvSpPr>
          <p:cNvPr id="15" name="TextBox 14"/>
          <p:cNvSpPr txBox="1"/>
          <p:nvPr/>
        </p:nvSpPr>
        <p:spPr>
          <a:xfrm>
            <a:off x="5412690" y="914614"/>
            <a:ext cx="3731310" cy="4662814"/>
          </a:xfrm>
          <a:prstGeom prst="rect">
            <a:avLst/>
          </a:prstGeom>
          <a:noFill/>
        </p:spPr>
        <p:txBody>
          <a:bodyPr wrap="none" rtlCol="0">
            <a:spAutoFit/>
          </a:bodyPr>
          <a:lstStyle/>
          <a:p>
            <a:pPr>
              <a:spcAft>
                <a:spcPts val="1800"/>
              </a:spcAft>
            </a:pPr>
            <a:r>
              <a:rPr lang="en-US" sz="2400" b="1" dirty="0" smtClean="0">
                <a:latin typeface="Gill Sans"/>
                <a:cs typeface="Gill Sans"/>
              </a:rPr>
              <a:t>Every day I __________ .</a:t>
            </a:r>
          </a:p>
          <a:p>
            <a:pPr>
              <a:spcAft>
                <a:spcPts val="1800"/>
              </a:spcAft>
            </a:pPr>
            <a:r>
              <a:rPr lang="en-US" sz="2400" b="1" dirty="0">
                <a:latin typeface="Gill Sans"/>
                <a:cs typeface="Gill Sans"/>
              </a:rPr>
              <a:t>Every day I __________ .</a:t>
            </a:r>
          </a:p>
          <a:p>
            <a:pPr>
              <a:spcAft>
                <a:spcPts val="1800"/>
              </a:spcAft>
            </a:pPr>
            <a:r>
              <a:rPr lang="en-US" sz="2400" b="1" dirty="0">
                <a:latin typeface="Gill Sans"/>
                <a:cs typeface="Gill Sans"/>
              </a:rPr>
              <a:t>Every day I __________ .</a:t>
            </a:r>
          </a:p>
          <a:p>
            <a:pPr>
              <a:spcAft>
                <a:spcPts val="1800"/>
              </a:spcAft>
            </a:pPr>
            <a:r>
              <a:rPr lang="en-US" sz="2400" b="1" dirty="0">
                <a:latin typeface="Gill Sans"/>
                <a:cs typeface="Gill Sans"/>
              </a:rPr>
              <a:t>Every day I __________ .</a:t>
            </a:r>
          </a:p>
          <a:p>
            <a:pPr>
              <a:spcAft>
                <a:spcPts val="1800"/>
              </a:spcAft>
            </a:pPr>
            <a:r>
              <a:rPr lang="en-US" sz="2400" b="1" dirty="0">
                <a:latin typeface="Gill Sans"/>
                <a:cs typeface="Gill Sans"/>
              </a:rPr>
              <a:t>Every day I __________ .</a:t>
            </a:r>
          </a:p>
          <a:p>
            <a:pPr>
              <a:spcAft>
                <a:spcPts val="1800"/>
              </a:spcAft>
            </a:pPr>
            <a:r>
              <a:rPr lang="en-US" sz="2400" b="1" dirty="0">
                <a:latin typeface="Gill Sans"/>
                <a:cs typeface="Gill Sans"/>
              </a:rPr>
              <a:t>Every day I __________ .</a:t>
            </a:r>
          </a:p>
          <a:p>
            <a:pPr>
              <a:spcAft>
                <a:spcPts val="1800"/>
              </a:spcAft>
            </a:pPr>
            <a:r>
              <a:rPr lang="en-US" sz="2400" b="1" dirty="0">
                <a:latin typeface="Gill Sans"/>
                <a:cs typeface="Gill Sans"/>
              </a:rPr>
              <a:t>Every day I __________ .</a:t>
            </a:r>
          </a:p>
          <a:p>
            <a:endParaRPr lang="en-US" sz="2400" b="1" dirty="0" smtClean="0">
              <a:latin typeface="Gill Sans"/>
              <a:cs typeface="Gill Sans"/>
            </a:endParaRPr>
          </a:p>
        </p:txBody>
      </p:sp>
    </p:spTree>
    <p:extLst>
      <p:ext uri="{BB962C8B-B14F-4D97-AF65-F5344CB8AC3E}">
        <p14:creationId xmlns:p14="http://schemas.microsoft.com/office/powerpoint/2010/main" val="38869733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0307" y="970251"/>
            <a:ext cx="6671417" cy="5647700"/>
          </a:xfrm>
          <a:prstGeom prst="rect">
            <a:avLst/>
          </a:prstGeom>
          <a:noFill/>
        </p:spPr>
        <p:txBody>
          <a:bodyPr wrap="none" rtlCol="0">
            <a:spAutoFit/>
          </a:bodyPr>
          <a:lstStyle/>
          <a:p>
            <a:pPr>
              <a:spcAft>
                <a:spcPts val="1800"/>
              </a:spcAft>
            </a:pPr>
            <a:r>
              <a:rPr lang="en-US" sz="3200" b="1" dirty="0" smtClean="0">
                <a:latin typeface="Gill Sans"/>
                <a:cs typeface="Gill Sans"/>
              </a:rPr>
              <a:t>Every day first I __________ .</a:t>
            </a:r>
          </a:p>
          <a:p>
            <a:pPr>
              <a:spcAft>
                <a:spcPts val="1800"/>
              </a:spcAft>
            </a:pPr>
            <a:r>
              <a:rPr lang="en-US" sz="3200" b="1" dirty="0">
                <a:latin typeface="Gill Sans"/>
                <a:cs typeface="Gill Sans"/>
              </a:rPr>
              <a:t>Every day </a:t>
            </a:r>
            <a:r>
              <a:rPr lang="en-US" sz="3200" b="1" dirty="0" smtClean="0">
                <a:latin typeface="Gill Sans"/>
                <a:cs typeface="Gill Sans"/>
              </a:rPr>
              <a:t>second I </a:t>
            </a:r>
            <a:r>
              <a:rPr lang="en-US" sz="3200" b="1" dirty="0">
                <a:latin typeface="Gill Sans"/>
                <a:cs typeface="Gill Sans"/>
              </a:rPr>
              <a:t>__________ .</a:t>
            </a:r>
          </a:p>
          <a:p>
            <a:pPr>
              <a:spcAft>
                <a:spcPts val="1800"/>
              </a:spcAft>
            </a:pPr>
            <a:r>
              <a:rPr lang="en-US" sz="3200" b="1" dirty="0">
                <a:latin typeface="Gill Sans"/>
                <a:cs typeface="Gill Sans"/>
              </a:rPr>
              <a:t>Every day </a:t>
            </a:r>
            <a:r>
              <a:rPr lang="en-US" sz="3200" b="1" dirty="0" smtClean="0">
                <a:latin typeface="Gill Sans"/>
                <a:cs typeface="Gill Sans"/>
              </a:rPr>
              <a:t>third I </a:t>
            </a:r>
            <a:r>
              <a:rPr lang="en-US" sz="3200" b="1" dirty="0">
                <a:latin typeface="Gill Sans"/>
                <a:cs typeface="Gill Sans"/>
              </a:rPr>
              <a:t>__________ .</a:t>
            </a:r>
          </a:p>
          <a:p>
            <a:pPr>
              <a:spcAft>
                <a:spcPts val="1800"/>
              </a:spcAft>
            </a:pPr>
            <a:r>
              <a:rPr lang="en-US" sz="3200" b="1" dirty="0">
                <a:latin typeface="Gill Sans"/>
                <a:cs typeface="Gill Sans"/>
              </a:rPr>
              <a:t>Every day </a:t>
            </a:r>
            <a:r>
              <a:rPr lang="en-US" sz="3200" b="1" dirty="0" smtClean="0">
                <a:latin typeface="Gill Sans"/>
                <a:cs typeface="Gill Sans"/>
              </a:rPr>
              <a:t>fourth I </a:t>
            </a:r>
            <a:r>
              <a:rPr lang="en-US" sz="3200" b="1" dirty="0">
                <a:latin typeface="Gill Sans"/>
                <a:cs typeface="Gill Sans"/>
              </a:rPr>
              <a:t>__________ .</a:t>
            </a:r>
          </a:p>
          <a:p>
            <a:pPr>
              <a:spcAft>
                <a:spcPts val="1800"/>
              </a:spcAft>
            </a:pPr>
            <a:r>
              <a:rPr lang="en-US" sz="3200" b="1" dirty="0">
                <a:latin typeface="Gill Sans"/>
                <a:cs typeface="Gill Sans"/>
              </a:rPr>
              <a:t>Every day </a:t>
            </a:r>
            <a:r>
              <a:rPr lang="en-US" sz="3200" b="1" dirty="0" smtClean="0">
                <a:latin typeface="Gill Sans"/>
                <a:cs typeface="Gill Sans"/>
              </a:rPr>
              <a:t>fifth I </a:t>
            </a:r>
            <a:r>
              <a:rPr lang="en-US" sz="3200" b="1" dirty="0">
                <a:latin typeface="Gill Sans"/>
                <a:cs typeface="Gill Sans"/>
              </a:rPr>
              <a:t>__________ .</a:t>
            </a:r>
          </a:p>
          <a:p>
            <a:pPr>
              <a:spcAft>
                <a:spcPts val="1800"/>
              </a:spcAft>
            </a:pPr>
            <a:r>
              <a:rPr lang="en-US" sz="3200" b="1" dirty="0">
                <a:latin typeface="Gill Sans"/>
                <a:cs typeface="Gill Sans"/>
              </a:rPr>
              <a:t>Every day </a:t>
            </a:r>
            <a:r>
              <a:rPr lang="en-US" sz="3200" b="1" dirty="0" smtClean="0">
                <a:latin typeface="Gill Sans"/>
                <a:cs typeface="Gill Sans"/>
              </a:rPr>
              <a:t>sixth I </a:t>
            </a:r>
            <a:r>
              <a:rPr lang="en-US" sz="3200" b="1" dirty="0">
                <a:latin typeface="Gill Sans"/>
                <a:cs typeface="Gill Sans"/>
              </a:rPr>
              <a:t>__________ .</a:t>
            </a:r>
          </a:p>
          <a:p>
            <a:pPr>
              <a:spcAft>
                <a:spcPts val="1800"/>
              </a:spcAft>
            </a:pPr>
            <a:r>
              <a:rPr lang="en-US" sz="3200" b="1" dirty="0">
                <a:latin typeface="Gill Sans"/>
                <a:cs typeface="Gill Sans"/>
              </a:rPr>
              <a:t>Every day </a:t>
            </a:r>
            <a:r>
              <a:rPr lang="en-US" sz="3200" b="1" dirty="0" smtClean="0">
                <a:latin typeface="Gill Sans"/>
                <a:cs typeface="Gill Sans"/>
              </a:rPr>
              <a:t>seventh I </a:t>
            </a:r>
            <a:r>
              <a:rPr lang="en-US" sz="3200" b="1" dirty="0">
                <a:latin typeface="Gill Sans"/>
                <a:cs typeface="Gill Sans"/>
              </a:rPr>
              <a:t>__________ .</a:t>
            </a:r>
          </a:p>
          <a:p>
            <a:endParaRPr lang="en-US" sz="3200" b="1" dirty="0" smtClean="0">
              <a:latin typeface="Gill Sans"/>
              <a:cs typeface="Gill Sans"/>
            </a:endParaRPr>
          </a:p>
        </p:txBody>
      </p:sp>
    </p:spTree>
    <p:extLst>
      <p:ext uri="{BB962C8B-B14F-4D97-AF65-F5344CB8AC3E}">
        <p14:creationId xmlns:p14="http://schemas.microsoft.com/office/powerpoint/2010/main" val="25540029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249334" cy="523220"/>
          </a:xfrm>
          <a:prstGeom prst="rect">
            <a:avLst/>
          </a:prstGeom>
        </p:spPr>
        <p:txBody>
          <a:bodyPr wrap="none">
            <a:spAutoFit/>
          </a:bodyPr>
          <a:lstStyle/>
          <a:p>
            <a:r>
              <a:rPr lang="en-US" sz="2800" b="1" dirty="0" smtClean="0">
                <a:latin typeface="Gill Sans"/>
                <a:cs typeface="Gill Sans"/>
              </a:rPr>
              <a:t>Sequencing</a:t>
            </a:r>
            <a:endParaRPr lang="en-US" sz="2800" b="1" dirty="0">
              <a:latin typeface="Gill Sans"/>
              <a:cs typeface="Gill Sans"/>
            </a:endParaRPr>
          </a:p>
        </p:txBody>
      </p:sp>
      <p:sp>
        <p:nvSpPr>
          <p:cNvPr id="3" name="Rectangle 2"/>
          <p:cNvSpPr/>
          <p:nvPr/>
        </p:nvSpPr>
        <p:spPr>
          <a:xfrm>
            <a:off x="480299" y="1888774"/>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7814" y="2267617"/>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9" name="Rectangle 8"/>
          <p:cNvSpPr/>
          <p:nvPr/>
        </p:nvSpPr>
        <p:spPr>
          <a:xfrm>
            <a:off x="2694558" y="2079272"/>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013346" y="3672102"/>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571148" y="4229779"/>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22877" y="773420"/>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878067" y="2458115"/>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13" name="TextBox 12"/>
          <p:cNvSpPr txBox="1"/>
          <p:nvPr/>
        </p:nvSpPr>
        <p:spPr>
          <a:xfrm>
            <a:off x="6428088" y="1011278"/>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sp>
        <p:nvSpPr>
          <p:cNvPr id="5" name="TextBox 4"/>
          <p:cNvSpPr txBox="1"/>
          <p:nvPr/>
        </p:nvSpPr>
        <p:spPr>
          <a:xfrm>
            <a:off x="4120536" y="4045113"/>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7" name="TextBox 6"/>
          <p:cNvSpPr txBox="1"/>
          <p:nvPr/>
        </p:nvSpPr>
        <p:spPr>
          <a:xfrm>
            <a:off x="1571148" y="4602790"/>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spTree>
    <p:extLst>
      <p:ext uri="{BB962C8B-B14F-4D97-AF65-F5344CB8AC3E}">
        <p14:creationId xmlns:p14="http://schemas.microsoft.com/office/powerpoint/2010/main" val="34173017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249334" cy="523220"/>
          </a:xfrm>
          <a:prstGeom prst="rect">
            <a:avLst/>
          </a:prstGeom>
        </p:spPr>
        <p:txBody>
          <a:bodyPr wrap="none">
            <a:spAutoFit/>
          </a:bodyPr>
          <a:lstStyle/>
          <a:p>
            <a:r>
              <a:rPr lang="en-US" sz="2800" b="1" dirty="0" smtClean="0">
                <a:latin typeface="Gill Sans"/>
                <a:cs typeface="Gill Sans"/>
              </a:rPr>
              <a:t>Sequencing</a:t>
            </a:r>
            <a:endParaRPr lang="en-US" sz="2800" b="1" dirty="0">
              <a:latin typeface="Gill Sans"/>
              <a:cs typeface="Gill Sans"/>
            </a:endParaRPr>
          </a:p>
        </p:txBody>
      </p:sp>
      <p:sp>
        <p:nvSpPr>
          <p:cNvPr id="3" name="Rectangle 2"/>
          <p:cNvSpPr/>
          <p:nvPr/>
        </p:nvSpPr>
        <p:spPr>
          <a:xfrm>
            <a:off x="2132854"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70370" y="1394856"/>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9" name="Rectangle 8"/>
          <p:cNvSpPr/>
          <p:nvPr/>
        </p:nvSpPr>
        <p:spPr>
          <a:xfrm>
            <a:off x="420152"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237049" y="1016129"/>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42393"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35651" y="1017890"/>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28082" y="1390121"/>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13" name="TextBox 12"/>
          <p:cNvSpPr txBox="1"/>
          <p:nvPr/>
        </p:nvSpPr>
        <p:spPr>
          <a:xfrm>
            <a:off x="5840862" y="1255748"/>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sp>
        <p:nvSpPr>
          <p:cNvPr id="5" name="TextBox 4"/>
          <p:cNvSpPr txBox="1"/>
          <p:nvPr/>
        </p:nvSpPr>
        <p:spPr>
          <a:xfrm>
            <a:off x="7344239" y="1389140"/>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7" name="TextBox 6"/>
          <p:cNvSpPr txBox="1"/>
          <p:nvPr/>
        </p:nvSpPr>
        <p:spPr>
          <a:xfrm>
            <a:off x="3842393" y="1384289"/>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cxnSp>
        <p:nvCxnSpPr>
          <p:cNvPr id="14" name="Straight Arrow Connector 13"/>
          <p:cNvCxnSpPr>
            <a:endCxn id="6" idx="1"/>
          </p:cNvCxnSpPr>
          <p:nvPr/>
        </p:nvCxnSpPr>
        <p:spPr>
          <a:xfrm>
            <a:off x="1738940" y="1579406"/>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510963" y="1587663"/>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204221" y="1587779"/>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905619" y="1587895"/>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4410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249334" cy="523220"/>
          </a:xfrm>
          <a:prstGeom prst="rect">
            <a:avLst/>
          </a:prstGeom>
        </p:spPr>
        <p:txBody>
          <a:bodyPr wrap="none">
            <a:spAutoFit/>
          </a:bodyPr>
          <a:lstStyle/>
          <a:p>
            <a:r>
              <a:rPr lang="en-US" sz="2800" b="1" dirty="0" smtClean="0">
                <a:latin typeface="Gill Sans"/>
                <a:cs typeface="Gill Sans"/>
              </a:rPr>
              <a:t>Sequencing</a:t>
            </a:r>
            <a:endParaRPr lang="en-US" sz="2800" b="1" dirty="0">
              <a:latin typeface="Gill Sans"/>
              <a:cs typeface="Gill Sans"/>
            </a:endParaRPr>
          </a:p>
        </p:txBody>
      </p:sp>
      <p:sp>
        <p:nvSpPr>
          <p:cNvPr id="3" name="Rectangle 2"/>
          <p:cNvSpPr/>
          <p:nvPr/>
        </p:nvSpPr>
        <p:spPr>
          <a:xfrm>
            <a:off x="2132854"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70370" y="1394856"/>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9" name="Rectangle 8"/>
          <p:cNvSpPr/>
          <p:nvPr/>
        </p:nvSpPr>
        <p:spPr>
          <a:xfrm>
            <a:off x="420152"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237049" y="1016129"/>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42393"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35651" y="1017890"/>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28082" y="1390121"/>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13" name="TextBox 12"/>
          <p:cNvSpPr txBox="1"/>
          <p:nvPr/>
        </p:nvSpPr>
        <p:spPr>
          <a:xfrm>
            <a:off x="5840862" y="1255748"/>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sp>
        <p:nvSpPr>
          <p:cNvPr id="5" name="TextBox 4"/>
          <p:cNvSpPr txBox="1"/>
          <p:nvPr/>
        </p:nvSpPr>
        <p:spPr>
          <a:xfrm>
            <a:off x="7344239" y="1389140"/>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7" name="TextBox 6"/>
          <p:cNvSpPr txBox="1"/>
          <p:nvPr/>
        </p:nvSpPr>
        <p:spPr>
          <a:xfrm>
            <a:off x="3842393" y="1384289"/>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cxnSp>
        <p:nvCxnSpPr>
          <p:cNvPr id="14" name="Straight Arrow Connector 13"/>
          <p:cNvCxnSpPr>
            <a:endCxn id="6" idx="1"/>
          </p:cNvCxnSpPr>
          <p:nvPr/>
        </p:nvCxnSpPr>
        <p:spPr>
          <a:xfrm>
            <a:off x="1738940" y="1579406"/>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510963" y="1587663"/>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204221" y="1587779"/>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905619" y="1587895"/>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817667" y="2742937"/>
            <a:ext cx="6893233" cy="646331"/>
          </a:xfrm>
          <a:prstGeom prst="rect">
            <a:avLst/>
          </a:prstGeom>
        </p:spPr>
        <p:txBody>
          <a:bodyPr wrap="none">
            <a:spAutoFit/>
          </a:bodyPr>
          <a:lstStyle/>
          <a:p>
            <a:r>
              <a:rPr lang="en-US" sz="3600" b="1" dirty="0" smtClean="0">
                <a:latin typeface="Gill Sans"/>
                <a:cs typeface="Gill Sans"/>
              </a:rPr>
              <a:t>More ideas for sequencing —</a:t>
            </a:r>
            <a:endParaRPr lang="en-US" sz="3600" b="1" dirty="0">
              <a:latin typeface="Gill Sans"/>
              <a:cs typeface="Gill Sans"/>
            </a:endParaRPr>
          </a:p>
        </p:txBody>
      </p:sp>
    </p:spTree>
    <p:extLst>
      <p:ext uri="{BB962C8B-B14F-4D97-AF65-F5344CB8AC3E}">
        <p14:creationId xmlns:p14="http://schemas.microsoft.com/office/powerpoint/2010/main" val="41401383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19</a:t>
            </a:fld>
            <a:endParaRPr lang="en-US" dirty="0"/>
          </a:p>
        </p:txBody>
      </p:sp>
      <p:pic>
        <p:nvPicPr>
          <p:cNvPr id="12" name="Picture 11"/>
          <p:cNvPicPr>
            <a:picLocks noChangeAspect="1"/>
          </p:cNvPicPr>
          <p:nvPr/>
        </p:nvPicPr>
        <p:blipFill>
          <a:blip r:embed="rId3"/>
          <a:stretch>
            <a:fillRect/>
          </a:stretch>
        </p:blipFill>
        <p:spPr>
          <a:xfrm>
            <a:off x="-1868381" y="4229779"/>
            <a:ext cx="1333500" cy="863600"/>
          </a:xfrm>
          <a:prstGeom prst="rect">
            <a:avLst/>
          </a:prstGeom>
        </p:spPr>
      </p:pic>
      <p:sp>
        <p:nvSpPr>
          <p:cNvPr id="16" name="TextBox 15"/>
          <p:cNvSpPr txBox="1"/>
          <p:nvPr/>
        </p:nvSpPr>
        <p:spPr>
          <a:xfrm>
            <a:off x="-2317804" y="5936645"/>
            <a:ext cx="2172390" cy="523220"/>
          </a:xfrm>
          <a:prstGeom prst="rect">
            <a:avLst/>
          </a:prstGeom>
          <a:noFill/>
        </p:spPr>
        <p:txBody>
          <a:bodyPr wrap="none" rtlCol="0">
            <a:spAutoFit/>
          </a:bodyPr>
          <a:lstStyle/>
          <a:p>
            <a:pPr algn="ctr"/>
            <a:r>
              <a:rPr lang="en-US" sz="1400" b="1" dirty="0" smtClean="0">
                <a:latin typeface="Gill Sans"/>
                <a:cs typeface="Gill Sans"/>
              </a:rPr>
              <a:t>Describing in Context</a:t>
            </a:r>
          </a:p>
          <a:p>
            <a:pPr algn="ctr"/>
            <a:r>
              <a:rPr lang="en-US" sz="1400" b="1" dirty="0" smtClean="0">
                <a:latin typeface="Gill Sans"/>
                <a:cs typeface="Gill Sans"/>
              </a:rPr>
              <a:t>Brainstorming</a:t>
            </a:r>
            <a:endParaRPr lang="en-US" sz="1400" b="1" dirty="0">
              <a:latin typeface="Gill Sans"/>
              <a:cs typeface="Gill Sans"/>
            </a:endParaRPr>
          </a:p>
        </p:txBody>
      </p:sp>
      <p:sp>
        <p:nvSpPr>
          <p:cNvPr id="20" name="TextBox 19"/>
          <p:cNvSpPr txBox="1"/>
          <p:nvPr/>
        </p:nvSpPr>
        <p:spPr>
          <a:xfrm>
            <a:off x="-2525127" y="3860447"/>
            <a:ext cx="1780491" cy="523220"/>
          </a:xfrm>
          <a:prstGeom prst="rect">
            <a:avLst/>
          </a:prstGeom>
          <a:noFill/>
        </p:spPr>
        <p:txBody>
          <a:bodyPr wrap="square" rtlCol="0">
            <a:spAutoFit/>
          </a:bodyPr>
          <a:lstStyle/>
          <a:p>
            <a:pPr algn="ctr"/>
            <a:r>
              <a:rPr lang="en-US" sz="1400" b="1" dirty="0" smtClean="0">
                <a:latin typeface="Gill Sans"/>
                <a:cs typeface="Gill Sans"/>
              </a:rPr>
              <a:t>Analogies</a:t>
            </a:r>
          </a:p>
          <a:p>
            <a:pPr algn="ctr"/>
            <a:r>
              <a:rPr lang="en-US" sz="1400" b="1" dirty="0" smtClean="0">
                <a:latin typeface="Gill Sans"/>
                <a:cs typeface="Gill Sans"/>
              </a:rPr>
              <a:t>Relationships</a:t>
            </a:r>
            <a:endParaRPr lang="en-US" sz="1400" b="1" dirty="0">
              <a:latin typeface="Gill Sans"/>
              <a:cs typeface="Gill Sans"/>
            </a:endParaRPr>
          </a:p>
        </p:txBody>
      </p:sp>
      <p:sp>
        <p:nvSpPr>
          <p:cNvPr id="24" name="TextBox 23"/>
          <p:cNvSpPr txBox="1"/>
          <p:nvPr/>
        </p:nvSpPr>
        <p:spPr>
          <a:xfrm>
            <a:off x="207117" y="781036"/>
            <a:ext cx="2216635" cy="1969770"/>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a:t>
            </a:r>
            <a:r>
              <a:rPr lang="en-US" sz="1400" b="1" dirty="0" smtClean="0">
                <a:latin typeface="Gill Sans"/>
                <a:cs typeface="Gill Sans"/>
              </a:rPr>
              <a:t>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Things you do during</a:t>
            </a:r>
          </a:p>
          <a:p>
            <a:r>
              <a:rPr lang="en-US" sz="1400" b="1" dirty="0" smtClean="0">
                <a:latin typeface="Gill Sans"/>
                <a:cs typeface="Gill Sans"/>
              </a:rPr>
              <a:t>the day at home.</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4" name="Rectangle 3"/>
          <p:cNvSpPr/>
          <p:nvPr/>
        </p:nvSpPr>
        <p:spPr>
          <a:xfrm>
            <a:off x="5221176" y="3164472"/>
            <a:ext cx="1390124" cy="646331"/>
          </a:xfrm>
          <a:prstGeom prst="rect">
            <a:avLst/>
          </a:prstGeom>
        </p:spPr>
        <p:txBody>
          <a:bodyPr wrap="none">
            <a:spAutoFit/>
          </a:bodyPr>
          <a:lstStyle/>
          <a:p>
            <a:r>
              <a:rPr lang="en-US" b="1" dirty="0" smtClean="0">
                <a:latin typeface="Gill Sans"/>
                <a:cs typeface="Gill Sans"/>
              </a:rPr>
              <a:t>Your Day</a:t>
            </a:r>
          </a:p>
          <a:p>
            <a:r>
              <a:rPr lang="en-US" b="1" dirty="0" err="1" smtClean="0">
                <a:latin typeface="Gill Sans"/>
                <a:cs typeface="Gill Sans"/>
              </a:rPr>
              <a:t>I__in</a:t>
            </a:r>
            <a:r>
              <a:rPr lang="en-US" b="1" dirty="0" smtClean="0">
                <a:latin typeface="Gill Sans"/>
                <a:cs typeface="Gill Sans"/>
              </a:rPr>
              <a:t> my__ </a:t>
            </a:r>
            <a:endParaRPr lang="en-US" dirty="0"/>
          </a:p>
        </p:txBody>
      </p:sp>
      <p:sp>
        <p:nvSpPr>
          <p:cNvPr id="5" name="TextBox 4"/>
          <p:cNvSpPr txBox="1"/>
          <p:nvPr/>
        </p:nvSpPr>
        <p:spPr>
          <a:xfrm>
            <a:off x="4856249" y="1765921"/>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25" name="TextBox 24"/>
          <p:cNvSpPr txBox="1"/>
          <p:nvPr/>
        </p:nvSpPr>
        <p:spPr>
          <a:xfrm>
            <a:off x="3876316" y="3164472"/>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26" name="TextBox 25"/>
          <p:cNvSpPr txBox="1"/>
          <p:nvPr/>
        </p:nvSpPr>
        <p:spPr>
          <a:xfrm>
            <a:off x="4960304" y="4854530"/>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27" name="TextBox 26"/>
          <p:cNvSpPr txBox="1"/>
          <p:nvPr/>
        </p:nvSpPr>
        <p:spPr>
          <a:xfrm>
            <a:off x="6782271" y="3860447"/>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sp>
        <p:nvSpPr>
          <p:cNvPr id="28" name="Oval 27"/>
          <p:cNvSpPr/>
          <p:nvPr/>
        </p:nvSpPr>
        <p:spPr>
          <a:xfrm>
            <a:off x="5119970" y="2636949"/>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3575768" y="1061202"/>
            <a:ext cx="4750704" cy="478210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914288" y="4383667"/>
            <a:ext cx="913051"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827" y="4267560"/>
            <a:ext cx="207512" cy="116107"/>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oran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792" y="4429386"/>
            <a:ext cx="616772" cy="462579"/>
          </a:xfrm>
          <a:prstGeom prst="rect">
            <a:avLst/>
          </a:prstGeom>
        </p:spPr>
      </p:pic>
      <p:sp>
        <p:nvSpPr>
          <p:cNvPr id="3" name="Rectangle 2"/>
          <p:cNvSpPr/>
          <p:nvPr/>
        </p:nvSpPr>
        <p:spPr>
          <a:xfrm>
            <a:off x="2880262" y="564410"/>
            <a:ext cx="6050470" cy="579194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968495" y="697928"/>
            <a:ext cx="907821" cy="369332"/>
          </a:xfrm>
          <a:prstGeom prst="rect">
            <a:avLst/>
          </a:prstGeom>
        </p:spPr>
        <p:txBody>
          <a:bodyPr wrap="none">
            <a:spAutoFit/>
          </a:bodyPr>
          <a:lstStyle/>
          <a:p>
            <a:r>
              <a:rPr lang="en-US" b="1" dirty="0" smtClean="0">
                <a:latin typeface="Gill Sans"/>
                <a:cs typeface="Gill Sans"/>
              </a:rPr>
              <a:t>where</a:t>
            </a:r>
            <a:endParaRPr lang="en-US" dirty="0"/>
          </a:p>
        </p:txBody>
      </p:sp>
      <p:sp>
        <p:nvSpPr>
          <p:cNvPr id="9" name="TextBox 8"/>
          <p:cNvSpPr txBox="1"/>
          <p:nvPr/>
        </p:nvSpPr>
        <p:spPr>
          <a:xfrm>
            <a:off x="7175887" y="5658641"/>
            <a:ext cx="1754845" cy="369332"/>
          </a:xfrm>
          <a:prstGeom prst="rect">
            <a:avLst/>
          </a:prstGeom>
          <a:noFill/>
        </p:spPr>
        <p:txBody>
          <a:bodyPr wrap="none" rtlCol="0">
            <a:spAutoFit/>
          </a:bodyPr>
          <a:lstStyle/>
          <a:p>
            <a:r>
              <a:rPr lang="en-US" b="1" dirty="0" smtClean="0">
                <a:solidFill>
                  <a:srgbClr val="FF0000"/>
                </a:solidFill>
                <a:latin typeface="Garamond"/>
                <a:cs typeface="Garamond"/>
              </a:rPr>
              <a:t>in the bathroom</a:t>
            </a:r>
            <a:endParaRPr lang="en-US" b="1" dirty="0">
              <a:solidFill>
                <a:srgbClr val="FF0000"/>
              </a:solidFill>
              <a:latin typeface="Garamond"/>
              <a:cs typeface="Garamond"/>
            </a:endParaRPr>
          </a:p>
        </p:txBody>
      </p:sp>
      <p:sp>
        <p:nvSpPr>
          <p:cNvPr id="21" name="TextBox 20"/>
          <p:cNvSpPr txBox="1"/>
          <p:nvPr/>
        </p:nvSpPr>
        <p:spPr>
          <a:xfrm>
            <a:off x="3815032" y="5869349"/>
            <a:ext cx="1531339" cy="369332"/>
          </a:xfrm>
          <a:prstGeom prst="rect">
            <a:avLst/>
          </a:prstGeom>
          <a:noFill/>
        </p:spPr>
        <p:txBody>
          <a:bodyPr wrap="none" rtlCol="0">
            <a:spAutoFit/>
          </a:bodyPr>
          <a:lstStyle/>
          <a:p>
            <a:r>
              <a:rPr lang="en-US" b="1" dirty="0" smtClean="0">
                <a:solidFill>
                  <a:srgbClr val="FF0000"/>
                </a:solidFill>
                <a:latin typeface="Garamond"/>
                <a:cs typeface="Garamond"/>
              </a:rPr>
              <a:t>in the kitchen</a:t>
            </a:r>
            <a:endParaRPr lang="en-US" b="1" dirty="0">
              <a:solidFill>
                <a:srgbClr val="FF0000"/>
              </a:solidFill>
              <a:latin typeface="Garamond"/>
              <a:cs typeface="Garamond"/>
            </a:endParaRPr>
          </a:p>
        </p:txBody>
      </p:sp>
      <p:sp>
        <p:nvSpPr>
          <p:cNvPr id="22" name="TextBox 21"/>
          <p:cNvSpPr txBox="1"/>
          <p:nvPr/>
        </p:nvSpPr>
        <p:spPr>
          <a:xfrm>
            <a:off x="2968495" y="1228057"/>
            <a:ext cx="1159292" cy="369332"/>
          </a:xfrm>
          <a:prstGeom prst="rect">
            <a:avLst/>
          </a:prstGeom>
          <a:noFill/>
        </p:spPr>
        <p:txBody>
          <a:bodyPr wrap="none" rtlCol="0">
            <a:spAutoFit/>
          </a:bodyPr>
          <a:lstStyle/>
          <a:p>
            <a:r>
              <a:rPr lang="en-US" b="1" dirty="0" smtClean="0">
                <a:solidFill>
                  <a:srgbClr val="FF0000"/>
                </a:solidFill>
                <a:latin typeface="Garamond"/>
                <a:cs typeface="Garamond"/>
              </a:rPr>
              <a:t>in my bed</a:t>
            </a:r>
            <a:endParaRPr lang="en-US" b="1" dirty="0">
              <a:solidFill>
                <a:srgbClr val="FF0000"/>
              </a:solidFill>
              <a:latin typeface="Garamond"/>
              <a:cs typeface="Garamond"/>
            </a:endParaRPr>
          </a:p>
        </p:txBody>
      </p:sp>
    </p:spTree>
    <p:extLst>
      <p:ext uri="{BB962C8B-B14F-4D97-AF65-F5344CB8AC3E}">
        <p14:creationId xmlns:p14="http://schemas.microsoft.com/office/powerpoint/2010/main" val="27133323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324858" y="121492"/>
            <a:ext cx="7906675" cy="6276883"/>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3600" b="1" dirty="0" smtClean="0">
                <a:solidFill>
                  <a:srgbClr val="0D0D0D"/>
                </a:solidFill>
                <a:latin typeface="Gill Sans"/>
                <a:cs typeface="Gill Sans"/>
              </a:rPr>
              <a:t>Virtual Housekeeping</a:t>
            </a:r>
            <a:endParaRPr lang="en-US" sz="3600" b="1" dirty="0">
              <a:solidFill>
                <a:srgbClr val="0D0D0D"/>
              </a:solidFill>
              <a:latin typeface="Gill Sans"/>
              <a:cs typeface="Gill Sans"/>
            </a:endParaRPr>
          </a:p>
          <a:p>
            <a:pPr marL="342882" indent="-342882">
              <a:lnSpc>
                <a:spcPct val="100000"/>
              </a:lnSpc>
              <a:buFont typeface="Arial"/>
              <a:buChar char="•"/>
            </a:pPr>
            <a:r>
              <a:rPr lang="en-US" sz="2500" b="1" dirty="0">
                <a:solidFill>
                  <a:srgbClr val="0D0D0D"/>
                </a:solidFill>
                <a:latin typeface="Gill Sans"/>
                <a:cs typeface="Gill Sans"/>
              </a:rPr>
              <a:t>Technology</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a:solidFill>
                  <a:srgbClr val="0D0D0D"/>
                </a:solidFill>
                <a:latin typeface="Garamond"/>
                <a:cs typeface="Garamond"/>
              </a:rPr>
              <a:t>–</a:t>
            </a:r>
            <a:r>
              <a:rPr lang="en-US" sz="2500" b="1" dirty="0" smtClean="0">
                <a:solidFill>
                  <a:srgbClr val="0D0D0D"/>
                </a:solidFill>
                <a:latin typeface="Garamond"/>
                <a:cs typeface="Garamond"/>
              </a:rPr>
              <a:t>Video </a:t>
            </a:r>
            <a:r>
              <a:rPr lang="en-US" sz="2500" b="1" dirty="0">
                <a:solidFill>
                  <a:srgbClr val="0D0D0D"/>
                </a:solidFill>
                <a:latin typeface="Garamond"/>
                <a:cs typeface="Garamond"/>
              </a:rPr>
              <a:t>View:  your name and </a:t>
            </a:r>
            <a:r>
              <a:rPr lang="en-US" sz="2500" b="1" dirty="0" smtClean="0">
                <a:solidFill>
                  <a:srgbClr val="0D0D0D"/>
                </a:solidFill>
                <a:latin typeface="Garamond"/>
                <a:cs typeface="Garamond"/>
              </a:rPr>
              <a:t>school.</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–Mute </a:t>
            </a:r>
            <a:r>
              <a:rPr lang="en-US" sz="2500" b="1" dirty="0">
                <a:solidFill>
                  <a:srgbClr val="0D0D0D"/>
                </a:solidFill>
                <a:latin typeface="Garamond"/>
                <a:cs typeface="Garamond"/>
              </a:rPr>
              <a:t>your microphone if not </a:t>
            </a:r>
            <a:r>
              <a:rPr lang="en-US" sz="2500" b="1" dirty="0" smtClean="0">
                <a:solidFill>
                  <a:srgbClr val="0D0D0D"/>
                </a:solidFill>
                <a:latin typeface="Garamond"/>
                <a:cs typeface="Garamond"/>
              </a:rPr>
              <a:t>talking.</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–Breakout Rooms:  </a:t>
            </a:r>
            <a:r>
              <a:rPr lang="en-US" sz="2400" b="1" dirty="0">
                <a:solidFill>
                  <a:srgbClr val="000000"/>
                </a:solidFill>
                <a:latin typeface="Garamond"/>
                <a:cs typeface="Garamond"/>
              </a:rPr>
              <a:t>Take pictures of the steps involved </a:t>
            </a:r>
            <a:br>
              <a:rPr lang="en-US" sz="2400" b="1" dirty="0">
                <a:solidFill>
                  <a:srgbClr val="000000"/>
                </a:solidFill>
                <a:latin typeface="Garamond"/>
                <a:cs typeface="Garamond"/>
              </a:rPr>
            </a:br>
            <a:r>
              <a:rPr lang="en-US" sz="2400" b="1" dirty="0" smtClean="0">
                <a:solidFill>
                  <a:srgbClr val="000000"/>
                </a:solidFill>
                <a:latin typeface="Garamond"/>
                <a:cs typeface="Garamond"/>
              </a:rPr>
              <a:t>  before </a:t>
            </a:r>
            <a:r>
              <a:rPr lang="en-US" sz="2400" b="1" dirty="0">
                <a:solidFill>
                  <a:srgbClr val="000000"/>
                </a:solidFill>
                <a:latin typeface="Garamond"/>
                <a:cs typeface="Garamond"/>
              </a:rPr>
              <a:t>we break </a:t>
            </a:r>
            <a:r>
              <a:rPr lang="en-US" sz="2400" b="1" dirty="0" smtClean="0">
                <a:solidFill>
                  <a:srgbClr val="000000"/>
                </a:solidFill>
                <a:latin typeface="Garamond"/>
                <a:cs typeface="Garamond"/>
              </a:rPr>
              <a:t>away.</a:t>
            </a:r>
            <a:r>
              <a:rPr lang="en-US" sz="2500" b="1" dirty="0" smtClean="0">
                <a:solidFill>
                  <a:srgbClr val="0D0D0D"/>
                </a:solidFill>
                <a:latin typeface="Garamond"/>
                <a:cs typeface="Garamond"/>
              </a:rPr>
              <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–Chat Box.</a:t>
            </a:r>
            <a:endParaRPr lang="en-US" sz="2500" b="1" dirty="0">
              <a:solidFill>
                <a:srgbClr val="0D0D0D"/>
              </a:solidFill>
              <a:latin typeface="Garamond"/>
              <a:cs typeface="Garamond"/>
            </a:endParaRPr>
          </a:p>
          <a:p>
            <a:pPr marL="342882" indent="-342882">
              <a:lnSpc>
                <a:spcPct val="100000"/>
              </a:lnSpc>
              <a:buFont typeface="Arial"/>
              <a:buChar char="•"/>
            </a:pPr>
            <a:r>
              <a:rPr lang="en-US" sz="2500" b="1" dirty="0">
                <a:solidFill>
                  <a:srgbClr val="0D0D0D"/>
                </a:solidFill>
                <a:latin typeface="Gill Sans"/>
                <a:cs typeface="Gill Sans"/>
              </a:rPr>
              <a:t>Materials</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–Composition book.</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–Paper </a:t>
            </a:r>
            <a:r>
              <a:rPr lang="en-US" sz="2500" b="1" dirty="0">
                <a:solidFill>
                  <a:srgbClr val="0D0D0D"/>
                </a:solidFill>
                <a:latin typeface="Garamond"/>
                <a:cs typeface="Garamond"/>
              </a:rPr>
              <a:t>and pens/</a:t>
            </a:r>
            <a:r>
              <a:rPr lang="en-US" sz="2500" b="1" dirty="0" smtClean="0">
                <a:solidFill>
                  <a:srgbClr val="0D0D0D"/>
                </a:solidFill>
                <a:latin typeface="Garamond"/>
                <a:cs typeface="Garamond"/>
              </a:rPr>
              <a:t>pencils.</a:t>
            </a:r>
            <a:endParaRPr lang="en-US" sz="2500" b="1" dirty="0">
              <a:solidFill>
                <a:srgbClr val="0D0D0D"/>
              </a:solidFill>
              <a:latin typeface="Garamond"/>
              <a:cs typeface="Garamond"/>
            </a:endParaRPr>
          </a:p>
          <a:p>
            <a:pPr marL="342882" indent="-342882">
              <a:lnSpc>
                <a:spcPct val="100000"/>
              </a:lnSpc>
              <a:buFont typeface="Arial"/>
              <a:buChar char="•"/>
            </a:pPr>
            <a:r>
              <a:rPr lang="en-US" sz="2500" b="1" dirty="0">
                <a:solidFill>
                  <a:srgbClr val="0D0D0D"/>
                </a:solidFill>
                <a:latin typeface="Gill Sans"/>
                <a:cs typeface="Gill Sans"/>
              </a:rPr>
              <a:t>Books</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–Pedagogy of Confidence.</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–Critical Thinking Guide.</a:t>
            </a:r>
            <a:endParaRPr lang="en-US" sz="2500" b="1" dirty="0">
              <a:solidFill>
                <a:srgbClr val="0D0D0D"/>
              </a:solidFill>
              <a:latin typeface="Garamond"/>
              <a:cs typeface="Garamond"/>
            </a:endParaRPr>
          </a:p>
        </p:txBody>
      </p:sp>
      <p:pic>
        <p:nvPicPr>
          <p:cNvPr id="8" name="Picture 7" descr="NUA-mark.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84434" y="6091515"/>
            <a:ext cx="2120900" cy="711200"/>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2</a:t>
            </a:fld>
            <a:endParaRPr lang="en-US" dirty="0"/>
          </a:p>
        </p:txBody>
      </p:sp>
    </p:spTree>
    <p:extLst>
      <p:ext uri="{BB962C8B-B14F-4D97-AF65-F5344CB8AC3E}">
        <p14:creationId xmlns:p14="http://schemas.microsoft.com/office/powerpoint/2010/main" val="341097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307" y="1212142"/>
            <a:ext cx="5667136" cy="5410711"/>
          </a:xfrm>
          <a:prstGeom prst="rect">
            <a:avLst/>
          </a:prstGeom>
          <a:noFill/>
        </p:spPr>
        <p:txBody>
          <a:bodyPr wrap="none" rtlCol="0">
            <a:spAutoFit/>
          </a:bodyPr>
          <a:lstStyle/>
          <a:p>
            <a:pPr>
              <a:lnSpc>
                <a:spcPct val="140000"/>
              </a:lnSpc>
            </a:pPr>
            <a:r>
              <a:rPr lang="en-US" sz="3200" b="1" dirty="0" smtClean="0">
                <a:latin typeface="Gill Sans"/>
                <a:cs typeface="Gill Sans"/>
              </a:rPr>
              <a:t>I __________ in my ________.</a:t>
            </a:r>
          </a:p>
          <a:p>
            <a:pPr>
              <a:lnSpc>
                <a:spcPct val="140000"/>
              </a:lnSpc>
            </a:pPr>
            <a:r>
              <a:rPr lang="en-US" sz="3200" b="1" dirty="0">
                <a:latin typeface="Gill Sans"/>
                <a:cs typeface="Gill Sans"/>
              </a:rPr>
              <a:t>I __________ in my ________.</a:t>
            </a:r>
          </a:p>
          <a:p>
            <a:pPr>
              <a:lnSpc>
                <a:spcPct val="140000"/>
              </a:lnSpc>
            </a:pPr>
            <a:r>
              <a:rPr lang="en-US" sz="3200" b="1" dirty="0">
                <a:latin typeface="Gill Sans"/>
                <a:cs typeface="Gill Sans"/>
              </a:rPr>
              <a:t>I __________ in my ________.</a:t>
            </a:r>
          </a:p>
          <a:p>
            <a:pPr>
              <a:lnSpc>
                <a:spcPct val="140000"/>
              </a:lnSpc>
            </a:pPr>
            <a:r>
              <a:rPr lang="en-US" sz="3200" b="1" dirty="0">
                <a:latin typeface="Gill Sans"/>
                <a:cs typeface="Gill Sans"/>
              </a:rPr>
              <a:t>I __________ in my ________.</a:t>
            </a:r>
          </a:p>
          <a:p>
            <a:pPr>
              <a:lnSpc>
                <a:spcPct val="140000"/>
              </a:lnSpc>
            </a:pPr>
            <a:r>
              <a:rPr lang="en-US" sz="3200" b="1" dirty="0">
                <a:latin typeface="Gill Sans"/>
                <a:cs typeface="Gill Sans"/>
              </a:rPr>
              <a:t>I __________ in my ________.</a:t>
            </a:r>
          </a:p>
          <a:p>
            <a:pPr>
              <a:lnSpc>
                <a:spcPct val="140000"/>
              </a:lnSpc>
            </a:pPr>
            <a:r>
              <a:rPr lang="en-US" sz="3200" b="1" dirty="0">
                <a:latin typeface="Gill Sans"/>
                <a:cs typeface="Gill Sans"/>
              </a:rPr>
              <a:t>I __________ in my ________.</a:t>
            </a:r>
          </a:p>
          <a:p>
            <a:pPr>
              <a:lnSpc>
                <a:spcPct val="140000"/>
              </a:lnSpc>
            </a:pPr>
            <a:r>
              <a:rPr lang="en-US" sz="3200" b="1" dirty="0">
                <a:latin typeface="Gill Sans"/>
                <a:cs typeface="Gill Sans"/>
              </a:rPr>
              <a:t>I __________ in my ________.</a:t>
            </a:r>
          </a:p>
          <a:p>
            <a:endParaRPr lang="en-US" sz="3200" b="1" dirty="0">
              <a:latin typeface="Gill Sans"/>
              <a:cs typeface="Gill Sans"/>
            </a:endParaRPr>
          </a:p>
        </p:txBody>
      </p:sp>
    </p:spTree>
    <p:extLst>
      <p:ext uri="{BB962C8B-B14F-4D97-AF65-F5344CB8AC3E}">
        <p14:creationId xmlns:p14="http://schemas.microsoft.com/office/powerpoint/2010/main" val="40703917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3" name="Rectangle 2"/>
          <p:cNvSpPr/>
          <p:nvPr/>
        </p:nvSpPr>
        <p:spPr>
          <a:xfrm>
            <a:off x="1988043" y="3333158"/>
            <a:ext cx="1274708" cy="369332"/>
          </a:xfrm>
          <a:prstGeom prst="rect">
            <a:avLst/>
          </a:prstGeom>
        </p:spPr>
        <p:txBody>
          <a:bodyPr wrap="none">
            <a:spAutoFit/>
          </a:bodyPr>
          <a:lstStyle/>
          <a:p>
            <a:r>
              <a:rPr lang="en-US" b="1" dirty="0" smtClean="0">
                <a:latin typeface="Gill Sans"/>
                <a:cs typeface="Gill Sans"/>
              </a:rPr>
              <a:t>Your Day </a:t>
            </a:r>
            <a:endParaRPr lang="en-US" dirty="0"/>
          </a:p>
        </p:txBody>
      </p:sp>
      <p:sp>
        <p:nvSpPr>
          <p:cNvPr id="4" name="TextBox 3"/>
          <p:cNvSpPr txBox="1"/>
          <p:nvPr/>
        </p:nvSpPr>
        <p:spPr>
          <a:xfrm>
            <a:off x="1491866" y="1847470"/>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5" name="TextBox 4"/>
          <p:cNvSpPr txBox="1"/>
          <p:nvPr/>
        </p:nvSpPr>
        <p:spPr>
          <a:xfrm>
            <a:off x="511933" y="3246021"/>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6" name="TextBox 5"/>
          <p:cNvSpPr txBox="1"/>
          <p:nvPr/>
        </p:nvSpPr>
        <p:spPr>
          <a:xfrm>
            <a:off x="1595921" y="4936079"/>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7" name="TextBox 6"/>
          <p:cNvSpPr txBox="1"/>
          <p:nvPr/>
        </p:nvSpPr>
        <p:spPr>
          <a:xfrm>
            <a:off x="3417888" y="3941996"/>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sp>
        <p:nvSpPr>
          <p:cNvPr id="8" name="Oval 7"/>
          <p:cNvSpPr/>
          <p:nvPr/>
        </p:nvSpPr>
        <p:spPr>
          <a:xfrm>
            <a:off x="1755587" y="2718498"/>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511933" y="1481585"/>
            <a:ext cx="4326560" cy="4095843"/>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549905" y="4465216"/>
            <a:ext cx="913051"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255444" y="4349109"/>
            <a:ext cx="207512" cy="116107"/>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409" y="4510935"/>
            <a:ext cx="616772" cy="462579"/>
          </a:xfrm>
          <a:prstGeom prst="rect">
            <a:avLst/>
          </a:prstGeom>
        </p:spPr>
      </p:pic>
      <p:sp>
        <p:nvSpPr>
          <p:cNvPr id="13" name="TextBox 12"/>
          <p:cNvSpPr txBox="1"/>
          <p:nvPr/>
        </p:nvSpPr>
        <p:spPr>
          <a:xfrm>
            <a:off x="3549905" y="2533832"/>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sp>
        <p:nvSpPr>
          <p:cNvPr id="16" name="Rectangle 15"/>
          <p:cNvSpPr/>
          <p:nvPr/>
        </p:nvSpPr>
        <p:spPr>
          <a:xfrm>
            <a:off x="392653" y="914614"/>
            <a:ext cx="4445840" cy="526873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582224" y="850946"/>
            <a:ext cx="4572000" cy="3924151"/>
          </a:xfrm>
          <a:prstGeom prst="rect">
            <a:avLst/>
          </a:prstGeom>
        </p:spPr>
        <p:txBody>
          <a:bodyPr>
            <a:spAutoFit/>
          </a:bodyPr>
          <a:lstStyle/>
          <a:p>
            <a:pPr>
              <a:lnSpc>
                <a:spcPct val="200000"/>
              </a:lnSpc>
            </a:pPr>
            <a:r>
              <a:rPr lang="en-US" b="1" dirty="0">
                <a:latin typeface="Gill Sans"/>
                <a:cs typeface="Gill Sans"/>
              </a:rPr>
              <a:t>I __________ in my ________.</a:t>
            </a:r>
          </a:p>
          <a:p>
            <a:pPr>
              <a:lnSpc>
                <a:spcPct val="200000"/>
              </a:lnSpc>
            </a:pPr>
            <a:r>
              <a:rPr lang="en-US" b="1" dirty="0">
                <a:latin typeface="Gill Sans"/>
                <a:cs typeface="Gill Sans"/>
              </a:rPr>
              <a:t>I __________ in my ________.</a:t>
            </a:r>
          </a:p>
          <a:p>
            <a:pPr>
              <a:lnSpc>
                <a:spcPct val="200000"/>
              </a:lnSpc>
            </a:pPr>
            <a:r>
              <a:rPr lang="en-US" b="1" dirty="0">
                <a:latin typeface="Gill Sans"/>
                <a:cs typeface="Gill Sans"/>
              </a:rPr>
              <a:t>I __________ in my ________.</a:t>
            </a:r>
          </a:p>
          <a:p>
            <a:pPr>
              <a:lnSpc>
                <a:spcPct val="200000"/>
              </a:lnSpc>
            </a:pPr>
            <a:r>
              <a:rPr lang="en-US" b="1" dirty="0">
                <a:latin typeface="Gill Sans"/>
                <a:cs typeface="Gill Sans"/>
              </a:rPr>
              <a:t>I __________ in my ________.</a:t>
            </a:r>
          </a:p>
          <a:p>
            <a:pPr>
              <a:lnSpc>
                <a:spcPct val="200000"/>
              </a:lnSpc>
            </a:pPr>
            <a:r>
              <a:rPr lang="en-US" b="1" dirty="0">
                <a:latin typeface="Gill Sans"/>
                <a:cs typeface="Gill Sans"/>
              </a:rPr>
              <a:t>I __________ in my ________.</a:t>
            </a:r>
          </a:p>
          <a:p>
            <a:pPr>
              <a:lnSpc>
                <a:spcPct val="200000"/>
              </a:lnSpc>
            </a:pPr>
            <a:r>
              <a:rPr lang="en-US" b="1" dirty="0">
                <a:latin typeface="Gill Sans"/>
                <a:cs typeface="Gill Sans"/>
              </a:rPr>
              <a:t>I __________ in my ________.</a:t>
            </a:r>
          </a:p>
          <a:p>
            <a:pPr>
              <a:lnSpc>
                <a:spcPct val="200000"/>
              </a:lnSpc>
            </a:pPr>
            <a:r>
              <a:rPr lang="en-US" b="1" dirty="0">
                <a:latin typeface="Gill Sans"/>
                <a:cs typeface="Gill Sans"/>
              </a:rPr>
              <a:t>I __________ in my ________.</a:t>
            </a:r>
            <a:endParaRPr lang="en-US" b="1" dirty="0">
              <a:latin typeface="Gill Sans"/>
              <a:cs typeface="Gill Sans"/>
            </a:endParaRPr>
          </a:p>
        </p:txBody>
      </p:sp>
      <p:sp>
        <p:nvSpPr>
          <p:cNvPr id="17" name="TextBox 16"/>
          <p:cNvSpPr txBox="1"/>
          <p:nvPr/>
        </p:nvSpPr>
        <p:spPr>
          <a:xfrm>
            <a:off x="3055876" y="5620643"/>
            <a:ext cx="1754845" cy="369332"/>
          </a:xfrm>
          <a:prstGeom prst="rect">
            <a:avLst/>
          </a:prstGeom>
          <a:noFill/>
        </p:spPr>
        <p:txBody>
          <a:bodyPr wrap="none" rtlCol="0">
            <a:spAutoFit/>
          </a:bodyPr>
          <a:lstStyle/>
          <a:p>
            <a:r>
              <a:rPr lang="en-US" b="1" dirty="0" smtClean="0">
                <a:solidFill>
                  <a:srgbClr val="FF0000"/>
                </a:solidFill>
                <a:latin typeface="Garamond"/>
                <a:cs typeface="Garamond"/>
              </a:rPr>
              <a:t>in the bathroom</a:t>
            </a:r>
            <a:endParaRPr lang="en-US" b="1" dirty="0">
              <a:solidFill>
                <a:srgbClr val="FF0000"/>
              </a:solidFill>
              <a:latin typeface="Garamond"/>
              <a:cs typeface="Garamond"/>
            </a:endParaRPr>
          </a:p>
        </p:txBody>
      </p:sp>
      <p:sp>
        <p:nvSpPr>
          <p:cNvPr id="18" name="TextBox 17"/>
          <p:cNvSpPr txBox="1"/>
          <p:nvPr/>
        </p:nvSpPr>
        <p:spPr>
          <a:xfrm>
            <a:off x="600215" y="5603470"/>
            <a:ext cx="1531339" cy="369332"/>
          </a:xfrm>
          <a:prstGeom prst="rect">
            <a:avLst/>
          </a:prstGeom>
          <a:noFill/>
        </p:spPr>
        <p:txBody>
          <a:bodyPr wrap="none" rtlCol="0">
            <a:spAutoFit/>
          </a:bodyPr>
          <a:lstStyle/>
          <a:p>
            <a:r>
              <a:rPr lang="en-US" b="1" dirty="0" smtClean="0">
                <a:solidFill>
                  <a:srgbClr val="FF0000"/>
                </a:solidFill>
                <a:latin typeface="Garamond"/>
                <a:cs typeface="Garamond"/>
              </a:rPr>
              <a:t>in the kitchen</a:t>
            </a:r>
            <a:endParaRPr lang="en-US" b="1" dirty="0">
              <a:solidFill>
                <a:srgbClr val="FF0000"/>
              </a:solidFill>
              <a:latin typeface="Garamond"/>
              <a:cs typeface="Garamond"/>
            </a:endParaRPr>
          </a:p>
        </p:txBody>
      </p:sp>
      <p:sp>
        <p:nvSpPr>
          <p:cNvPr id="19" name="TextBox 18"/>
          <p:cNvSpPr txBox="1"/>
          <p:nvPr/>
        </p:nvSpPr>
        <p:spPr>
          <a:xfrm>
            <a:off x="802117" y="1113360"/>
            <a:ext cx="1159292" cy="369332"/>
          </a:xfrm>
          <a:prstGeom prst="rect">
            <a:avLst/>
          </a:prstGeom>
          <a:noFill/>
        </p:spPr>
        <p:txBody>
          <a:bodyPr wrap="none" rtlCol="0">
            <a:spAutoFit/>
          </a:bodyPr>
          <a:lstStyle/>
          <a:p>
            <a:r>
              <a:rPr lang="en-US" b="1" dirty="0" smtClean="0">
                <a:solidFill>
                  <a:srgbClr val="FF0000"/>
                </a:solidFill>
                <a:latin typeface="Garamond"/>
                <a:cs typeface="Garamond"/>
              </a:rPr>
              <a:t>in my bed</a:t>
            </a:r>
            <a:endParaRPr lang="en-US" b="1" dirty="0">
              <a:solidFill>
                <a:srgbClr val="FF0000"/>
              </a:solidFill>
              <a:latin typeface="Garamond"/>
              <a:cs typeface="Garamond"/>
            </a:endParaRPr>
          </a:p>
        </p:txBody>
      </p:sp>
    </p:spTree>
    <p:extLst>
      <p:ext uri="{BB962C8B-B14F-4D97-AF65-F5344CB8AC3E}">
        <p14:creationId xmlns:p14="http://schemas.microsoft.com/office/powerpoint/2010/main" val="11891890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406" y="90711"/>
            <a:ext cx="5008277" cy="6955750"/>
          </a:xfrm>
          <a:prstGeom prst="rect">
            <a:avLst/>
          </a:prstGeom>
          <a:noFill/>
        </p:spPr>
        <p:txBody>
          <a:bodyPr wrap="none" rtlCol="0">
            <a:spAutoFit/>
          </a:bodyPr>
          <a:lstStyle/>
          <a:p>
            <a:r>
              <a:rPr lang="en-US" sz="3600" b="1" dirty="0">
                <a:latin typeface="Gill Sans"/>
                <a:cs typeface="Gill Sans"/>
              </a:rPr>
              <a:t>Covers</a:t>
            </a:r>
            <a:endParaRPr lang="en-US" sz="3600" dirty="0">
              <a:latin typeface="Gill Sans"/>
              <a:cs typeface="Gill Sans"/>
            </a:endParaRPr>
          </a:p>
          <a:p>
            <a:r>
              <a:rPr lang="en-US" sz="2800" b="1" dirty="0">
                <a:latin typeface="Gill Sans"/>
                <a:cs typeface="Gill Sans"/>
              </a:rPr>
              <a:t> </a:t>
            </a:r>
            <a:endParaRPr lang="en-US" sz="2800" dirty="0">
              <a:latin typeface="Gill Sans"/>
              <a:cs typeface="Gill Sans"/>
            </a:endParaRPr>
          </a:p>
          <a:p>
            <a:r>
              <a:rPr lang="en-US" sz="2800" b="1" dirty="0">
                <a:latin typeface="Gill Sans"/>
                <a:cs typeface="Gill Sans"/>
              </a:rPr>
              <a:t>Glass covers windows</a:t>
            </a:r>
            <a:endParaRPr lang="en-US" sz="2800" dirty="0">
              <a:latin typeface="Gill Sans"/>
              <a:cs typeface="Gill Sans"/>
            </a:endParaRPr>
          </a:p>
          <a:p>
            <a:r>
              <a:rPr lang="en-US" sz="2800" b="1" dirty="0">
                <a:latin typeface="Gill Sans"/>
                <a:cs typeface="Gill Sans"/>
              </a:rPr>
              <a:t>	to keep the cold away</a:t>
            </a:r>
            <a:endParaRPr lang="en-US" sz="2800" dirty="0">
              <a:latin typeface="Gill Sans"/>
              <a:cs typeface="Gill Sans"/>
            </a:endParaRPr>
          </a:p>
          <a:p>
            <a:r>
              <a:rPr lang="en-US" sz="2800" b="1" dirty="0">
                <a:latin typeface="Gill Sans"/>
                <a:cs typeface="Gill Sans"/>
              </a:rPr>
              <a:t> </a:t>
            </a:r>
            <a:endParaRPr lang="en-US" sz="2800" dirty="0">
              <a:latin typeface="Gill Sans"/>
              <a:cs typeface="Gill Sans"/>
            </a:endParaRPr>
          </a:p>
          <a:p>
            <a:r>
              <a:rPr lang="en-US" sz="2800" b="1" dirty="0">
                <a:latin typeface="Gill Sans"/>
                <a:cs typeface="Gill Sans"/>
              </a:rPr>
              <a:t>Clouds cover the sky</a:t>
            </a:r>
            <a:endParaRPr lang="en-US" sz="2800" dirty="0">
              <a:latin typeface="Gill Sans"/>
              <a:cs typeface="Gill Sans"/>
            </a:endParaRPr>
          </a:p>
          <a:p>
            <a:r>
              <a:rPr lang="en-US" sz="2800" b="1" dirty="0">
                <a:latin typeface="Gill Sans"/>
                <a:cs typeface="Gill Sans"/>
              </a:rPr>
              <a:t>	to make a rainy day</a:t>
            </a:r>
            <a:endParaRPr lang="en-US" sz="2800" dirty="0">
              <a:latin typeface="Gill Sans"/>
              <a:cs typeface="Gill Sans"/>
            </a:endParaRPr>
          </a:p>
          <a:p>
            <a:r>
              <a:rPr lang="en-US" sz="2800" b="1" dirty="0">
                <a:latin typeface="Gill Sans"/>
                <a:cs typeface="Gill Sans"/>
              </a:rPr>
              <a:t> </a:t>
            </a:r>
            <a:endParaRPr lang="en-US" sz="2800" dirty="0">
              <a:latin typeface="Gill Sans"/>
              <a:cs typeface="Gill Sans"/>
            </a:endParaRPr>
          </a:p>
          <a:p>
            <a:r>
              <a:rPr lang="en-US" sz="2800" b="1" dirty="0">
                <a:latin typeface="Gill Sans"/>
                <a:cs typeface="Gill Sans"/>
              </a:rPr>
              <a:t>Nighttime covers </a:t>
            </a:r>
            <a:endParaRPr lang="en-US" sz="2800" dirty="0">
              <a:latin typeface="Gill Sans"/>
              <a:cs typeface="Gill Sans"/>
            </a:endParaRPr>
          </a:p>
          <a:p>
            <a:r>
              <a:rPr lang="en-US" sz="2800" b="1" dirty="0">
                <a:latin typeface="Gill Sans"/>
                <a:cs typeface="Gill Sans"/>
              </a:rPr>
              <a:t>	all the things that creep</a:t>
            </a:r>
            <a:endParaRPr lang="en-US" sz="2800" dirty="0">
              <a:latin typeface="Gill Sans"/>
              <a:cs typeface="Gill Sans"/>
            </a:endParaRPr>
          </a:p>
          <a:p>
            <a:r>
              <a:rPr lang="en-US" sz="2800" b="1" dirty="0">
                <a:latin typeface="Gill Sans"/>
                <a:cs typeface="Gill Sans"/>
              </a:rPr>
              <a:t> </a:t>
            </a:r>
            <a:endParaRPr lang="en-US" sz="2800" dirty="0">
              <a:latin typeface="Gill Sans"/>
              <a:cs typeface="Gill Sans"/>
            </a:endParaRPr>
          </a:p>
          <a:p>
            <a:r>
              <a:rPr lang="en-US" sz="2800" b="1" dirty="0">
                <a:latin typeface="Gill Sans"/>
                <a:cs typeface="Gill Sans"/>
              </a:rPr>
              <a:t>Blankets cover me</a:t>
            </a:r>
            <a:endParaRPr lang="en-US" sz="2800" dirty="0">
              <a:latin typeface="Gill Sans"/>
              <a:cs typeface="Gill Sans"/>
            </a:endParaRPr>
          </a:p>
          <a:p>
            <a:r>
              <a:rPr lang="en-US" sz="2800" b="1" dirty="0">
                <a:latin typeface="Gill Sans"/>
                <a:cs typeface="Gill Sans"/>
              </a:rPr>
              <a:t>	when I’m asleep</a:t>
            </a:r>
            <a:endParaRPr lang="en-US" sz="2800" dirty="0">
              <a:latin typeface="Gill Sans"/>
              <a:cs typeface="Gill Sans"/>
            </a:endParaRPr>
          </a:p>
          <a:p>
            <a:r>
              <a:rPr lang="en-US" sz="2800" dirty="0">
                <a:latin typeface="Gill Sans"/>
                <a:cs typeface="Gill Sans"/>
              </a:rPr>
              <a:t> </a:t>
            </a:r>
          </a:p>
          <a:p>
            <a:r>
              <a:rPr lang="en-US" sz="2800" i="1" dirty="0">
                <a:latin typeface="Garamond"/>
                <a:cs typeface="Garamond"/>
              </a:rPr>
              <a:t>Nikki Giovanni</a:t>
            </a:r>
            <a:endParaRPr lang="en-US" sz="2800" dirty="0">
              <a:latin typeface="Garamond"/>
              <a:cs typeface="Garamond"/>
            </a:endParaRPr>
          </a:p>
          <a:p>
            <a:endParaRPr lang="en-US" dirty="0"/>
          </a:p>
        </p:txBody>
      </p:sp>
    </p:spTree>
    <p:extLst>
      <p:ext uri="{BB962C8B-B14F-4D97-AF65-F5344CB8AC3E}">
        <p14:creationId xmlns:p14="http://schemas.microsoft.com/office/powerpoint/2010/main" val="6563023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42573" y="2229836"/>
            <a:ext cx="3193143" cy="251581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p:nvPr/>
        </p:nvSpPr>
        <p:spPr>
          <a:xfrm>
            <a:off x="1185238" y="687694"/>
            <a:ext cx="7107812" cy="560009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631585" y="3111478"/>
            <a:ext cx="2210586" cy="954107"/>
          </a:xfrm>
          <a:prstGeom prst="rect">
            <a:avLst/>
          </a:prstGeom>
          <a:noFill/>
        </p:spPr>
        <p:txBody>
          <a:bodyPr wrap="none" rtlCol="0">
            <a:spAutoFit/>
          </a:bodyPr>
          <a:lstStyle/>
          <a:p>
            <a:pPr algn="ctr"/>
            <a:r>
              <a:rPr lang="en-US" sz="2800" b="1" dirty="0" smtClean="0">
                <a:latin typeface="Gill Sans"/>
                <a:cs typeface="Gill Sans"/>
              </a:rPr>
              <a:t>Things in </a:t>
            </a:r>
          </a:p>
          <a:p>
            <a:pPr algn="ctr"/>
            <a:r>
              <a:rPr lang="en-US" sz="2800" b="1" dirty="0" smtClean="0">
                <a:latin typeface="Gill Sans"/>
                <a:cs typeface="Gill Sans"/>
              </a:rPr>
              <a:t>your house</a:t>
            </a:r>
            <a:endParaRPr lang="en-US" sz="2800" b="1" dirty="0">
              <a:latin typeface="Gill Sans"/>
              <a:cs typeface="Gill Sans"/>
            </a:endParaRPr>
          </a:p>
        </p:txBody>
      </p:sp>
      <p:sp>
        <p:nvSpPr>
          <p:cNvPr id="5" name="Rectangle 4"/>
          <p:cNvSpPr/>
          <p:nvPr/>
        </p:nvSpPr>
        <p:spPr>
          <a:xfrm>
            <a:off x="158744" y="202024"/>
            <a:ext cx="8846355" cy="6493635"/>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93513" y="2029781"/>
            <a:ext cx="1249060" cy="400110"/>
          </a:xfrm>
          <a:prstGeom prst="rect">
            <a:avLst/>
          </a:prstGeom>
          <a:noFill/>
        </p:spPr>
        <p:txBody>
          <a:bodyPr wrap="none" rtlCol="0">
            <a:spAutoFit/>
          </a:bodyPr>
          <a:lstStyle/>
          <a:p>
            <a:r>
              <a:rPr lang="en-US" sz="2000" b="1" dirty="0" smtClean="0">
                <a:latin typeface="Gill Sans"/>
                <a:cs typeface="Gill Sans"/>
              </a:rPr>
              <a:t>glass jar</a:t>
            </a:r>
            <a:endParaRPr lang="en-US" sz="2000" b="1" dirty="0">
              <a:latin typeface="Gill Sans"/>
              <a:cs typeface="Gill Sans"/>
            </a:endParaRPr>
          </a:p>
        </p:txBody>
      </p:sp>
      <p:sp>
        <p:nvSpPr>
          <p:cNvPr id="8" name="TextBox 7"/>
          <p:cNvSpPr txBox="1"/>
          <p:nvPr/>
        </p:nvSpPr>
        <p:spPr>
          <a:xfrm>
            <a:off x="1712070" y="3865530"/>
            <a:ext cx="1238014" cy="400110"/>
          </a:xfrm>
          <a:prstGeom prst="rect">
            <a:avLst/>
          </a:prstGeom>
          <a:noFill/>
        </p:spPr>
        <p:txBody>
          <a:bodyPr wrap="none" rtlCol="0">
            <a:spAutoFit/>
          </a:bodyPr>
          <a:lstStyle/>
          <a:p>
            <a:r>
              <a:rPr lang="en-US" sz="2000" b="1" dirty="0" smtClean="0">
                <a:latin typeface="Gill Sans"/>
                <a:cs typeface="Gill Sans"/>
              </a:rPr>
              <a:t>curtains</a:t>
            </a:r>
            <a:endParaRPr lang="en-US" sz="2000" b="1" dirty="0">
              <a:latin typeface="Gill Sans"/>
              <a:cs typeface="Gill Sans"/>
            </a:endParaRPr>
          </a:p>
        </p:txBody>
      </p:sp>
      <p:sp>
        <p:nvSpPr>
          <p:cNvPr id="9" name="TextBox 8"/>
          <p:cNvSpPr txBox="1"/>
          <p:nvPr/>
        </p:nvSpPr>
        <p:spPr>
          <a:xfrm>
            <a:off x="2815852" y="4938923"/>
            <a:ext cx="913156" cy="400110"/>
          </a:xfrm>
          <a:prstGeom prst="rect">
            <a:avLst/>
          </a:prstGeom>
          <a:noFill/>
        </p:spPr>
        <p:txBody>
          <a:bodyPr wrap="none" rtlCol="0">
            <a:spAutoFit/>
          </a:bodyPr>
          <a:lstStyle/>
          <a:p>
            <a:r>
              <a:rPr lang="en-US" sz="2000" b="1" dirty="0" smtClean="0">
                <a:latin typeface="Gill Sans"/>
                <a:cs typeface="Gill Sans"/>
              </a:rPr>
              <a:t>shoes</a:t>
            </a:r>
            <a:endParaRPr lang="en-US" sz="2000" b="1" dirty="0">
              <a:latin typeface="Gill Sans"/>
              <a:cs typeface="Gill Sans"/>
            </a:endParaRPr>
          </a:p>
        </p:txBody>
      </p:sp>
      <p:sp>
        <p:nvSpPr>
          <p:cNvPr id="10" name="TextBox 9"/>
          <p:cNvSpPr txBox="1"/>
          <p:nvPr/>
        </p:nvSpPr>
        <p:spPr>
          <a:xfrm>
            <a:off x="6248470" y="4745646"/>
            <a:ext cx="807207" cy="400110"/>
          </a:xfrm>
          <a:prstGeom prst="rect">
            <a:avLst/>
          </a:prstGeom>
          <a:noFill/>
        </p:spPr>
        <p:txBody>
          <a:bodyPr wrap="none" rtlCol="0">
            <a:spAutoFit/>
          </a:bodyPr>
          <a:lstStyle/>
          <a:p>
            <a:r>
              <a:rPr lang="en-US" sz="2000" b="1" dirty="0" smtClean="0">
                <a:latin typeface="Gill Sans"/>
                <a:cs typeface="Gill Sans"/>
              </a:rPr>
              <a:t>oven</a:t>
            </a:r>
            <a:endParaRPr lang="en-US" sz="2000" b="1" dirty="0">
              <a:latin typeface="Gill Sans"/>
              <a:cs typeface="Gill Sans"/>
            </a:endParaRPr>
          </a:p>
        </p:txBody>
      </p:sp>
      <p:sp>
        <p:nvSpPr>
          <p:cNvPr id="11" name="TextBox 10"/>
          <p:cNvSpPr txBox="1"/>
          <p:nvPr/>
        </p:nvSpPr>
        <p:spPr>
          <a:xfrm>
            <a:off x="4449154" y="1250464"/>
            <a:ext cx="959117" cy="400110"/>
          </a:xfrm>
          <a:prstGeom prst="rect">
            <a:avLst/>
          </a:prstGeom>
          <a:noFill/>
        </p:spPr>
        <p:txBody>
          <a:bodyPr wrap="none" rtlCol="0">
            <a:spAutoFit/>
          </a:bodyPr>
          <a:lstStyle/>
          <a:p>
            <a:r>
              <a:rPr lang="en-US" sz="2000" b="1" dirty="0" smtClean="0">
                <a:latin typeface="Gill Sans"/>
                <a:cs typeface="Gill Sans"/>
              </a:rPr>
              <a:t>books</a:t>
            </a:r>
            <a:endParaRPr lang="en-US" sz="2000" b="1" dirty="0">
              <a:latin typeface="Gill Sans"/>
              <a:cs typeface="Gill Sans"/>
            </a:endParaRPr>
          </a:p>
        </p:txBody>
      </p:sp>
    </p:spTree>
    <p:extLst>
      <p:ext uri="{BB962C8B-B14F-4D97-AF65-F5344CB8AC3E}">
        <p14:creationId xmlns:p14="http://schemas.microsoft.com/office/powerpoint/2010/main" val="9308441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42573" y="2229836"/>
            <a:ext cx="3193143" cy="251581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p:nvPr/>
        </p:nvSpPr>
        <p:spPr>
          <a:xfrm>
            <a:off x="1185238" y="687694"/>
            <a:ext cx="7107812" cy="560009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631585" y="3111478"/>
            <a:ext cx="2210586" cy="954107"/>
          </a:xfrm>
          <a:prstGeom prst="rect">
            <a:avLst/>
          </a:prstGeom>
          <a:noFill/>
        </p:spPr>
        <p:txBody>
          <a:bodyPr wrap="none" rtlCol="0">
            <a:spAutoFit/>
          </a:bodyPr>
          <a:lstStyle/>
          <a:p>
            <a:pPr algn="ctr"/>
            <a:r>
              <a:rPr lang="en-US" sz="2800" b="1" dirty="0" smtClean="0">
                <a:latin typeface="Gill Sans"/>
                <a:cs typeface="Gill Sans"/>
              </a:rPr>
              <a:t>Things in </a:t>
            </a:r>
          </a:p>
          <a:p>
            <a:pPr algn="ctr"/>
            <a:r>
              <a:rPr lang="en-US" sz="2800" b="1" dirty="0" smtClean="0">
                <a:latin typeface="Gill Sans"/>
                <a:cs typeface="Gill Sans"/>
              </a:rPr>
              <a:t>your house</a:t>
            </a:r>
            <a:endParaRPr lang="en-US" sz="2800" b="1" dirty="0">
              <a:latin typeface="Gill Sans"/>
              <a:cs typeface="Gill Sans"/>
            </a:endParaRPr>
          </a:p>
        </p:txBody>
      </p:sp>
      <p:sp>
        <p:nvSpPr>
          <p:cNvPr id="5" name="Rectangle 4"/>
          <p:cNvSpPr/>
          <p:nvPr/>
        </p:nvSpPr>
        <p:spPr>
          <a:xfrm>
            <a:off x="158744" y="202024"/>
            <a:ext cx="8846355" cy="6493635"/>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93513" y="2029781"/>
            <a:ext cx="1249060" cy="400110"/>
          </a:xfrm>
          <a:prstGeom prst="rect">
            <a:avLst/>
          </a:prstGeom>
          <a:noFill/>
        </p:spPr>
        <p:txBody>
          <a:bodyPr wrap="none" rtlCol="0">
            <a:spAutoFit/>
          </a:bodyPr>
          <a:lstStyle/>
          <a:p>
            <a:r>
              <a:rPr lang="en-US" sz="2000" b="1" dirty="0" smtClean="0">
                <a:latin typeface="Gill Sans"/>
                <a:cs typeface="Gill Sans"/>
              </a:rPr>
              <a:t>glass jar</a:t>
            </a:r>
            <a:endParaRPr lang="en-US" sz="2000" b="1" dirty="0">
              <a:latin typeface="Gill Sans"/>
              <a:cs typeface="Gill Sans"/>
            </a:endParaRPr>
          </a:p>
        </p:txBody>
      </p:sp>
      <p:sp>
        <p:nvSpPr>
          <p:cNvPr id="8" name="TextBox 7"/>
          <p:cNvSpPr txBox="1"/>
          <p:nvPr/>
        </p:nvSpPr>
        <p:spPr>
          <a:xfrm>
            <a:off x="1712070" y="3865530"/>
            <a:ext cx="1238014" cy="400110"/>
          </a:xfrm>
          <a:prstGeom prst="rect">
            <a:avLst/>
          </a:prstGeom>
          <a:noFill/>
        </p:spPr>
        <p:txBody>
          <a:bodyPr wrap="none" rtlCol="0">
            <a:spAutoFit/>
          </a:bodyPr>
          <a:lstStyle/>
          <a:p>
            <a:r>
              <a:rPr lang="en-US" sz="2000" b="1" dirty="0" smtClean="0">
                <a:latin typeface="Gill Sans"/>
                <a:cs typeface="Gill Sans"/>
              </a:rPr>
              <a:t>curtains</a:t>
            </a:r>
            <a:endParaRPr lang="en-US" sz="2000" b="1" dirty="0">
              <a:latin typeface="Gill Sans"/>
              <a:cs typeface="Gill Sans"/>
            </a:endParaRPr>
          </a:p>
        </p:txBody>
      </p:sp>
      <p:sp>
        <p:nvSpPr>
          <p:cNvPr id="9" name="TextBox 8"/>
          <p:cNvSpPr txBox="1"/>
          <p:nvPr/>
        </p:nvSpPr>
        <p:spPr>
          <a:xfrm>
            <a:off x="2815852" y="4938923"/>
            <a:ext cx="913156" cy="400110"/>
          </a:xfrm>
          <a:prstGeom prst="rect">
            <a:avLst/>
          </a:prstGeom>
          <a:noFill/>
        </p:spPr>
        <p:txBody>
          <a:bodyPr wrap="none" rtlCol="0">
            <a:spAutoFit/>
          </a:bodyPr>
          <a:lstStyle/>
          <a:p>
            <a:r>
              <a:rPr lang="en-US" sz="2000" b="1" dirty="0" smtClean="0">
                <a:latin typeface="Gill Sans"/>
                <a:cs typeface="Gill Sans"/>
              </a:rPr>
              <a:t>shoes</a:t>
            </a:r>
            <a:endParaRPr lang="en-US" sz="2000" b="1" dirty="0">
              <a:latin typeface="Gill Sans"/>
              <a:cs typeface="Gill Sans"/>
            </a:endParaRPr>
          </a:p>
        </p:txBody>
      </p:sp>
      <p:sp>
        <p:nvSpPr>
          <p:cNvPr id="10" name="TextBox 9"/>
          <p:cNvSpPr txBox="1"/>
          <p:nvPr/>
        </p:nvSpPr>
        <p:spPr>
          <a:xfrm>
            <a:off x="6248470" y="4745646"/>
            <a:ext cx="807207" cy="400110"/>
          </a:xfrm>
          <a:prstGeom prst="rect">
            <a:avLst/>
          </a:prstGeom>
          <a:noFill/>
        </p:spPr>
        <p:txBody>
          <a:bodyPr wrap="none" rtlCol="0">
            <a:spAutoFit/>
          </a:bodyPr>
          <a:lstStyle/>
          <a:p>
            <a:r>
              <a:rPr lang="en-US" sz="2000" b="1" dirty="0" smtClean="0">
                <a:latin typeface="Gill Sans"/>
                <a:cs typeface="Gill Sans"/>
              </a:rPr>
              <a:t>oven</a:t>
            </a:r>
            <a:endParaRPr lang="en-US" sz="2000" b="1" dirty="0">
              <a:latin typeface="Gill Sans"/>
              <a:cs typeface="Gill Sans"/>
            </a:endParaRPr>
          </a:p>
        </p:txBody>
      </p:sp>
      <p:sp>
        <p:nvSpPr>
          <p:cNvPr id="11" name="TextBox 10"/>
          <p:cNvSpPr txBox="1"/>
          <p:nvPr/>
        </p:nvSpPr>
        <p:spPr>
          <a:xfrm>
            <a:off x="4449154" y="1250464"/>
            <a:ext cx="959117" cy="400110"/>
          </a:xfrm>
          <a:prstGeom prst="rect">
            <a:avLst/>
          </a:prstGeom>
          <a:noFill/>
        </p:spPr>
        <p:txBody>
          <a:bodyPr wrap="none" rtlCol="0">
            <a:spAutoFit/>
          </a:bodyPr>
          <a:lstStyle/>
          <a:p>
            <a:r>
              <a:rPr lang="en-US" sz="2000" b="1" dirty="0" smtClean="0">
                <a:latin typeface="Gill Sans"/>
                <a:cs typeface="Gill Sans"/>
              </a:rPr>
              <a:t>books</a:t>
            </a:r>
            <a:endParaRPr lang="en-US" sz="2000" b="1" dirty="0">
              <a:latin typeface="Gill Sans"/>
              <a:cs typeface="Gill Sans"/>
            </a:endParaRPr>
          </a:p>
        </p:txBody>
      </p:sp>
      <p:sp>
        <p:nvSpPr>
          <p:cNvPr id="6" name="TextBox 5"/>
          <p:cNvSpPr txBox="1"/>
          <p:nvPr/>
        </p:nvSpPr>
        <p:spPr>
          <a:xfrm>
            <a:off x="610536" y="891975"/>
            <a:ext cx="1101534" cy="461665"/>
          </a:xfrm>
          <a:prstGeom prst="rect">
            <a:avLst/>
          </a:prstGeom>
          <a:noFill/>
        </p:spPr>
        <p:txBody>
          <a:bodyPr wrap="none" rtlCol="0">
            <a:spAutoFit/>
          </a:bodyPr>
          <a:lstStyle/>
          <a:p>
            <a:r>
              <a:rPr lang="en-US" sz="2400" b="1" dirty="0" smtClean="0">
                <a:solidFill>
                  <a:srgbClr val="FF0000"/>
                </a:solidFill>
                <a:latin typeface="Garamond"/>
                <a:cs typeface="Garamond"/>
              </a:rPr>
              <a:t>pickles </a:t>
            </a:r>
            <a:endParaRPr lang="en-US" sz="2400" b="1" dirty="0">
              <a:solidFill>
                <a:srgbClr val="FF0000"/>
              </a:solidFill>
              <a:latin typeface="Garamond"/>
              <a:cs typeface="Garamond"/>
            </a:endParaRPr>
          </a:p>
        </p:txBody>
      </p:sp>
      <p:sp>
        <p:nvSpPr>
          <p:cNvPr id="12" name="TextBox 11"/>
          <p:cNvSpPr txBox="1"/>
          <p:nvPr/>
        </p:nvSpPr>
        <p:spPr>
          <a:xfrm>
            <a:off x="5842171" y="249266"/>
            <a:ext cx="825867" cy="461665"/>
          </a:xfrm>
          <a:prstGeom prst="rect">
            <a:avLst/>
          </a:prstGeom>
          <a:noFill/>
        </p:spPr>
        <p:txBody>
          <a:bodyPr wrap="none" rtlCol="0">
            <a:spAutoFit/>
          </a:bodyPr>
          <a:lstStyle/>
          <a:p>
            <a:r>
              <a:rPr lang="en-US" sz="2400" b="1" dirty="0" smtClean="0">
                <a:solidFill>
                  <a:srgbClr val="FF0000"/>
                </a:solidFill>
                <a:latin typeface="Garamond"/>
                <a:cs typeface="Garamond"/>
              </a:rPr>
              <a:t>shelf</a:t>
            </a:r>
            <a:endParaRPr lang="en-US" sz="2400" b="1" dirty="0">
              <a:solidFill>
                <a:srgbClr val="FF0000"/>
              </a:solidFill>
              <a:latin typeface="Garamond"/>
              <a:cs typeface="Garamond"/>
            </a:endParaRPr>
          </a:p>
        </p:txBody>
      </p:sp>
      <p:sp>
        <p:nvSpPr>
          <p:cNvPr id="13" name="TextBox 12"/>
          <p:cNvSpPr txBox="1"/>
          <p:nvPr/>
        </p:nvSpPr>
        <p:spPr>
          <a:xfrm>
            <a:off x="7467183" y="5646469"/>
            <a:ext cx="1236336" cy="830997"/>
          </a:xfrm>
          <a:prstGeom prst="rect">
            <a:avLst/>
          </a:prstGeom>
          <a:noFill/>
        </p:spPr>
        <p:txBody>
          <a:bodyPr wrap="none" rtlCol="0">
            <a:spAutoFit/>
          </a:bodyPr>
          <a:lstStyle/>
          <a:p>
            <a:r>
              <a:rPr lang="en-US" sz="2400" b="1" dirty="0" smtClean="0">
                <a:solidFill>
                  <a:srgbClr val="FF0000"/>
                </a:solidFill>
                <a:latin typeface="Garamond"/>
                <a:cs typeface="Garamond"/>
              </a:rPr>
              <a:t>cookies</a:t>
            </a:r>
          </a:p>
          <a:p>
            <a:r>
              <a:rPr lang="en-US" sz="2400" b="1" dirty="0" smtClean="0">
                <a:solidFill>
                  <a:srgbClr val="FF0000"/>
                </a:solidFill>
                <a:latin typeface="Garamond"/>
                <a:cs typeface="Garamond"/>
              </a:rPr>
              <a:t>cooking</a:t>
            </a:r>
            <a:endParaRPr lang="en-US" sz="2400" b="1" dirty="0">
              <a:solidFill>
                <a:srgbClr val="FF0000"/>
              </a:solidFill>
              <a:latin typeface="Garamond"/>
              <a:cs typeface="Garamond"/>
            </a:endParaRPr>
          </a:p>
        </p:txBody>
      </p:sp>
      <p:sp>
        <p:nvSpPr>
          <p:cNvPr id="14" name="TextBox 13"/>
          <p:cNvSpPr txBox="1"/>
          <p:nvPr/>
        </p:nvSpPr>
        <p:spPr>
          <a:xfrm>
            <a:off x="1185238" y="5646469"/>
            <a:ext cx="909173" cy="461665"/>
          </a:xfrm>
          <a:prstGeom prst="rect">
            <a:avLst/>
          </a:prstGeom>
          <a:noFill/>
        </p:spPr>
        <p:txBody>
          <a:bodyPr wrap="none" rtlCol="0">
            <a:spAutoFit/>
          </a:bodyPr>
          <a:lstStyle/>
          <a:p>
            <a:r>
              <a:rPr lang="en-US" sz="2400" b="1" dirty="0" smtClean="0">
                <a:solidFill>
                  <a:srgbClr val="FF0000"/>
                </a:solidFill>
                <a:latin typeface="Garamond"/>
                <a:cs typeface="Garamond"/>
              </a:rPr>
              <a:t>socks</a:t>
            </a:r>
            <a:endParaRPr lang="en-US" sz="2400" b="1" dirty="0">
              <a:solidFill>
                <a:srgbClr val="FF0000"/>
              </a:solidFill>
              <a:latin typeface="Garamond"/>
              <a:cs typeface="Garamond"/>
            </a:endParaRPr>
          </a:p>
        </p:txBody>
      </p:sp>
      <p:sp>
        <p:nvSpPr>
          <p:cNvPr id="15" name="TextBox 14"/>
          <p:cNvSpPr txBox="1"/>
          <p:nvPr/>
        </p:nvSpPr>
        <p:spPr>
          <a:xfrm>
            <a:off x="266669" y="4552424"/>
            <a:ext cx="1332817" cy="461665"/>
          </a:xfrm>
          <a:prstGeom prst="rect">
            <a:avLst/>
          </a:prstGeom>
          <a:noFill/>
        </p:spPr>
        <p:txBody>
          <a:bodyPr wrap="none" rtlCol="0">
            <a:spAutoFit/>
          </a:bodyPr>
          <a:lstStyle/>
          <a:p>
            <a:r>
              <a:rPr lang="en-US" sz="2400" b="1" dirty="0" smtClean="0">
                <a:solidFill>
                  <a:srgbClr val="FF0000"/>
                </a:solidFill>
                <a:latin typeface="Garamond"/>
                <a:cs typeface="Garamond"/>
              </a:rPr>
              <a:t>windows</a:t>
            </a:r>
            <a:endParaRPr lang="en-US" sz="2400" b="1" dirty="0">
              <a:solidFill>
                <a:srgbClr val="FF0000"/>
              </a:solidFill>
              <a:latin typeface="Garamond"/>
              <a:cs typeface="Garamond"/>
            </a:endParaRPr>
          </a:p>
        </p:txBody>
      </p:sp>
    </p:spTree>
    <p:extLst>
      <p:ext uri="{BB962C8B-B14F-4D97-AF65-F5344CB8AC3E}">
        <p14:creationId xmlns:p14="http://schemas.microsoft.com/office/powerpoint/2010/main" val="6082035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406" y="90711"/>
            <a:ext cx="3457084" cy="4893648"/>
          </a:xfrm>
          <a:prstGeom prst="rect">
            <a:avLst/>
          </a:prstGeom>
          <a:noFill/>
        </p:spPr>
        <p:txBody>
          <a:bodyPr wrap="none" rtlCol="0">
            <a:spAutoFit/>
          </a:bodyPr>
          <a:lstStyle/>
          <a:p>
            <a:r>
              <a:rPr lang="en-US" sz="4400" b="1" dirty="0">
                <a:latin typeface="Gill Sans"/>
                <a:cs typeface="Gill Sans"/>
              </a:rPr>
              <a:t>Covers</a:t>
            </a:r>
            <a:endParaRPr lang="en-US" sz="4400" dirty="0">
              <a:latin typeface="Gill Sans"/>
              <a:cs typeface="Gill Sans"/>
            </a:endParaRPr>
          </a:p>
          <a:p>
            <a:r>
              <a:rPr lang="en-US" sz="1600" b="1" dirty="0">
                <a:latin typeface="Gill Sans"/>
                <a:cs typeface="Gill Sans"/>
              </a:rPr>
              <a:t> </a:t>
            </a:r>
            <a:endParaRPr lang="en-US" sz="1600" dirty="0">
              <a:latin typeface="Gill Sans"/>
              <a:cs typeface="Gill Sans"/>
            </a:endParaRPr>
          </a:p>
          <a:p>
            <a:r>
              <a:rPr lang="en-US" b="1" dirty="0">
                <a:latin typeface="Gill Sans"/>
                <a:cs typeface="Gill Sans"/>
              </a:rPr>
              <a:t>Glass covers windows</a:t>
            </a:r>
            <a:endParaRPr lang="en-US" dirty="0">
              <a:latin typeface="Gill Sans"/>
              <a:cs typeface="Gill Sans"/>
            </a:endParaRPr>
          </a:p>
          <a:p>
            <a:r>
              <a:rPr lang="en-US" b="1" dirty="0">
                <a:latin typeface="Gill Sans"/>
                <a:cs typeface="Gill Sans"/>
              </a:rPr>
              <a:t>	to keep the cold </a:t>
            </a:r>
            <a:r>
              <a:rPr lang="en-US" b="1" dirty="0" smtClean="0">
                <a:latin typeface="Gill Sans"/>
                <a:cs typeface="Gill Sans"/>
              </a:rPr>
              <a:t>away</a:t>
            </a:r>
            <a:endParaRPr lang="en-US" dirty="0">
              <a:latin typeface="Gill Sans"/>
              <a:cs typeface="Gill Sans"/>
            </a:endParaRPr>
          </a:p>
          <a:p>
            <a:endParaRPr lang="en-US" b="1" dirty="0">
              <a:latin typeface="Gill Sans"/>
              <a:cs typeface="Gill Sans"/>
            </a:endParaRPr>
          </a:p>
          <a:p>
            <a:r>
              <a:rPr lang="en-US" b="1" dirty="0" smtClean="0">
                <a:latin typeface="Gill Sans"/>
                <a:cs typeface="Gill Sans"/>
              </a:rPr>
              <a:t>Clouds </a:t>
            </a:r>
            <a:r>
              <a:rPr lang="en-US" b="1" dirty="0">
                <a:latin typeface="Gill Sans"/>
                <a:cs typeface="Gill Sans"/>
              </a:rPr>
              <a:t>cover the sky</a:t>
            </a:r>
            <a:endParaRPr lang="en-US" dirty="0">
              <a:latin typeface="Gill Sans"/>
              <a:cs typeface="Gill Sans"/>
            </a:endParaRPr>
          </a:p>
          <a:p>
            <a:r>
              <a:rPr lang="en-US" b="1" dirty="0">
                <a:latin typeface="Gill Sans"/>
                <a:cs typeface="Gill Sans"/>
              </a:rPr>
              <a:t>	to make a rainy day</a:t>
            </a:r>
            <a:endParaRPr lang="en-US" dirty="0">
              <a:latin typeface="Gill Sans"/>
              <a:cs typeface="Gill Sans"/>
            </a:endParaRPr>
          </a:p>
          <a:p>
            <a:endParaRPr lang="en-US" b="1" dirty="0" smtClean="0">
              <a:latin typeface="Gill Sans"/>
              <a:cs typeface="Gill Sans"/>
            </a:endParaRPr>
          </a:p>
          <a:p>
            <a:r>
              <a:rPr lang="en-US" b="1" dirty="0" smtClean="0">
                <a:latin typeface="Gill Sans"/>
                <a:cs typeface="Gill Sans"/>
              </a:rPr>
              <a:t>Nighttime </a:t>
            </a:r>
            <a:r>
              <a:rPr lang="en-US" b="1" dirty="0">
                <a:latin typeface="Gill Sans"/>
                <a:cs typeface="Gill Sans"/>
              </a:rPr>
              <a:t>covers </a:t>
            </a:r>
            <a:endParaRPr lang="en-US" dirty="0">
              <a:latin typeface="Gill Sans"/>
              <a:cs typeface="Gill Sans"/>
            </a:endParaRPr>
          </a:p>
          <a:p>
            <a:r>
              <a:rPr lang="en-US" b="1" dirty="0">
                <a:latin typeface="Gill Sans"/>
                <a:cs typeface="Gill Sans"/>
              </a:rPr>
              <a:t>	all the things that creep</a:t>
            </a:r>
            <a:endParaRPr lang="en-US" dirty="0">
              <a:latin typeface="Gill Sans"/>
              <a:cs typeface="Gill Sans"/>
            </a:endParaRPr>
          </a:p>
          <a:p>
            <a:r>
              <a:rPr lang="en-US" b="1" dirty="0">
                <a:latin typeface="Gill Sans"/>
                <a:cs typeface="Gill Sans"/>
              </a:rPr>
              <a:t> </a:t>
            </a:r>
            <a:endParaRPr lang="en-US" dirty="0">
              <a:latin typeface="Gill Sans"/>
              <a:cs typeface="Gill Sans"/>
            </a:endParaRPr>
          </a:p>
          <a:p>
            <a:r>
              <a:rPr lang="en-US" b="1" dirty="0">
                <a:latin typeface="Gill Sans"/>
                <a:cs typeface="Gill Sans"/>
              </a:rPr>
              <a:t>Blankets cover me</a:t>
            </a:r>
            <a:endParaRPr lang="en-US" dirty="0">
              <a:latin typeface="Gill Sans"/>
              <a:cs typeface="Gill Sans"/>
            </a:endParaRPr>
          </a:p>
          <a:p>
            <a:r>
              <a:rPr lang="en-US" b="1" dirty="0">
                <a:latin typeface="Gill Sans"/>
                <a:cs typeface="Gill Sans"/>
              </a:rPr>
              <a:t>	when I’m asleep</a:t>
            </a:r>
            <a:endParaRPr lang="en-US" dirty="0">
              <a:latin typeface="Gill Sans"/>
              <a:cs typeface="Gill Sans"/>
            </a:endParaRPr>
          </a:p>
          <a:p>
            <a:r>
              <a:rPr lang="en-US" dirty="0">
                <a:latin typeface="Gill Sans"/>
                <a:cs typeface="Gill Sans"/>
              </a:rPr>
              <a:t> </a:t>
            </a:r>
          </a:p>
          <a:p>
            <a:r>
              <a:rPr lang="en-US" i="1" dirty="0">
                <a:latin typeface="Garamond"/>
                <a:cs typeface="Garamond"/>
              </a:rPr>
              <a:t>Nikki Giovanni</a:t>
            </a:r>
            <a:endParaRPr lang="en-US" dirty="0">
              <a:latin typeface="Garamond"/>
              <a:cs typeface="Garamond"/>
            </a:endParaRPr>
          </a:p>
          <a:p>
            <a:endParaRPr lang="en-US" dirty="0"/>
          </a:p>
        </p:txBody>
      </p:sp>
      <p:grpSp>
        <p:nvGrpSpPr>
          <p:cNvPr id="15" name="Group 14"/>
          <p:cNvGrpSpPr/>
          <p:nvPr/>
        </p:nvGrpSpPr>
        <p:grpSpPr>
          <a:xfrm>
            <a:off x="302406" y="5544918"/>
            <a:ext cx="6891397" cy="523220"/>
            <a:chOff x="5310683" y="1930532"/>
            <a:chExt cx="6891397" cy="523220"/>
          </a:xfrm>
        </p:grpSpPr>
        <p:cxnSp>
          <p:nvCxnSpPr>
            <p:cNvPr id="4" name="Straight Connector 3"/>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6" name="Straight Connector 5"/>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9" name="Straight Connector 8"/>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sp>
        <p:nvSpPr>
          <p:cNvPr id="16" name="TextBox 15"/>
          <p:cNvSpPr txBox="1"/>
          <p:nvPr/>
        </p:nvSpPr>
        <p:spPr>
          <a:xfrm>
            <a:off x="510641" y="5400314"/>
            <a:ext cx="1249060" cy="400110"/>
          </a:xfrm>
          <a:prstGeom prst="rect">
            <a:avLst/>
          </a:prstGeom>
          <a:noFill/>
        </p:spPr>
        <p:txBody>
          <a:bodyPr wrap="none" rtlCol="0">
            <a:spAutoFit/>
          </a:bodyPr>
          <a:lstStyle/>
          <a:p>
            <a:r>
              <a:rPr lang="en-US" sz="2000" b="1" dirty="0" smtClean="0">
                <a:latin typeface="Gill Sans"/>
                <a:cs typeface="Gill Sans"/>
              </a:rPr>
              <a:t>glass jar</a:t>
            </a:r>
            <a:endParaRPr lang="en-US" sz="2000" b="1" dirty="0">
              <a:latin typeface="Gill Sans"/>
              <a:cs typeface="Gill Sans"/>
            </a:endParaRPr>
          </a:p>
        </p:txBody>
      </p:sp>
      <p:sp>
        <p:nvSpPr>
          <p:cNvPr id="17" name="TextBox 16"/>
          <p:cNvSpPr txBox="1"/>
          <p:nvPr/>
        </p:nvSpPr>
        <p:spPr>
          <a:xfrm>
            <a:off x="2294068" y="5400314"/>
            <a:ext cx="1238014" cy="400110"/>
          </a:xfrm>
          <a:prstGeom prst="rect">
            <a:avLst/>
          </a:prstGeom>
          <a:noFill/>
        </p:spPr>
        <p:txBody>
          <a:bodyPr wrap="none" rtlCol="0">
            <a:spAutoFit/>
          </a:bodyPr>
          <a:lstStyle/>
          <a:p>
            <a:r>
              <a:rPr lang="en-US" sz="2000" b="1" dirty="0" smtClean="0">
                <a:latin typeface="Gill Sans"/>
                <a:cs typeface="Gill Sans"/>
              </a:rPr>
              <a:t>curtains</a:t>
            </a:r>
            <a:endParaRPr lang="en-US" sz="2000" b="1" dirty="0">
              <a:latin typeface="Gill Sans"/>
              <a:cs typeface="Gill Sans"/>
            </a:endParaRPr>
          </a:p>
        </p:txBody>
      </p:sp>
      <p:sp>
        <p:nvSpPr>
          <p:cNvPr id="18" name="TextBox 17"/>
          <p:cNvSpPr txBox="1"/>
          <p:nvPr/>
        </p:nvSpPr>
        <p:spPr>
          <a:xfrm>
            <a:off x="4096441" y="5400314"/>
            <a:ext cx="913156" cy="400110"/>
          </a:xfrm>
          <a:prstGeom prst="rect">
            <a:avLst/>
          </a:prstGeom>
          <a:noFill/>
        </p:spPr>
        <p:txBody>
          <a:bodyPr wrap="none" rtlCol="0">
            <a:spAutoFit/>
          </a:bodyPr>
          <a:lstStyle/>
          <a:p>
            <a:r>
              <a:rPr lang="en-US" sz="2000" b="1" dirty="0" smtClean="0">
                <a:latin typeface="Gill Sans"/>
                <a:cs typeface="Gill Sans"/>
              </a:rPr>
              <a:t>shoes</a:t>
            </a:r>
            <a:endParaRPr lang="en-US" sz="2000" b="1" dirty="0">
              <a:latin typeface="Gill Sans"/>
              <a:cs typeface="Gill Sans"/>
            </a:endParaRPr>
          </a:p>
        </p:txBody>
      </p:sp>
      <p:sp>
        <p:nvSpPr>
          <p:cNvPr id="19" name="TextBox 18"/>
          <p:cNvSpPr txBox="1"/>
          <p:nvPr/>
        </p:nvSpPr>
        <p:spPr>
          <a:xfrm>
            <a:off x="5896067" y="5400314"/>
            <a:ext cx="807207" cy="400110"/>
          </a:xfrm>
          <a:prstGeom prst="rect">
            <a:avLst/>
          </a:prstGeom>
          <a:noFill/>
        </p:spPr>
        <p:txBody>
          <a:bodyPr wrap="none" rtlCol="0">
            <a:spAutoFit/>
          </a:bodyPr>
          <a:lstStyle/>
          <a:p>
            <a:r>
              <a:rPr lang="en-US" sz="2000" b="1" dirty="0" smtClean="0">
                <a:latin typeface="Gill Sans"/>
                <a:cs typeface="Gill Sans"/>
              </a:rPr>
              <a:t>oven</a:t>
            </a:r>
            <a:endParaRPr lang="en-US" sz="2000" b="1" dirty="0">
              <a:latin typeface="Gill Sans"/>
              <a:cs typeface="Gill Sans"/>
            </a:endParaRPr>
          </a:p>
        </p:txBody>
      </p:sp>
      <p:grpSp>
        <p:nvGrpSpPr>
          <p:cNvPr id="20" name="Group 19"/>
          <p:cNvGrpSpPr/>
          <p:nvPr/>
        </p:nvGrpSpPr>
        <p:grpSpPr>
          <a:xfrm>
            <a:off x="5698301" y="5544918"/>
            <a:ext cx="6891397" cy="523220"/>
            <a:chOff x="5310683" y="1930532"/>
            <a:chExt cx="6891397" cy="523220"/>
          </a:xfrm>
        </p:grpSpPr>
        <p:cxnSp>
          <p:nvCxnSpPr>
            <p:cNvPr id="21" name="Straight Connector 20"/>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23" name="Straight Connector 22"/>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26" name="Straight Connector 25"/>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sp>
        <p:nvSpPr>
          <p:cNvPr id="28" name="TextBox 27"/>
          <p:cNvSpPr txBox="1"/>
          <p:nvPr/>
        </p:nvSpPr>
        <p:spPr>
          <a:xfrm>
            <a:off x="539722" y="5912355"/>
            <a:ext cx="1101534" cy="461665"/>
          </a:xfrm>
          <a:prstGeom prst="rect">
            <a:avLst/>
          </a:prstGeom>
          <a:noFill/>
        </p:spPr>
        <p:txBody>
          <a:bodyPr wrap="none" rtlCol="0">
            <a:spAutoFit/>
          </a:bodyPr>
          <a:lstStyle/>
          <a:p>
            <a:r>
              <a:rPr lang="en-US" sz="2400" b="1" dirty="0" smtClean="0">
                <a:solidFill>
                  <a:srgbClr val="FF0000"/>
                </a:solidFill>
                <a:latin typeface="Garamond"/>
                <a:cs typeface="Garamond"/>
              </a:rPr>
              <a:t>pickles </a:t>
            </a:r>
            <a:endParaRPr lang="en-US" sz="2400" b="1" dirty="0">
              <a:solidFill>
                <a:srgbClr val="FF0000"/>
              </a:solidFill>
              <a:latin typeface="Garamond"/>
              <a:cs typeface="Garamond"/>
            </a:endParaRPr>
          </a:p>
        </p:txBody>
      </p:sp>
      <p:sp>
        <p:nvSpPr>
          <p:cNvPr id="30" name="TextBox 29"/>
          <p:cNvSpPr txBox="1"/>
          <p:nvPr/>
        </p:nvSpPr>
        <p:spPr>
          <a:xfrm>
            <a:off x="5736793" y="5934343"/>
            <a:ext cx="1236336" cy="830997"/>
          </a:xfrm>
          <a:prstGeom prst="rect">
            <a:avLst/>
          </a:prstGeom>
          <a:noFill/>
        </p:spPr>
        <p:txBody>
          <a:bodyPr wrap="none" rtlCol="0">
            <a:spAutoFit/>
          </a:bodyPr>
          <a:lstStyle/>
          <a:p>
            <a:r>
              <a:rPr lang="en-US" sz="2400" b="1" dirty="0" smtClean="0">
                <a:solidFill>
                  <a:srgbClr val="FF0000"/>
                </a:solidFill>
                <a:latin typeface="Garamond"/>
                <a:cs typeface="Garamond"/>
              </a:rPr>
              <a:t>cookies</a:t>
            </a:r>
          </a:p>
          <a:p>
            <a:r>
              <a:rPr lang="en-US" sz="2400" b="1" dirty="0" smtClean="0">
                <a:solidFill>
                  <a:srgbClr val="FF0000"/>
                </a:solidFill>
                <a:latin typeface="Garamond"/>
                <a:cs typeface="Garamond"/>
              </a:rPr>
              <a:t>cooking</a:t>
            </a:r>
            <a:endParaRPr lang="en-US" sz="2400" b="1" dirty="0">
              <a:solidFill>
                <a:srgbClr val="FF0000"/>
              </a:solidFill>
              <a:latin typeface="Garamond"/>
              <a:cs typeface="Garamond"/>
            </a:endParaRPr>
          </a:p>
        </p:txBody>
      </p:sp>
      <p:sp>
        <p:nvSpPr>
          <p:cNvPr id="31" name="TextBox 30"/>
          <p:cNvSpPr txBox="1"/>
          <p:nvPr/>
        </p:nvSpPr>
        <p:spPr>
          <a:xfrm>
            <a:off x="4237251" y="5912355"/>
            <a:ext cx="909173" cy="461665"/>
          </a:xfrm>
          <a:prstGeom prst="rect">
            <a:avLst/>
          </a:prstGeom>
          <a:noFill/>
        </p:spPr>
        <p:txBody>
          <a:bodyPr wrap="none" rtlCol="0">
            <a:spAutoFit/>
          </a:bodyPr>
          <a:lstStyle/>
          <a:p>
            <a:r>
              <a:rPr lang="en-US" sz="2400" b="1" dirty="0" smtClean="0">
                <a:solidFill>
                  <a:srgbClr val="FF0000"/>
                </a:solidFill>
                <a:latin typeface="Garamond"/>
                <a:cs typeface="Garamond"/>
              </a:rPr>
              <a:t>socks</a:t>
            </a:r>
            <a:endParaRPr lang="en-US" sz="2400" b="1" dirty="0">
              <a:solidFill>
                <a:srgbClr val="FF0000"/>
              </a:solidFill>
              <a:latin typeface="Garamond"/>
              <a:cs typeface="Garamond"/>
            </a:endParaRPr>
          </a:p>
        </p:txBody>
      </p:sp>
      <p:sp>
        <p:nvSpPr>
          <p:cNvPr id="32" name="TextBox 31"/>
          <p:cNvSpPr txBox="1"/>
          <p:nvPr/>
        </p:nvSpPr>
        <p:spPr>
          <a:xfrm>
            <a:off x="2325922" y="5912355"/>
            <a:ext cx="1332817" cy="461665"/>
          </a:xfrm>
          <a:prstGeom prst="rect">
            <a:avLst/>
          </a:prstGeom>
          <a:noFill/>
        </p:spPr>
        <p:txBody>
          <a:bodyPr wrap="none" rtlCol="0">
            <a:spAutoFit/>
          </a:bodyPr>
          <a:lstStyle/>
          <a:p>
            <a:r>
              <a:rPr lang="en-US" sz="2400" b="1" dirty="0" smtClean="0">
                <a:solidFill>
                  <a:srgbClr val="FF0000"/>
                </a:solidFill>
                <a:latin typeface="Garamond"/>
                <a:cs typeface="Garamond"/>
              </a:rPr>
              <a:t>windows</a:t>
            </a:r>
            <a:endParaRPr lang="en-US" sz="2400" b="1" dirty="0">
              <a:solidFill>
                <a:srgbClr val="FF0000"/>
              </a:solidFill>
              <a:latin typeface="Garamond"/>
              <a:cs typeface="Garamond"/>
            </a:endParaRPr>
          </a:p>
        </p:txBody>
      </p:sp>
    </p:spTree>
    <p:extLst>
      <p:ext uri="{BB962C8B-B14F-4D97-AF65-F5344CB8AC3E}">
        <p14:creationId xmlns:p14="http://schemas.microsoft.com/office/powerpoint/2010/main" val="22630972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6" name="TextBox 15"/>
          <p:cNvSpPr txBox="1"/>
          <p:nvPr/>
        </p:nvSpPr>
        <p:spPr>
          <a:xfrm>
            <a:off x="740895" y="982686"/>
            <a:ext cx="3457084" cy="4893648"/>
          </a:xfrm>
          <a:prstGeom prst="rect">
            <a:avLst/>
          </a:prstGeom>
          <a:noFill/>
        </p:spPr>
        <p:txBody>
          <a:bodyPr wrap="none" rtlCol="0">
            <a:spAutoFit/>
          </a:bodyPr>
          <a:lstStyle/>
          <a:p>
            <a:r>
              <a:rPr lang="en-US" sz="4400" b="1" dirty="0">
                <a:latin typeface="Gill Sans"/>
                <a:cs typeface="Gill Sans"/>
              </a:rPr>
              <a:t>Covers</a:t>
            </a:r>
            <a:endParaRPr lang="en-US" sz="4400" dirty="0">
              <a:latin typeface="Gill Sans"/>
              <a:cs typeface="Gill Sans"/>
            </a:endParaRPr>
          </a:p>
          <a:p>
            <a:r>
              <a:rPr lang="en-US" sz="1600" b="1" dirty="0">
                <a:latin typeface="Gill Sans"/>
                <a:cs typeface="Gill Sans"/>
              </a:rPr>
              <a:t> </a:t>
            </a:r>
            <a:endParaRPr lang="en-US" sz="1600" dirty="0">
              <a:latin typeface="Gill Sans"/>
              <a:cs typeface="Gill Sans"/>
            </a:endParaRPr>
          </a:p>
          <a:p>
            <a:r>
              <a:rPr lang="en-US" b="1" dirty="0">
                <a:latin typeface="Gill Sans"/>
                <a:cs typeface="Gill Sans"/>
              </a:rPr>
              <a:t>Glass covers windows</a:t>
            </a:r>
            <a:endParaRPr lang="en-US" dirty="0">
              <a:latin typeface="Gill Sans"/>
              <a:cs typeface="Gill Sans"/>
            </a:endParaRPr>
          </a:p>
          <a:p>
            <a:r>
              <a:rPr lang="en-US" b="1" dirty="0">
                <a:latin typeface="Gill Sans"/>
                <a:cs typeface="Gill Sans"/>
              </a:rPr>
              <a:t>	to keep the cold </a:t>
            </a:r>
            <a:r>
              <a:rPr lang="en-US" b="1" dirty="0" smtClean="0">
                <a:latin typeface="Gill Sans"/>
                <a:cs typeface="Gill Sans"/>
              </a:rPr>
              <a:t>away</a:t>
            </a:r>
            <a:endParaRPr lang="en-US" dirty="0">
              <a:latin typeface="Gill Sans"/>
              <a:cs typeface="Gill Sans"/>
            </a:endParaRPr>
          </a:p>
          <a:p>
            <a:endParaRPr lang="en-US" b="1" dirty="0">
              <a:latin typeface="Gill Sans"/>
              <a:cs typeface="Gill Sans"/>
            </a:endParaRPr>
          </a:p>
          <a:p>
            <a:r>
              <a:rPr lang="en-US" b="1" dirty="0" smtClean="0">
                <a:latin typeface="Gill Sans"/>
                <a:cs typeface="Gill Sans"/>
              </a:rPr>
              <a:t>Clouds </a:t>
            </a:r>
            <a:r>
              <a:rPr lang="en-US" b="1" dirty="0">
                <a:latin typeface="Gill Sans"/>
                <a:cs typeface="Gill Sans"/>
              </a:rPr>
              <a:t>cover the sky</a:t>
            </a:r>
            <a:endParaRPr lang="en-US" dirty="0">
              <a:latin typeface="Gill Sans"/>
              <a:cs typeface="Gill Sans"/>
            </a:endParaRPr>
          </a:p>
          <a:p>
            <a:r>
              <a:rPr lang="en-US" b="1" dirty="0">
                <a:latin typeface="Gill Sans"/>
                <a:cs typeface="Gill Sans"/>
              </a:rPr>
              <a:t>	to make a rainy day</a:t>
            </a:r>
            <a:endParaRPr lang="en-US" dirty="0">
              <a:latin typeface="Gill Sans"/>
              <a:cs typeface="Gill Sans"/>
            </a:endParaRPr>
          </a:p>
          <a:p>
            <a:endParaRPr lang="en-US" b="1" dirty="0" smtClean="0">
              <a:latin typeface="Gill Sans"/>
              <a:cs typeface="Gill Sans"/>
            </a:endParaRPr>
          </a:p>
          <a:p>
            <a:r>
              <a:rPr lang="en-US" b="1" dirty="0" smtClean="0">
                <a:latin typeface="Gill Sans"/>
                <a:cs typeface="Gill Sans"/>
              </a:rPr>
              <a:t>Nighttime </a:t>
            </a:r>
            <a:r>
              <a:rPr lang="en-US" b="1" dirty="0">
                <a:latin typeface="Gill Sans"/>
                <a:cs typeface="Gill Sans"/>
              </a:rPr>
              <a:t>covers </a:t>
            </a:r>
            <a:endParaRPr lang="en-US" dirty="0">
              <a:latin typeface="Gill Sans"/>
              <a:cs typeface="Gill Sans"/>
            </a:endParaRPr>
          </a:p>
          <a:p>
            <a:r>
              <a:rPr lang="en-US" b="1" dirty="0">
                <a:latin typeface="Gill Sans"/>
                <a:cs typeface="Gill Sans"/>
              </a:rPr>
              <a:t>	all the things that creep</a:t>
            </a:r>
            <a:endParaRPr lang="en-US" dirty="0">
              <a:latin typeface="Gill Sans"/>
              <a:cs typeface="Gill Sans"/>
            </a:endParaRPr>
          </a:p>
          <a:p>
            <a:r>
              <a:rPr lang="en-US" b="1" dirty="0">
                <a:latin typeface="Gill Sans"/>
                <a:cs typeface="Gill Sans"/>
              </a:rPr>
              <a:t> </a:t>
            </a:r>
            <a:endParaRPr lang="en-US" dirty="0">
              <a:latin typeface="Gill Sans"/>
              <a:cs typeface="Gill Sans"/>
            </a:endParaRPr>
          </a:p>
          <a:p>
            <a:r>
              <a:rPr lang="en-US" b="1" dirty="0">
                <a:latin typeface="Gill Sans"/>
                <a:cs typeface="Gill Sans"/>
              </a:rPr>
              <a:t>Blankets cover me</a:t>
            </a:r>
            <a:endParaRPr lang="en-US" dirty="0">
              <a:latin typeface="Gill Sans"/>
              <a:cs typeface="Gill Sans"/>
            </a:endParaRPr>
          </a:p>
          <a:p>
            <a:r>
              <a:rPr lang="en-US" b="1" dirty="0">
                <a:latin typeface="Gill Sans"/>
                <a:cs typeface="Gill Sans"/>
              </a:rPr>
              <a:t>	when I’m asleep</a:t>
            </a:r>
            <a:endParaRPr lang="en-US" dirty="0">
              <a:latin typeface="Gill Sans"/>
              <a:cs typeface="Gill Sans"/>
            </a:endParaRPr>
          </a:p>
          <a:p>
            <a:r>
              <a:rPr lang="en-US" dirty="0">
                <a:latin typeface="Gill Sans"/>
                <a:cs typeface="Gill Sans"/>
              </a:rPr>
              <a:t> </a:t>
            </a:r>
          </a:p>
          <a:p>
            <a:r>
              <a:rPr lang="en-US" i="1" dirty="0">
                <a:latin typeface="Garamond"/>
                <a:cs typeface="Garamond"/>
              </a:rPr>
              <a:t>Nikki Giovanni</a:t>
            </a:r>
            <a:endParaRPr lang="en-US" dirty="0">
              <a:latin typeface="Garamond"/>
              <a:cs typeface="Garamond"/>
            </a:endParaRPr>
          </a:p>
          <a:p>
            <a:endParaRPr lang="en-US" dirty="0"/>
          </a:p>
        </p:txBody>
      </p:sp>
      <p:sp>
        <p:nvSpPr>
          <p:cNvPr id="17" name="TextBox 16"/>
          <p:cNvSpPr txBox="1"/>
          <p:nvPr/>
        </p:nvSpPr>
        <p:spPr>
          <a:xfrm>
            <a:off x="5412690" y="914614"/>
            <a:ext cx="3262432" cy="5863143"/>
          </a:xfrm>
          <a:prstGeom prst="rect">
            <a:avLst/>
          </a:prstGeom>
          <a:noFill/>
        </p:spPr>
        <p:txBody>
          <a:bodyPr wrap="none" rtlCol="0">
            <a:spAutoFit/>
          </a:bodyPr>
          <a:lstStyle/>
          <a:p>
            <a:pPr>
              <a:spcAft>
                <a:spcPts val="1800"/>
              </a:spcAft>
            </a:pPr>
            <a:r>
              <a:rPr lang="en-US" sz="2400" b="1" dirty="0" smtClean="0">
                <a:latin typeface="Gill Sans"/>
                <a:cs typeface="Gill Sans"/>
              </a:rPr>
              <a:t>_____covers _______</a:t>
            </a:r>
          </a:p>
          <a:p>
            <a:pPr>
              <a:spcAft>
                <a:spcPts val="1800"/>
              </a:spcAft>
            </a:pPr>
            <a:r>
              <a:rPr lang="en-US" sz="2400" b="1" dirty="0" smtClean="0">
                <a:latin typeface="Gill Sans"/>
                <a:cs typeface="Gill Sans"/>
              </a:rPr>
              <a:t>to keep ___________</a:t>
            </a:r>
          </a:p>
          <a:p>
            <a:pPr>
              <a:spcAft>
                <a:spcPts val="1800"/>
              </a:spcAft>
            </a:pPr>
            <a:endParaRPr lang="en-US" sz="2400" b="1" dirty="0">
              <a:latin typeface="Gill Sans"/>
              <a:cs typeface="Gill Sans"/>
            </a:endParaRPr>
          </a:p>
          <a:p>
            <a:pPr>
              <a:spcAft>
                <a:spcPts val="1800"/>
              </a:spcAft>
            </a:pPr>
            <a:r>
              <a:rPr lang="en-US" sz="2400" b="1" dirty="0">
                <a:latin typeface="Gill Sans"/>
                <a:cs typeface="Gill Sans"/>
              </a:rPr>
              <a:t>_____covers _______</a:t>
            </a:r>
          </a:p>
          <a:p>
            <a:pPr>
              <a:spcAft>
                <a:spcPts val="1800"/>
              </a:spcAft>
            </a:pPr>
            <a:r>
              <a:rPr lang="en-US" sz="2400" b="1" dirty="0">
                <a:latin typeface="Gill Sans"/>
                <a:cs typeface="Gill Sans"/>
              </a:rPr>
              <a:t>to </a:t>
            </a:r>
            <a:r>
              <a:rPr lang="en-US" sz="2400" b="1" dirty="0" smtClean="0">
                <a:latin typeface="Gill Sans"/>
                <a:cs typeface="Gill Sans"/>
              </a:rPr>
              <a:t>make ___________</a:t>
            </a:r>
            <a:endParaRPr lang="en-US" sz="2400" b="1" dirty="0">
              <a:latin typeface="Gill Sans"/>
              <a:cs typeface="Gill Sans"/>
            </a:endParaRPr>
          </a:p>
          <a:p>
            <a:pPr>
              <a:spcAft>
                <a:spcPts val="1800"/>
              </a:spcAft>
            </a:pPr>
            <a:endParaRPr lang="en-US" sz="2400" b="1" dirty="0" smtClean="0">
              <a:latin typeface="Gill Sans"/>
              <a:cs typeface="Gill Sans"/>
            </a:endParaRPr>
          </a:p>
          <a:p>
            <a:pPr>
              <a:spcAft>
                <a:spcPts val="1800"/>
              </a:spcAft>
            </a:pPr>
            <a:r>
              <a:rPr lang="en-US" sz="2400" b="1" dirty="0">
                <a:latin typeface="Gill Sans"/>
                <a:cs typeface="Gill Sans"/>
              </a:rPr>
              <a:t>_____covers _______</a:t>
            </a:r>
          </a:p>
          <a:p>
            <a:pPr>
              <a:spcAft>
                <a:spcPts val="1800"/>
              </a:spcAft>
            </a:pPr>
            <a:r>
              <a:rPr lang="en-US" sz="2400" b="1" dirty="0">
                <a:latin typeface="Gill Sans"/>
                <a:cs typeface="Gill Sans"/>
              </a:rPr>
              <a:t>to </a:t>
            </a:r>
            <a:r>
              <a:rPr lang="en-US" sz="2400" b="1" dirty="0" smtClean="0">
                <a:latin typeface="Gill Sans"/>
                <a:cs typeface="Gill Sans"/>
              </a:rPr>
              <a:t>help ___________</a:t>
            </a:r>
            <a:endParaRPr lang="en-US" sz="2400" b="1" dirty="0">
              <a:latin typeface="Gill Sans"/>
              <a:cs typeface="Gill Sans"/>
            </a:endParaRPr>
          </a:p>
          <a:p>
            <a:pPr>
              <a:spcAft>
                <a:spcPts val="1800"/>
              </a:spcAft>
            </a:pPr>
            <a:endParaRPr lang="en-US" sz="2400" b="1" dirty="0" smtClean="0">
              <a:latin typeface="Gill Sans"/>
              <a:cs typeface="Gill Sans"/>
            </a:endParaRPr>
          </a:p>
          <a:p>
            <a:endParaRPr lang="en-US" sz="2400" b="1" dirty="0" smtClean="0">
              <a:latin typeface="Gill Sans"/>
              <a:cs typeface="Gill Sans"/>
            </a:endParaRPr>
          </a:p>
        </p:txBody>
      </p:sp>
    </p:spTree>
    <p:extLst>
      <p:ext uri="{BB962C8B-B14F-4D97-AF65-F5344CB8AC3E}">
        <p14:creationId xmlns:p14="http://schemas.microsoft.com/office/powerpoint/2010/main" val="1758956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5934" y="1491919"/>
            <a:ext cx="6891397" cy="523220"/>
            <a:chOff x="5310683" y="1930532"/>
            <a:chExt cx="6891397" cy="523220"/>
          </a:xfrm>
        </p:grpSpPr>
        <p:cxnSp>
          <p:nvCxnSpPr>
            <p:cNvPr id="3" name="Straight Connector 2"/>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5" name="Straight Connector 4"/>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8" name="Straight Connector 7"/>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grpSp>
        <p:nvGrpSpPr>
          <p:cNvPr id="10" name="Group 9"/>
          <p:cNvGrpSpPr/>
          <p:nvPr/>
        </p:nvGrpSpPr>
        <p:grpSpPr>
          <a:xfrm>
            <a:off x="985934" y="3025909"/>
            <a:ext cx="6891397" cy="523220"/>
            <a:chOff x="5310683" y="1930532"/>
            <a:chExt cx="6891397" cy="523220"/>
          </a:xfrm>
        </p:grpSpPr>
        <p:cxnSp>
          <p:nvCxnSpPr>
            <p:cNvPr id="11" name="Straight Connector 10"/>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3" name="Straight Connector 12"/>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6" name="Straight Connector 15"/>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grpSp>
        <p:nvGrpSpPr>
          <p:cNvPr id="18" name="Group 17"/>
          <p:cNvGrpSpPr/>
          <p:nvPr/>
        </p:nvGrpSpPr>
        <p:grpSpPr>
          <a:xfrm>
            <a:off x="935407" y="4669194"/>
            <a:ext cx="6891397" cy="523220"/>
            <a:chOff x="5310683" y="1930532"/>
            <a:chExt cx="6891397" cy="523220"/>
          </a:xfrm>
        </p:grpSpPr>
        <p:cxnSp>
          <p:nvCxnSpPr>
            <p:cNvPr id="19" name="Straight Connector 18"/>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21" name="Straight Connector 20"/>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24" name="Straight Connector 23"/>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sp>
        <p:nvSpPr>
          <p:cNvPr id="27" name="TextBox 26"/>
          <p:cNvSpPr txBox="1"/>
          <p:nvPr/>
        </p:nvSpPr>
        <p:spPr>
          <a:xfrm>
            <a:off x="845598" y="193289"/>
            <a:ext cx="1790474" cy="584776"/>
          </a:xfrm>
          <a:prstGeom prst="rect">
            <a:avLst/>
          </a:prstGeom>
          <a:noFill/>
        </p:spPr>
        <p:txBody>
          <a:bodyPr wrap="none" rtlCol="0">
            <a:spAutoFit/>
          </a:bodyPr>
          <a:lstStyle/>
          <a:p>
            <a:r>
              <a:rPr lang="en-US" sz="3200" b="1" dirty="0" smtClean="0">
                <a:latin typeface="Gill Sans"/>
                <a:cs typeface="Gill Sans"/>
              </a:rPr>
              <a:t>Phonics</a:t>
            </a:r>
            <a:endParaRPr lang="en-US" sz="3200" b="1" dirty="0">
              <a:latin typeface="Gill Sans"/>
              <a:cs typeface="Gill Sans"/>
            </a:endParaRPr>
          </a:p>
        </p:txBody>
      </p:sp>
      <p:sp>
        <p:nvSpPr>
          <p:cNvPr id="31" name="TextBox 30"/>
          <p:cNvSpPr txBox="1"/>
          <p:nvPr/>
        </p:nvSpPr>
        <p:spPr>
          <a:xfrm>
            <a:off x="1451549" y="1166588"/>
            <a:ext cx="413470" cy="523220"/>
          </a:xfrm>
          <a:prstGeom prst="rect">
            <a:avLst/>
          </a:prstGeom>
          <a:noFill/>
        </p:spPr>
        <p:txBody>
          <a:bodyPr wrap="none" rtlCol="0">
            <a:spAutoFit/>
          </a:bodyPr>
          <a:lstStyle/>
          <a:p>
            <a:r>
              <a:rPr lang="en-US" sz="2800" b="1" dirty="0" smtClean="0">
                <a:latin typeface="Gill Sans"/>
                <a:cs typeface="Gill Sans"/>
              </a:rPr>
              <a:t>p</a:t>
            </a:r>
            <a:endParaRPr lang="en-US" sz="2800" b="1" dirty="0">
              <a:latin typeface="Gill Sans"/>
              <a:cs typeface="Gill Sans"/>
            </a:endParaRPr>
          </a:p>
        </p:txBody>
      </p:sp>
      <p:sp>
        <p:nvSpPr>
          <p:cNvPr id="32" name="TextBox 31"/>
          <p:cNvSpPr txBox="1"/>
          <p:nvPr/>
        </p:nvSpPr>
        <p:spPr>
          <a:xfrm>
            <a:off x="3341586" y="1166588"/>
            <a:ext cx="413470" cy="523220"/>
          </a:xfrm>
          <a:prstGeom prst="rect">
            <a:avLst/>
          </a:prstGeom>
          <a:noFill/>
        </p:spPr>
        <p:txBody>
          <a:bodyPr wrap="none" rtlCol="0">
            <a:spAutoFit/>
          </a:bodyPr>
          <a:lstStyle/>
          <a:p>
            <a:r>
              <a:rPr lang="en-US" sz="2800" b="1" dirty="0" smtClean="0">
                <a:latin typeface="Gill Sans"/>
                <a:cs typeface="Gill Sans"/>
              </a:rPr>
              <a:t>p</a:t>
            </a:r>
            <a:endParaRPr lang="en-US" sz="2800" b="1" dirty="0">
              <a:latin typeface="Gill Sans"/>
              <a:cs typeface="Gill Sans"/>
            </a:endParaRPr>
          </a:p>
        </p:txBody>
      </p:sp>
      <p:sp>
        <p:nvSpPr>
          <p:cNvPr id="33" name="TextBox 32"/>
          <p:cNvSpPr txBox="1"/>
          <p:nvPr/>
        </p:nvSpPr>
        <p:spPr>
          <a:xfrm>
            <a:off x="5004819" y="1166588"/>
            <a:ext cx="413470" cy="523220"/>
          </a:xfrm>
          <a:prstGeom prst="rect">
            <a:avLst/>
          </a:prstGeom>
          <a:noFill/>
        </p:spPr>
        <p:txBody>
          <a:bodyPr wrap="none" rtlCol="0">
            <a:spAutoFit/>
          </a:bodyPr>
          <a:lstStyle/>
          <a:p>
            <a:r>
              <a:rPr lang="en-US" sz="2800" b="1" dirty="0" smtClean="0">
                <a:latin typeface="Gill Sans"/>
                <a:cs typeface="Gill Sans"/>
              </a:rPr>
              <a:t>p</a:t>
            </a:r>
            <a:endParaRPr lang="en-US" sz="2800" b="1" dirty="0">
              <a:latin typeface="Gill Sans"/>
              <a:cs typeface="Gill Sans"/>
            </a:endParaRPr>
          </a:p>
        </p:txBody>
      </p:sp>
      <p:sp>
        <p:nvSpPr>
          <p:cNvPr id="35" name="TextBox 34"/>
          <p:cNvSpPr txBox="1"/>
          <p:nvPr/>
        </p:nvSpPr>
        <p:spPr>
          <a:xfrm>
            <a:off x="6849496" y="1166588"/>
            <a:ext cx="413470" cy="523220"/>
          </a:xfrm>
          <a:prstGeom prst="rect">
            <a:avLst/>
          </a:prstGeom>
          <a:noFill/>
        </p:spPr>
        <p:txBody>
          <a:bodyPr wrap="none" rtlCol="0">
            <a:spAutoFit/>
          </a:bodyPr>
          <a:lstStyle/>
          <a:p>
            <a:r>
              <a:rPr lang="en-US" sz="2800" b="1" dirty="0" smtClean="0">
                <a:latin typeface="Gill Sans"/>
                <a:cs typeface="Gill Sans"/>
              </a:rPr>
              <a:t>p</a:t>
            </a:r>
            <a:endParaRPr lang="en-US" sz="2800" b="1" dirty="0">
              <a:latin typeface="Gill Sans"/>
              <a:cs typeface="Gill Sans"/>
            </a:endParaRPr>
          </a:p>
        </p:txBody>
      </p:sp>
      <p:sp>
        <p:nvSpPr>
          <p:cNvPr id="36" name="TextBox 35"/>
          <p:cNvSpPr txBox="1"/>
          <p:nvPr/>
        </p:nvSpPr>
        <p:spPr>
          <a:xfrm>
            <a:off x="1244814" y="1783765"/>
            <a:ext cx="1043876" cy="523220"/>
          </a:xfrm>
          <a:prstGeom prst="rect">
            <a:avLst/>
          </a:prstGeom>
          <a:noFill/>
        </p:spPr>
        <p:txBody>
          <a:bodyPr wrap="none" rtlCol="0">
            <a:spAutoFit/>
          </a:bodyPr>
          <a:lstStyle/>
          <a:p>
            <a:r>
              <a:rPr lang="en-US" sz="2800" b="1" dirty="0" smtClean="0">
                <a:latin typeface="Gill Sans"/>
                <a:cs typeface="Gill Sans"/>
              </a:rPr>
              <a:t>park</a:t>
            </a:r>
            <a:endParaRPr lang="en-US" sz="2800" b="1" dirty="0">
              <a:latin typeface="Gill Sans"/>
              <a:cs typeface="Gill Sans"/>
            </a:endParaRPr>
          </a:p>
        </p:txBody>
      </p:sp>
      <p:sp>
        <p:nvSpPr>
          <p:cNvPr id="37" name="TextBox 36"/>
          <p:cNvSpPr txBox="1"/>
          <p:nvPr/>
        </p:nvSpPr>
        <p:spPr>
          <a:xfrm>
            <a:off x="3107295" y="1853254"/>
            <a:ext cx="1244526" cy="523220"/>
          </a:xfrm>
          <a:prstGeom prst="rect">
            <a:avLst/>
          </a:prstGeom>
          <a:noFill/>
        </p:spPr>
        <p:txBody>
          <a:bodyPr wrap="none" rtlCol="0">
            <a:spAutoFit/>
          </a:bodyPr>
          <a:lstStyle/>
          <a:p>
            <a:r>
              <a:rPr lang="en-US" sz="2800" b="1" dirty="0" smtClean="0">
                <a:latin typeface="Gill Sans"/>
                <a:cs typeface="Gill Sans"/>
              </a:rPr>
              <a:t>peach</a:t>
            </a:r>
            <a:endParaRPr lang="en-US" sz="2800" b="1" dirty="0">
              <a:latin typeface="Gill Sans"/>
              <a:cs typeface="Gill Sans"/>
            </a:endParaRPr>
          </a:p>
        </p:txBody>
      </p:sp>
      <p:sp>
        <p:nvSpPr>
          <p:cNvPr id="38" name="TextBox 37"/>
          <p:cNvSpPr txBox="1"/>
          <p:nvPr/>
        </p:nvSpPr>
        <p:spPr>
          <a:xfrm>
            <a:off x="5004819" y="1853254"/>
            <a:ext cx="813043" cy="523220"/>
          </a:xfrm>
          <a:prstGeom prst="rect">
            <a:avLst/>
          </a:prstGeom>
          <a:noFill/>
        </p:spPr>
        <p:txBody>
          <a:bodyPr wrap="none" rtlCol="0">
            <a:spAutoFit/>
          </a:bodyPr>
          <a:lstStyle/>
          <a:p>
            <a:r>
              <a:rPr lang="en-US" sz="2800" b="1" dirty="0" smtClean="0">
                <a:latin typeface="Gill Sans"/>
                <a:cs typeface="Gill Sans"/>
              </a:rPr>
              <a:t>pot</a:t>
            </a:r>
            <a:endParaRPr lang="en-US" sz="2800" b="1" dirty="0">
              <a:latin typeface="Gill Sans"/>
              <a:cs typeface="Gill Sans"/>
            </a:endParaRPr>
          </a:p>
        </p:txBody>
      </p:sp>
      <p:sp>
        <p:nvSpPr>
          <p:cNvPr id="39" name="TextBox 38"/>
          <p:cNvSpPr txBox="1"/>
          <p:nvPr/>
        </p:nvSpPr>
        <p:spPr>
          <a:xfrm>
            <a:off x="6683172" y="1853254"/>
            <a:ext cx="976975" cy="523220"/>
          </a:xfrm>
          <a:prstGeom prst="rect">
            <a:avLst/>
          </a:prstGeom>
          <a:noFill/>
        </p:spPr>
        <p:txBody>
          <a:bodyPr wrap="none" rtlCol="0">
            <a:spAutoFit/>
          </a:bodyPr>
          <a:lstStyle/>
          <a:p>
            <a:r>
              <a:rPr lang="en-US" sz="2800" b="1" dirty="0" smtClean="0">
                <a:latin typeface="Gill Sans"/>
                <a:cs typeface="Gill Sans"/>
              </a:rPr>
              <a:t>plop</a:t>
            </a:r>
            <a:endParaRPr lang="en-US" sz="2800" b="1" dirty="0">
              <a:latin typeface="Gill Sans"/>
              <a:cs typeface="Gill Sans"/>
            </a:endParaRPr>
          </a:p>
        </p:txBody>
      </p:sp>
      <p:sp>
        <p:nvSpPr>
          <p:cNvPr id="40" name="TextBox 39"/>
          <p:cNvSpPr txBox="1"/>
          <p:nvPr/>
        </p:nvSpPr>
        <p:spPr>
          <a:xfrm>
            <a:off x="1451549" y="2764299"/>
            <a:ext cx="504640" cy="523220"/>
          </a:xfrm>
          <a:prstGeom prst="rect">
            <a:avLst/>
          </a:prstGeom>
          <a:noFill/>
        </p:spPr>
        <p:txBody>
          <a:bodyPr wrap="none" rtlCol="0">
            <a:spAutoFit/>
          </a:bodyPr>
          <a:lstStyle/>
          <a:p>
            <a:r>
              <a:rPr lang="en-US" sz="2800" b="1" dirty="0" err="1" smtClean="0">
                <a:latin typeface="Gill Sans"/>
                <a:cs typeface="Gill Sans"/>
              </a:rPr>
              <a:t>ai</a:t>
            </a:r>
            <a:endParaRPr lang="en-US" sz="2800" b="1" dirty="0">
              <a:latin typeface="Gill Sans"/>
              <a:cs typeface="Gill Sans"/>
            </a:endParaRPr>
          </a:p>
        </p:txBody>
      </p:sp>
      <p:sp>
        <p:nvSpPr>
          <p:cNvPr id="41" name="TextBox 40"/>
          <p:cNvSpPr txBox="1"/>
          <p:nvPr/>
        </p:nvSpPr>
        <p:spPr>
          <a:xfrm>
            <a:off x="3250416" y="2764299"/>
            <a:ext cx="504640" cy="523220"/>
          </a:xfrm>
          <a:prstGeom prst="rect">
            <a:avLst/>
          </a:prstGeom>
          <a:noFill/>
        </p:spPr>
        <p:txBody>
          <a:bodyPr wrap="none" rtlCol="0">
            <a:spAutoFit/>
          </a:bodyPr>
          <a:lstStyle/>
          <a:p>
            <a:r>
              <a:rPr lang="en-US" sz="2800" b="1" dirty="0" err="1" smtClean="0">
                <a:latin typeface="Gill Sans"/>
                <a:cs typeface="Gill Sans"/>
              </a:rPr>
              <a:t>ai</a:t>
            </a:r>
            <a:endParaRPr lang="en-US" sz="2800" b="1" dirty="0">
              <a:latin typeface="Gill Sans"/>
              <a:cs typeface="Gill Sans"/>
            </a:endParaRPr>
          </a:p>
        </p:txBody>
      </p:sp>
      <p:sp>
        <p:nvSpPr>
          <p:cNvPr id="42" name="TextBox 41"/>
          <p:cNvSpPr txBox="1"/>
          <p:nvPr/>
        </p:nvSpPr>
        <p:spPr>
          <a:xfrm>
            <a:off x="4913649" y="2764299"/>
            <a:ext cx="504640" cy="523220"/>
          </a:xfrm>
          <a:prstGeom prst="rect">
            <a:avLst/>
          </a:prstGeom>
          <a:noFill/>
        </p:spPr>
        <p:txBody>
          <a:bodyPr wrap="none" rtlCol="0">
            <a:spAutoFit/>
          </a:bodyPr>
          <a:lstStyle/>
          <a:p>
            <a:r>
              <a:rPr lang="en-US" sz="2800" b="1" dirty="0" err="1" smtClean="0">
                <a:latin typeface="Gill Sans"/>
                <a:cs typeface="Gill Sans"/>
              </a:rPr>
              <a:t>ai</a:t>
            </a:r>
            <a:endParaRPr lang="en-US" sz="2800" b="1" dirty="0">
              <a:latin typeface="Gill Sans"/>
              <a:cs typeface="Gill Sans"/>
            </a:endParaRPr>
          </a:p>
        </p:txBody>
      </p:sp>
      <p:sp>
        <p:nvSpPr>
          <p:cNvPr id="43" name="TextBox 42"/>
          <p:cNvSpPr txBox="1"/>
          <p:nvPr/>
        </p:nvSpPr>
        <p:spPr>
          <a:xfrm>
            <a:off x="6683172" y="2764299"/>
            <a:ext cx="504640" cy="523220"/>
          </a:xfrm>
          <a:prstGeom prst="rect">
            <a:avLst/>
          </a:prstGeom>
          <a:noFill/>
        </p:spPr>
        <p:txBody>
          <a:bodyPr wrap="none" rtlCol="0">
            <a:spAutoFit/>
          </a:bodyPr>
          <a:lstStyle/>
          <a:p>
            <a:r>
              <a:rPr lang="en-US" sz="2800" b="1" dirty="0" err="1" smtClean="0">
                <a:latin typeface="Gill Sans"/>
                <a:cs typeface="Gill Sans"/>
              </a:rPr>
              <a:t>ai</a:t>
            </a:r>
            <a:endParaRPr lang="en-US" sz="2800" b="1" dirty="0">
              <a:latin typeface="Gill Sans"/>
              <a:cs typeface="Gill Sans"/>
            </a:endParaRPr>
          </a:p>
        </p:txBody>
      </p:sp>
      <p:sp>
        <p:nvSpPr>
          <p:cNvPr id="44" name="TextBox 43"/>
          <p:cNvSpPr txBox="1"/>
          <p:nvPr/>
        </p:nvSpPr>
        <p:spPr>
          <a:xfrm>
            <a:off x="1244814" y="3341637"/>
            <a:ext cx="783062" cy="523220"/>
          </a:xfrm>
          <a:prstGeom prst="rect">
            <a:avLst/>
          </a:prstGeom>
          <a:noFill/>
        </p:spPr>
        <p:txBody>
          <a:bodyPr wrap="none" rtlCol="0">
            <a:spAutoFit/>
          </a:bodyPr>
          <a:lstStyle/>
          <a:p>
            <a:r>
              <a:rPr lang="en-US" sz="2800" b="1" dirty="0" smtClean="0">
                <a:latin typeface="Gill Sans"/>
                <a:cs typeface="Gill Sans"/>
              </a:rPr>
              <a:t>tail</a:t>
            </a:r>
            <a:endParaRPr lang="en-US" sz="2800" b="1" dirty="0">
              <a:latin typeface="Gill Sans"/>
              <a:cs typeface="Gill Sans"/>
            </a:endParaRPr>
          </a:p>
        </p:txBody>
      </p:sp>
      <p:sp>
        <p:nvSpPr>
          <p:cNvPr id="45" name="TextBox 44"/>
          <p:cNvSpPr txBox="1"/>
          <p:nvPr/>
        </p:nvSpPr>
        <p:spPr>
          <a:xfrm>
            <a:off x="3174815" y="3349452"/>
            <a:ext cx="1134245" cy="523220"/>
          </a:xfrm>
          <a:prstGeom prst="rect">
            <a:avLst/>
          </a:prstGeom>
          <a:noFill/>
        </p:spPr>
        <p:txBody>
          <a:bodyPr wrap="none" rtlCol="0">
            <a:spAutoFit/>
          </a:bodyPr>
          <a:lstStyle/>
          <a:p>
            <a:r>
              <a:rPr lang="en-US" sz="2800" b="1" dirty="0" smtClean="0">
                <a:latin typeface="Gill Sans"/>
                <a:cs typeface="Gill Sans"/>
              </a:rPr>
              <a:t>braid</a:t>
            </a:r>
            <a:endParaRPr lang="en-US" sz="2800" b="1" dirty="0">
              <a:latin typeface="Gill Sans"/>
              <a:cs typeface="Gill Sans"/>
            </a:endParaRPr>
          </a:p>
        </p:txBody>
      </p:sp>
      <p:sp>
        <p:nvSpPr>
          <p:cNvPr id="46" name="TextBox 45"/>
          <p:cNvSpPr txBox="1"/>
          <p:nvPr/>
        </p:nvSpPr>
        <p:spPr>
          <a:xfrm>
            <a:off x="4913649" y="3341637"/>
            <a:ext cx="962248" cy="523220"/>
          </a:xfrm>
          <a:prstGeom prst="rect">
            <a:avLst/>
          </a:prstGeom>
          <a:noFill/>
        </p:spPr>
        <p:txBody>
          <a:bodyPr wrap="none" rtlCol="0">
            <a:spAutoFit/>
          </a:bodyPr>
          <a:lstStyle/>
          <a:p>
            <a:r>
              <a:rPr lang="en-US" sz="2800" b="1" dirty="0" smtClean="0">
                <a:latin typeface="Gill Sans"/>
                <a:cs typeface="Gill Sans"/>
              </a:rPr>
              <a:t>paid</a:t>
            </a:r>
            <a:endParaRPr lang="en-US" sz="2800" b="1" dirty="0">
              <a:latin typeface="Gill Sans"/>
              <a:cs typeface="Gill Sans"/>
            </a:endParaRPr>
          </a:p>
        </p:txBody>
      </p:sp>
      <p:sp>
        <p:nvSpPr>
          <p:cNvPr id="47" name="TextBox 46"/>
          <p:cNvSpPr txBox="1"/>
          <p:nvPr/>
        </p:nvSpPr>
        <p:spPr>
          <a:xfrm>
            <a:off x="6683172" y="3356755"/>
            <a:ext cx="1133644" cy="523220"/>
          </a:xfrm>
          <a:prstGeom prst="rect">
            <a:avLst/>
          </a:prstGeom>
          <a:noFill/>
        </p:spPr>
        <p:txBody>
          <a:bodyPr wrap="none" rtlCol="0">
            <a:spAutoFit/>
          </a:bodyPr>
          <a:lstStyle/>
          <a:p>
            <a:r>
              <a:rPr lang="en-US" sz="2800" b="1" dirty="0" smtClean="0">
                <a:latin typeface="Gill Sans"/>
                <a:cs typeface="Gill Sans"/>
              </a:rPr>
              <a:t>paint</a:t>
            </a:r>
            <a:endParaRPr lang="en-US" sz="2800" b="1" dirty="0">
              <a:latin typeface="Gill Sans"/>
              <a:cs typeface="Gill Sans"/>
            </a:endParaRPr>
          </a:p>
        </p:txBody>
      </p:sp>
    </p:spTree>
    <p:extLst>
      <p:ext uri="{BB962C8B-B14F-4D97-AF65-F5344CB8AC3E}">
        <p14:creationId xmlns:p14="http://schemas.microsoft.com/office/powerpoint/2010/main" val="42701977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5934" y="1491919"/>
            <a:ext cx="6891397" cy="523220"/>
            <a:chOff x="5310683" y="1930532"/>
            <a:chExt cx="6891397" cy="523220"/>
          </a:xfrm>
        </p:grpSpPr>
        <p:cxnSp>
          <p:nvCxnSpPr>
            <p:cNvPr id="3" name="Straight Connector 2"/>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5" name="Straight Connector 4"/>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8" name="Straight Connector 7"/>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grpSp>
        <p:nvGrpSpPr>
          <p:cNvPr id="10" name="Group 9"/>
          <p:cNvGrpSpPr/>
          <p:nvPr/>
        </p:nvGrpSpPr>
        <p:grpSpPr>
          <a:xfrm>
            <a:off x="985934" y="3025909"/>
            <a:ext cx="6891397" cy="523220"/>
            <a:chOff x="5310683" y="1930532"/>
            <a:chExt cx="6891397" cy="523220"/>
          </a:xfrm>
        </p:grpSpPr>
        <p:cxnSp>
          <p:nvCxnSpPr>
            <p:cNvPr id="11" name="Straight Connector 10"/>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3" name="Straight Connector 12"/>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6" name="Straight Connector 15"/>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grpSp>
        <p:nvGrpSpPr>
          <p:cNvPr id="18" name="Group 17"/>
          <p:cNvGrpSpPr/>
          <p:nvPr/>
        </p:nvGrpSpPr>
        <p:grpSpPr>
          <a:xfrm>
            <a:off x="935407" y="4669194"/>
            <a:ext cx="6891397" cy="523220"/>
            <a:chOff x="5310683" y="1930532"/>
            <a:chExt cx="6891397" cy="523220"/>
          </a:xfrm>
        </p:grpSpPr>
        <p:cxnSp>
          <p:nvCxnSpPr>
            <p:cNvPr id="19" name="Straight Connector 18"/>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21" name="Straight Connector 20"/>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24" name="Straight Connector 23"/>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sp>
        <p:nvSpPr>
          <p:cNvPr id="27" name="TextBox 26"/>
          <p:cNvSpPr txBox="1"/>
          <p:nvPr/>
        </p:nvSpPr>
        <p:spPr>
          <a:xfrm>
            <a:off x="845598" y="193289"/>
            <a:ext cx="1265691" cy="584776"/>
          </a:xfrm>
          <a:prstGeom prst="rect">
            <a:avLst/>
          </a:prstGeom>
          <a:noFill/>
        </p:spPr>
        <p:txBody>
          <a:bodyPr wrap="none" rtlCol="0">
            <a:spAutoFit/>
          </a:bodyPr>
          <a:lstStyle/>
          <a:p>
            <a:r>
              <a:rPr lang="en-US" sz="3200" b="1" dirty="0" smtClean="0">
                <a:latin typeface="Gill Sans"/>
                <a:cs typeface="Gill Sans"/>
              </a:rPr>
              <a:t>Math</a:t>
            </a:r>
            <a:endParaRPr lang="en-US" sz="3200" b="1" dirty="0">
              <a:latin typeface="Gill Sans"/>
              <a:cs typeface="Gill Sans"/>
            </a:endParaRPr>
          </a:p>
        </p:txBody>
      </p:sp>
      <p:sp>
        <p:nvSpPr>
          <p:cNvPr id="31" name="TextBox 30"/>
          <p:cNvSpPr txBox="1"/>
          <p:nvPr/>
        </p:nvSpPr>
        <p:spPr>
          <a:xfrm>
            <a:off x="1451549" y="1166588"/>
            <a:ext cx="413470" cy="523220"/>
          </a:xfrm>
          <a:prstGeom prst="rect">
            <a:avLst/>
          </a:prstGeom>
          <a:noFill/>
        </p:spPr>
        <p:txBody>
          <a:bodyPr wrap="none" rtlCol="0">
            <a:spAutoFit/>
          </a:bodyPr>
          <a:lstStyle/>
          <a:p>
            <a:r>
              <a:rPr lang="en-US" sz="2800" b="1" dirty="0" smtClean="0">
                <a:latin typeface="Gill Sans"/>
                <a:cs typeface="Gill Sans"/>
              </a:rPr>
              <a:t>4</a:t>
            </a:r>
            <a:endParaRPr lang="en-US" sz="2800" b="1" dirty="0">
              <a:latin typeface="Gill Sans"/>
              <a:cs typeface="Gill Sans"/>
            </a:endParaRPr>
          </a:p>
        </p:txBody>
      </p:sp>
      <p:sp>
        <p:nvSpPr>
          <p:cNvPr id="32" name="TextBox 31"/>
          <p:cNvSpPr txBox="1"/>
          <p:nvPr/>
        </p:nvSpPr>
        <p:spPr>
          <a:xfrm>
            <a:off x="3341586" y="1166588"/>
            <a:ext cx="413470" cy="523220"/>
          </a:xfrm>
          <a:prstGeom prst="rect">
            <a:avLst/>
          </a:prstGeom>
          <a:noFill/>
        </p:spPr>
        <p:txBody>
          <a:bodyPr wrap="none" rtlCol="0">
            <a:spAutoFit/>
          </a:bodyPr>
          <a:lstStyle/>
          <a:p>
            <a:r>
              <a:rPr lang="en-US" sz="2800" b="1" dirty="0" smtClean="0">
                <a:latin typeface="Gill Sans"/>
                <a:cs typeface="Gill Sans"/>
              </a:rPr>
              <a:t>4</a:t>
            </a:r>
            <a:endParaRPr lang="en-US" sz="2800" b="1" dirty="0">
              <a:latin typeface="Gill Sans"/>
              <a:cs typeface="Gill Sans"/>
            </a:endParaRPr>
          </a:p>
        </p:txBody>
      </p:sp>
      <p:sp>
        <p:nvSpPr>
          <p:cNvPr id="33" name="TextBox 32"/>
          <p:cNvSpPr txBox="1"/>
          <p:nvPr/>
        </p:nvSpPr>
        <p:spPr>
          <a:xfrm>
            <a:off x="5004819" y="1166588"/>
            <a:ext cx="413470" cy="523220"/>
          </a:xfrm>
          <a:prstGeom prst="rect">
            <a:avLst/>
          </a:prstGeom>
          <a:noFill/>
        </p:spPr>
        <p:txBody>
          <a:bodyPr wrap="none" rtlCol="0">
            <a:spAutoFit/>
          </a:bodyPr>
          <a:lstStyle/>
          <a:p>
            <a:r>
              <a:rPr lang="en-US" sz="2800" b="1" dirty="0" smtClean="0">
                <a:latin typeface="Gill Sans"/>
                <a:cs typeface="Gill Sans"/>
              </a:rPr>
              <a:t>4</a:t>
            </a:r>
            <a:endParaRPr lang="en-US" sz="2800" b="1" dirty="0">
              <a:latin typeface="Gill Sans"/>
              <a:cs typeface="Gill Sans"/>
            </a:endParaRPr>
          </a:p>
        </p:txBody>
      </p:sp>
      <p:sp>
        <p:nvSpPr>
          <p:cNvPr id="35" name="TextBox 34"/>
          <p:cNvSpPr txBox="1"/>
          <p:nvPr/>
        </p:nvSpPr>
        <p:spPr>
          <a:xfrm>
            <a:off x="6849496" y="1166588"/>
            <a:ext cx="413470" cy="523220"/>
          </a:xfrm>
          <a:prstGeom prst="rect">
            <a:avLst/>
          </a:prstGeom>
          <a:noFill/>
        </p:spPr>
        <p:txBody>
          <a:bodyPr wrap="none" rtlCol="0">
            <a:spAutoFit/>
          </a:bodyPr>
          <a:lstStyle/>
          <a:p>
            <a:r>
              <a:rPr lang="en-US" sz="2800" b="1" dirty="0" smtClean="0">
                <a:latin typeface="Gill Sans"/>
                <a:cs typeface="Gill Sans"/>
              </a:rPr>
              <a:t>4</a:t>
            </a:r>
            <a:endParaRPr lang="en-US" sz="2800" b="1" dirty="0">
              <a:latin typeface="Gill Sans"/>
              <a:cs typeface="Gill Sans"/>
            </a:endParaRPr>
          </a:p>
        </p:txBody>
      </p:sp>
      <p:sp>
        <p:nvSpPr>
          <p:cNvPr id="36" name="TextBox 35"/>
          <p:cNvSpPr txBox="1"/>
          <p:nvPr/>
        </p:nvSpPr>
        <p:spPr>
          <a:xfrm>
            <a:off x="3016574" y="1862270"/>
            <a:ext cx="1064113" cy="523220"/>
          </a:xfrm>
          <a:prstGeom prst="rect">
            <a:avLst/>
          </a:prstGeom>
          <a:noFill/>
        </p:spPr>
        <p:txBody>
          <a:bodyPr wrap="none" rtlCol="0">
            <a:spAutoFit/>
          </a:bodyPr>
          <a:lstStyle/>
          <a:p>
            <a:r>
              <a:rPr lang="en-US" sz="2800" b="1" dirty="0" smtClean="0">
                <a:latin typeface="Gill Sans"/>
                <a:cs typeface="Gill Sans"/>
              </a:rPr>
              <a:t>1 + 3</a:t>
            </a:r>
            <a:endParaRPr lang="en-US" sz="2800" b="1" dirty="0">
              <a:latin typeface="Gill Sans"/>
              <a:cs typeface="Gill Sans"/>
            </a:endParaRPr>
          </a:p>
        </p:txBody>
      </p:sp>
      <p:sp>
        <p:nvSpPr>
          <p:cNvPr id="37" name="TextBox 36"/>
          <p:cNvSpPr txBox="1"/>
          <p:nvPr/>
        </p:nvSpPr>
        <p:spPr>
          <a:xfrm>
            <a:off x="4879055" y="1853254"/>
            <a:ext cx="1064113" cy="523220"/>
          </a:xfrm>
          <a:prstGeom prst="rect">
            <a:avLst/>
          </a:prstGeom>
          <a:noFill/>
        </p:spPr>
        <p:txBody>
          <a:bodyPr wrap="none" rtlCol="0">
            <a:spAutoFit/>
          </a:bodyPr>
          <a:lstStyle/>
          <a:p>
            <a:r>
              <a:rPr lang="en-US" sz="2800" b="1" dirty="0" smtClean="0">
                <a:latin typeface="Gill Sans"/>
                <a:cs typeface="Gill Sans"/>
              </a:rPr>
              <a:t>2 + 2</a:t>
            </a:r>
            <a:endParaRPr lang="en-US" sz="2800" b="1" dirty="0">
              <a:latin typeface="Gill Sans"/>
              <a:cs typeface="Gill Sans"/>
            </a:endParaRPr>
          </a:p>
        </p:txBody>
      </p:sp>
      <p:sp>
        <p:nvSpPr>
          <p:cNvPr id="38" name="TextBox 37"/>
          <p:cNvSpPr txBox="1"/>
          <p:nvPr/>
        </p:nvSpPr>
        <p:spPr>
          <a:xfrm>
            <a:off x="6776579" y="1853254"/>
            <a:ext cx="1064113" cy="523220"/>
          </a:xfrm>
          <a:prstGeom prst="rect">
            <a:avLst/>
          </a:prstGeom>
          <a:noFill/>
        </p:spPr>
        <p:txBody>
          <a:bodyPr wrap="none" rtlCol="0">
            <a:spAutoFit/>
          </a:bodyPr>
          <a:lstStyle/>
          <a:p>
            <a:r>
              <a:rPr lang="en-US" sz="2800" b="1" dirty="0" smtClean="0">
                <a:latin typeface="Gill Sans"/>
                <a:cs typeface="Gill Sans"/>
              </a:rPr>
              <a:t>3 + 1</a:t>
            </a:r>
            <a:endParaRPr lang="en-US" sz="2800" b="1" dirty="0">
              <a:latin typeface="Gill Sans"/>
              <a:cs typeface="Gill Sans"/>
            </a:endParaRPr>
          </a:p>
        </p:txBody>
      </p:sp>
      <p:sp>
        <p:nvSpPr>
          <p:cNvPr id="39" name="TextBox 38"/>
          <p:cNvSpPr txBox="1"/>
          <p:nvPr/>
        </p:nvSpPr>
        <p:spPr>
          <a:xfrm>
            <a:off x="1244814" y="1886220"/>
            <a:ext cx="1064113" cy="523220"/>
          </a:xfrm>
          <a:prstGeom prst="rect">
            <a:avLst/>
          </a:prstGeom>
          <a:noFill/>
        </p:spPr>
        <p:txBody>
          <a:bodyPr wrap="none" rtlCol="0">
            <a:spAutoFit/>
          </a:bodyPr>
          <a:lstStyle/>
          <a:p>
            <a:r>
              <a:rPr lang="en-US" sz="2800" b="1" dirty="0" smtClean="0">
                <a:latin typeface="Gill Sans"/>
                <a:cs typeface="Gill Sans"/>
              </a:rPr>
              <a:t>0 + 4</a:t>
            </a:r>
            <a:endParaRPr lang="en-US" sz="2800" b="1" dirty="0">
              <a:latin typeface="Gill Sans"/>
              <a:cs typeface="Gill Sans"/>
            </a:endParaRPr>
          </a:p>
        </p:txBody>
      </p:sp>
      <p:sp>
        <p:nvSpPr>
          <p:cNvPr id="40" name="TextBox 39"/>
          <p:cNvSpPr txBox="1"/>
          <p:nvPr/>
        </p:nvSpPr>
        <p:spPr>
          <a:xfrm>
            <a:off x="1451549" y="2764299"/>
            <a:ext cx="398041" cy="523220"/>
          </a:xfrm>
          <a:prstGeom prst="rect">
            <a:avLst/>
          </a:prstGeom>
          <a:noFill/>
        </p:spPr>
        <p:txBody>
          <a:bodyPr wrap="none" rtlCol="0">
            <a:spAutoFit/>
          </a:bodyPr>
          <a:lstStyle/>
          <a:p>
            <a:r>
              <a:rPr lang="en-US" sz="2800" b="1" dirty="0" smtClean="0">
                <a:latin typeface="Gill Sans"/>
                <a:cs typeface="Gill Sans"/>
              </a:rPr>
              <a:t>1</a:t>
            </a:r>
            <a:endParaRPr lang="en-US" sz="2800" b="1" dirty="0">
              <a:latin typeface="Gill Sans"/>
              <a:cs typeface="Gill Sans"/>
            </a:endParaRPr>
          </a:p>
        </p:txBody>
      </p:sp>
      <p:sp>
        <p:nvSpPr>
          <p:cNvPr id="41" name="TextBox 40"/>
          <p:cNvSpPr txBox="1"/>
          <p:nvPr/>
        </p:nvSpPr>
        <p:spPr>
          <a:xfrm>
            <a:off x="3250416" y="2764299"/>
            <a:ext cx="398041" cy="523220"/>
          </a:xfrm>
          <a:prstGeom prst="rect">
            <a:avLst/>
          </a:prstGeom>
          <a:noFill/>
        </p:spPr>
        <p:txBody>
          <a:bodyPr wrap="none" rtlCol="0">
            <a:spAutoFit/>
          </a:bodyPr>
          <a:lstStyle/>
          <a:p>
            <a:r>
              <a:rPr lang="en-US" sz="2800" b="1" dirty="0" smtClean="0">
                <a:latin typeface="Gill Sans"/>
                <a:cs typeface="Gill Sans"/>
              </a:rPr>
              <a:t>2</a:t>
            </a:r>
            <a:endParaRPr lang="en-US" sz="2800" b="1" dirty="0">
              <a:latin typeface="Gill Sans"/>
              <a:cs typeface="Gill Sans"/>
            </a:endParaRPr>
          </a:p>
        </p:txBody>
      </p:sp>
      <p:sp>
        <p:nvSpPr>
          <p:cNvPr id="42" name="TextBox 41"/>
          <p:cNvSpPr txBox="1"/>
          <p:nvPr/>
        </p:nvSpPr>
        <p:spPr>
          <a:xfrm>
            <a:off x="4913649" y="2764299"/>
            <a:ext cx="398041" cy="523220"/>
          </a:xfrm>
          <a:prstGeom prst="rect">
            <a:avLst/>
          </a:prstGeom>
          <a:noFill/>
        </p:spPr>
        <p:txBody>
          <a:bodyPr wrap="none" rtlCol="0">
            <a:spAutoFit/>
          </a:bodyPr>
          <a:lstStyle/>
          <a:p>
            <a:r>
              <a:rPr lang="en-US" sz="2800" b="1" dirty="0" smtClean="0">
                <a:latin typeface="Gill Sans"/>
                <a:cs typeface="Gill Sans"/>
              </a:rPr>
              <a:t>3</a:t>
            </a:r>
            <a:endParaRPr lang="en-US" sz="2800" b="1" dirty="0">
              <a:latin typeface="Gill Sans"/>
              <a:cs typeface="Gill Sans"/>
            </a:endParaRPr>
          </a:p>
        </p:txBody>
      </p:sp>
      <p:sp>
        <p:nvSpPr>
          <p:cNvPr id="43" name="TextBox 42"/>
          <p:cNvSpPr txBox="1"/>
          <p:nvPr/>
        </p:nvSpPr>
        <p:spPr>
          <a:xfrm>
            <a:off x="6683172" y="2764299"/>
            <a:ext cx="398041" cy="523220"/>
          </a:xfrm>
          <a:prstGeom prst="rect">
            <a:avLst/>
          </a:prstGeom>
          <a:noFill/>
        </p:spPr>
        <p:txBody>
          <a:bodyPr wrap="none" rtlCol="0">
            <a:spAutoFit/>
          </a:bodyPr>
          <a:lstStyle/>
          <a:p>
            <a:r>
              <a:rPr lang="en-US" sz="2800" b="1" dirty="0" smtClean="0">
                <a:latin typeface="Gill Sans"/>
                <a:cs typeface="Gill Sans"/>
              </a:rPr>
              <a:t>4</a:t>
            </a:r>
            <a:endParaRPr lang="en-US" sz="2800" b="1" dirty="0">
              <a:latin typeface="Gill Sans"/>
              <a:cs typeface="Gill Sans"/>
            </a:endParaRPr>
          </a:p>
        </p:txBody>
      </p:sp>
      <p:sp>
        <p:nvSpPr>
          <p:cNvPr id="44" name="TextBox 43"/>
          <p:cNvSpPr txBox="1"/>
          <p:nvPr/>
        </p:nvSpPr>
        <p:spPr>
          <a:xfrm>
            <a:off x="1451548" y="3356755"/>
            <a:ext cx="398041" cy="523220"/>
          </a:xfrm>
          <a:prstGeom prst="rect">
            <a:avLst/>
          </a:prstGeom>
          <a:noFill/>
        </p:spPr>
        <p:txBody>
          <a:bodyPr wrap="none" rtlCol="0">
            <a:spAutoFit/>
          </a:bodyPr>
          <a:lstStyle/>
          <a:p>
            <a:r>
              <a:rPr lang="en-US" sz="2800" b="1" dirty="0" smtClean="0">
                <a:latin typeface="Gill Sans"/>
                <a:cs typeface="Gill Sans"/>
              </a:rPr>
              <a:t>1</a:t>
            </a:r>
            <a:endParaRPr lang="en-US" sz="2800" b="1" dirty="0">
              <a:latin typeface="Gill Sans"/>
              <a:cs typeface="Gill Sans"/>
            </a:endParaRPr>
          </a:p>
        </p:txBody>
      </p:sp>
      <p:sp>
        <p:nvSpPr>
          <p:cNvPr id="45" name="TextBox 44"/>
          <p:cNvSpPr txBox="1"/>
          <p:nvPr/>
        </p:nvSpPr>
        <p:spPr>
          <a:xfrm>
            <a:off x="3174815" y="3349452"/>
            <a:ext cx="611415" cy="523220"/>
          </a:xfrm>
          <a:prstGeom prst="rect">
            <a:avLst/>
          </a:prstGeom>
          <a:noFill/>
        </p:spPr>
        <p:txBody>
          <a:bodyPr wrap="none" rtlCol="0">
            <a:spAutoFit/>
          </a:bodyPr>
          <a:lstStyle/>
          <a:p>
            <a:r>
              <a:rPr lang="en-US" sz="2800" b="1" dirty="0" smtClean="0">
                <a:latin typeface="Gill Sans"/>
                <a:cs typeface="Gill Sans"/>
              </a:rPr>
              <a:t>11</a:t>
            </a:r>
            <a:endParaRPr lang="en-US" sz="2800" b="1" dirty="0">
              <a:latin typeface="Gill Sans"/>
              <a:cs typeface="Gill Sans"/>
            </a:endParaRPr>
          </a:p>
        </p:txBody>
      </p:sp>
      <p:sp>
        <p:nvSpPr>
          <p:cNvPr id="46" name="TextBox 45"/>
          <p:cNvSpPr txBox="1"/>
          <p:nvPr/>
        </p:nvSpPr>
        <p:spPr>
          <a:xfrm>
            <a:off x="4788334" y="3341637"/>
            <a:ext cx="824790" cy="523220"/>
          </a:xfrm>
          <a:prstGeom prst="rect">
            <a:avLst/>
          </a:prstGeom>
          <a:noFill/>
        </p:spPr>
        <p:txBody>
          <a:bodyPr wrap="none" rtlCol="0">
            <a:spAutoFit/>
          </a:bodyPr>
          <a:lstStyle/>
          <a:p>
            <a:r>
              <a:rPr lang="en-US" sz="2800" b="1" dirty="0" smtClean="0">
                <a:latin typeface="Gill Sans"/>
                <a:cs typeface="Gill Sans"/>
              </a:rPr>
              <a:t>111</a:t>
            </a:r>
            <a:endParaRPr lang="en-US" sz="2800" b="1" dirty="0">
              <a:latin typeface="Gill Sans"/>
              <a:cs typeface="Gill Sans"/>
            </a:endParaRPr>
          </a:p>
        </p:txBody>
      </p:sp>
      <p:sp>
        <p:nvSpPr>
          <p:cNvPr id="47" name="TextBox 46"/>
          <p:cNvSpPr txBox="1"/>
          <p:nvPr/>
        </p:nvSpPr>
        <p:spPr>
          <a:xfrm>
            <a:off x="6562130" y="3356755"/>
            <a:ext cx="1038165" cy="523220"/>
          </a:xfrm>
          <a:prstGeom prst="rect">
            <a:avLst/>
          </a:prstGeom>
          <a:noFill/>
        </p:spPr>
        <p:txBody>
          <a:bodyPr wrap="none" rtlCol="0">
            <a:spAutoFit/>
          </a:bodyPr>
          <a:lstStyle/>
          <a:p>
            <a:r>
              <a:rPr lang="en-US" sz="2800" b="1" dirty="0" smtClean="0">
                <a:latin typeface="Gill Sans"/>
                <a:cs typeface="Gill Sans"/>
              </a:rPr>
              <a:t>1111</a:t>
            </a:r>
            <a:endParaRPr lang="en-US" sz="2800" b="1" dirty="0">
              <a:latin typeface="Gill Sans"/>
              <a:cs typeface="Gill Sans"/>
            </a:endParaRPr>
          </a:p>
        </p:txBody>
      </p:sp>
    </p:spTree>
    <p:extLst>
      <p:ext uri="{BB962C8B-B14F-4D97-AF65-F5344CB8AC3E}">
        <p14:creationId xmlns:p14="http://schemas.microsoft.com/office/powerpoint/2010/main" val="11082582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628569" cy="523220"/>
          </a:xfrm>
          <a:prstGeom prst="rect">
            <a:avLst/>
          </a:prstGeom>
        </p:spPr>
        <p:txBody>
          <a:bodyPr wrap="none">
            <a:spAutoFit/>
          </a:bodyPr>
          <a:lstStyle/>
          <a:p>
            <a:r>
              <a:rPr lang="en-US" sz="2800" b="1" dirty="0" smtClean="0">
                <a:latin typeface="Gill Sans"/>
                <a:cs typeface="Gill Sans"/>
              </a:rPr>
              <a:t>Relationships</a:t>
            </a:r>
            <a:endParaRPr lang="en-US" sz="2800" b="1" dirty="0">
              <a:latin typeface="Gill Sans"/>
              <a:cs typeface="Gill Sans"/>
            </a:endParaRPr>
          </a:p>
        </p:txBody>
      </p:sp>
      <p:pic>
        <p:nvPicPr>
          <p:cNvPr id="3" name="Picture 2"/>
          <p:cNvPicPr>
            <a:picLocks noChangeAspect="1"/>
          </p:cNvPicPr>
          <p:nvPr/>
        </p:nvPicPr>
        <p:blipFill>
          <a:blip r:embed="rId2"/>
          <a:stretch>
            <a:fillRect/>
          </a:stretch>
        </p:blipFill>
        <p:spPr>
          <a:xfrm>
            <a:off x="751906" y="1233312"/>
            <a:ext cx="7514766" cy="615244"/>
          </a:xfrm>
          <a:prstGeom prst="rect">
            <a:avLst/>
          </a:prstGeom>
        </p:spPr>
      </p:pic>
      <p:sp>
        <p:nvSpPr>
          <p:cNvPr id="4" name="TextBox 3"/>
          <p:cNvSpPr txBox="1"/>
          <p:nvPr/>
        </p:nvSpPr>
        <p:spPr>
          <a:xfrm>
            <a:off x="751906" y="2479372"/>
            <a:ext cx="4249881" cy="369332"/>
          </a:xfrm>
          <a:prstGeom prst="rect">
            <a:avLst/>
          </a:prstGeom>
          <a:noFill/>
        </p:spPr>
        <p:txBody>
          <a:bodyPr wrap="none" rtlCol="0">
            <a:spAutoFit/>
          </a:bodyPr>
          <a:lstStyle/>
          <a:p>
            <a:r>
              <a:rPr lang="en-US" b="1" dirty="0" smtClean="0">
                <a:latin typeface="Gill Sans"/>
                <a:cs typeface="Gill Sans"/>
              </a:rPr>
              <a:t>Relating factor____________________</a:t>
            </a:r>
            <a:endParaRPr lang="en-US" b="1" dirty="0">
              <a:latin typeface="Gill Sans"/>
              <a:cs typeface="Gill Sans"/>
            </a:endParaRPr>
          </a:p>
        </p:txBody>
      </p:sp>
      <p:sp>
        <p:nvSpPr>
          <p:cNvPr id="6" name="TextBox 5"/>
          <p:cNvSpPr txBox="1"/>
          <p:nvPr/>
        </p:nvSpPr>
        <p:spPr>
          <a:xfrm>
            <a:off x="751906" y="5172197"/>
            <a:ext cx="7713732" cy="830997"/>
          </a:xfrm>
          <a:prstGeom prst="rect">
            <a:avLst/>
          </a:prstGeom>
          <a:solidFill>
            <a:schemeClr val="tx1"/>
          </a:solidFill>
        </p:spPr>
        <p:txBody>
          <a:bodyPr wrap="square" rtlCol="0">
            <a:spAutoFit/>
          </a:bodyPr>
          <a:lstStyle/>
          <a:p>
            <a:pPr marL="285750" indent="-285750">
              <a:spcAft>
                <a:spcPts val="1200"/>
              </a:spcAft>
              <a:buFont typeface="Arial"/>
              <a:buChar char="•"/>
            </a:pPr>
            <a:r>
              <a:rPr lang="en-US" sz="2400" b="1" dirty="0" smtClean="0">
                <a:solidFill>
                  <a:srgbClr val="FFFFFF"/>
                </a:solidFill>
                <a:latin typeface="Gill Sans"/>
                <a:cs typeface="Gill Sans"/>
              </a:rPr>
              <a:t>Share </a:t>
            </a:r>
            <a:r>
              <a:rPr lang="en-US" sz="2400" b="1" dirty="0" smtClean="0">
                <a:solidFill>
                  <a:srgbClr val="FFFFFF"/>
                </a:solidFill>
                <a:latin typeface="Gill Sans"/>
                <a:cs typeface="Gill Sans"/>
              </a:rPr>
              <a:t>+ add to chat box:</a:t>
            </a:r>
            <a:br>
              <a:rPr lang="en-US" sz="2400" b="1" dirty="0" smtClean="0">
                <a:solidFill>
                  <a:srgbClr val="FFFFFF"/>
                </a:solidFill>
                <a:latin typeface="Gill Sans"/>
                <a:cs typeface="Gill Sans"/>
              </a:rPr>
            </a:br>
            <a:r>
              <a:rPr lang="en-US" sz="2400" b="1" dirty="0" smtClean="0">
                <a:solidFill>
                  <a:srgbClr val="FFFFFF"/>
                </a:solidFill>
                <a:latin typeface="Gill Sans"/>
                <a:cs typeface="Gill Sans"/>
              </a:rPr>
              <a:t>a/A as b/B as c/C   [rf:  lower case to upper]</a:t>
            </a:r>
          </a:p>
        </p:txBody>
      </p:sp>
    </p:spTree>
    <p:extLst>
      <p:ext uri="{BB962C8B-B14F-4D97-AF65-F5344CB8AC3E}">
        <p14:creationId xmlns:p14="http://schemas.microsoft.com/office/powerpoint/2010/main" val="40740668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lo hands.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1659166"/>
            <a:ext cx="9144000" cy="523164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3</a:t>
            </a:fld>
            <a:endParaRPr lang="en-US" dirty="0"/>
          </a:p>
        </p:txBody>
      </p:sp>
      <p:sp>
        <p:nvSpPr>
          <p:cNvPr id="3" name="TextBox 2"/>
          <p:cNvSpPr txBox="1"/>
          <p:nvPr/>
        </p:nvSpPr>
        <p:spPr>
          <a:xfrm>
            <a:off x="1" y="-157235"/>
            <a:ext cx="9144000" cy="5361468"/>
          </a:xfrm>
          <a:prstGeom prst="rect">
            <a:avLst/>
          </a:prstGeom>
          <a:noFill/>
        </p:spPr>
        <p:txBody>
          <a:bodyPr wrap="square" rtlCol="0">
            <a:spAutoFit/>
          </a:bodyPr>
          <a:lstStyle/>
          <a:p>
            <a:pPr algn="ctr">
              <a:lnSpc>
                <a:spcPct val="120000"/>
              </a:lnSpc>
            </a:pPr>
            <a:r>
              <a:rPr lang="en-US" sz="9600" b="1" dirty="0" smtClean="0">
                <a:latin typeface="Gill Sans"/>
                <a:cs typeface="Gill Sans"/>
              </a:rPr>
              <a:t>Priming</a:t>
            </a:r>
          </a:p>
          <a:p>
            <a:pPr algn="ctr">
              <a:lnSpc>
                <a:spcPct val="120000"/>
              </a:lnSpc>
            </a:pPr>
            <a:r>
              <a:rPr lang="en-US" sz="9600" b="1" dirty="0" smtClean="0">
                <a:latin typeface="Gill Sans"/>
                <a:cs typeface="Gill Sans"/>
              </a:rPr>
              <a:t>The</a:t>
            </a:r>
          </a:p>
          <a:p>
            <a:pPr algn="ctr">
              <a:lnSpc>
                <a:spcPct val="120000"/>
              </a:lnSpc>
            </a:pPr>
            <a:r>
              <a:rPr lang="en-US" sz="9600" b="1" dirty="0" smtClean="0">
                <a:latin typeface="Gill Sans"/>
                <a:cs typeface="Gill Sans"/>
              </a:rPr>
              <a:t>Community </a:t>
            </a:r>
            <a:endParaRPr lang="en-US" sz="9600" b="1" dirty="0">
              <a:latin typeface="Gill Sans"/>
              <a:cs typeface="Gill Sans"/>
            </a:endParaRPr>
          </a:p>
        </p:txBody>
      </p:sp>
    </p:spTree>
    <p:extLst>
      <p:ext uri="{BB962C8B-B14F-4D97-AF65-F5344CB8AC3E}">
        <p14:creationId xmlns:p14="http://schemas.microsoft.com/office/powerpoint/2010/main" val="17616353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a:stretch>
            <a:fillRect/>
          </a:stretch>
        </p:blipFill>
        <p:spPr>
          <a:xfrm>
            <a:off x="4171016" y="2926305"/>
            <a:ext cx="1191938" cy="1034668"/>
          </a:xfrm>
          <a:prstGeom prst="rect">
            <a:avLst/>
          </a:prstGeom>
        </p:spPr>
      </p:pic>
      <p:sp>
        <p:nvSpPr>
          <p:cNvPr id="11" name="Rectangle 10"/>
          <p:cNvSpPr/>
          <p:nvPr/>
        </p:nvSpPr>
        <p:spPr>
          <a:xfrm>
            <a:off x="207117" y="97025"/>
            <a:ext cx="1809785" cy="523220"/>
          </a:xfrm>
          <a:prstGeom prst="rect">
            <a:avLst/>
          </a:prstGeom>
        </p:spPr>
        <p:txBody>
          <a:bodyPr wrap="none">
            <a:spAutoFit/>
          </a:bodyPr>
          <a:lstStyle/>
          <a:p>
            <a:r>
              <a:rPr lang="en-US" sz="2800" b="1" dirty="0" smtClean="0">
                <a:latin typeface="Gill Sans"/>
                <a:cs typeface="Gill Sans"/>
              </a:rPr>
              <a:t>Qualities</a:t>
            </a:r>
            <a:endParaRPr lang="en-US" sz="2800" b="1" dirty="0">
              <a:latin typeface="Gill Sans"/>
              <a:cs typeface="Gill Sans"/>
            </a:endParaRPr>
          </a:p>
        </p:txBody>
      </p:sp>
      <p:sp>
        <p:nvSpPr>
          <p:cNvPr id="12" name="Oval 11"/>
          <p:cNvSpPr/>
          <p:nvPr/>
        </p:nvSpPr>
        <p:spPr>
          <a:xfrm>
            <a:off x="4019552" y="2879920"/>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000311" y="156846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453920" y="367092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4518522" y="516763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105177" y="429077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742290" y="178581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3632327" y="62024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H="1">
            <a:off x="5224065" y="241891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5483387" y="3716724"/>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211406" y="390152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0"/>
          </p:cNvCxnSpPr>
          <p:nvPr/>
        </p:nvCxnSpPr>
        <p:spPr>
          <a:xfrm flipH="1" flipV="1">
            <a:off x="4857072" y="4217982"/>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7" idx="5"/>
          </p:cNvCxnSpPr>
          <p:nvPr/>
        </p:nvCxnSpPr>
        <p:spPr>
          <a:xfrm flipH="1" flipV="1">
            <a:off x="2763952" y="2719692"/>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354646" y="1714353"/>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742290" y="2091689"/>
            <a:ext cx="1033606" cy="369332"/>
          </a:xfrm>
          <a:prstGeom prst="rect">
            <a:avLst/>
          </a:prstGeom>
          <a:noFill/>
        </p:spPr>
        <p:txBody>
          <a:bodyPr wrap="none" rtlCol="0">
            <a:spAutoFit/>
          </a:bodyPr>
          <a:lstStyle/>
          <a:p>
            <a:r>
              <a:rPr lang="en-US" dirty="0" smtClean="0"/>
              <a:t>adjective</a:t>
            </a:r>
            <a:endParaRPr lang="en-US" dirty="0"/>
          </a:p>
        </p:txBody>
      </p:sp>
      <p:sp>
        <p:nvSpPr>
          <p:cNvPr id="35" name="TextBox 34"/>
          <p:cNvSpPr txBox="1"/>
          <p:nvPr/>
        </p:nvSpPr>
        <p:spPr>
          <a:xfrm>
            <a:off x="3795672" y="964318"/>
            <a:ext cx="1033606" cy="369332"/>
          </a:xfrm>
          <a:prstGeom prst="rect">
            <a:avLst/>
          </a:prstGeom>
          <a:noFill/>
        </p:spPr>
        <p:txBody>
          <a:bodyPr wrap="none" rtlCol="0">
            <a:spAutoFit/>
          </a:bodyPr>
          <a:lstStyle/>
          <a:p>
            <a:r>
              <a:rPr lang="en-US" dirty="0" smtClean="0"/>
              <a:t>adjective</a:t>
            </a:r>
            <a:endParaRPr lang="en-US" dirty="0"/>
          </a:p>
        </p:txBody>
      </p:sp>
      <p:sp>
        <p:nvSpPr>
          <p:cNvPr id="36" name="TextBox 35"/>
          <p:cNvSpPr txBox="1"/>
          <p:nvPr/>
        </p:nvSpPr>
        <p:spPr>
          <a:xfrm>
            <a:off x="6161209" y="1873274"/>
            <a:ext cx="1033606" cy="369332"/>
          </a:xfrm>
          <a:prstGeom prst="rect">
            <a:avLst/>
          </a:prstGeom>
          <a:noFill/>
        </p:spPr>
        <p:txBody>
          <a:bodyPr wrap="none" rtlCol="0">
            <a:spAutoFit/>
          </a:bodyPr>
          <a:lstStyle/>
          <a:p>
            <a:r>
              <a:rPr lang="en-US" dirty="0" smtClean="0"/>
              <a:t>adjective</a:t>
            </a:r>
            <a:endParaRPr lang="en-US" dirty="0"/>
          </a:p>
        </p:txBody>
      </p:sp>
      <p:sp>
        <p:nvSpPr>
          <p:cNvPr id="37" name="TextBox 36"/>
          <p:cNvSpPr txBox="1"/>
          <p:nvPr/>
        </p:nvSpPr>
        <p:spPr>
          <a:xfrm>
            <a:off x="6453920" y="4033316"/>
            <a:ext cx="1033606" cy="369332"/>
          </a:xfrm>
          <a:prstGeom prst="rect">
            <a:avLst/>
          </a:prstGeom>
          <a:noFill/>
        </p:spPr>
        <p:txBody>
          <a:bodyPr wrap="none" rtlCol="0">
            <a:spAutoFit/>
          </a:bodyPr>
          <a:lstStyle/>
          <a:p>
            <a:r>
              <a:rPr lang="en-US" dirty="0" smtClean="0"/>
              <a:t>adjective</a:t>
            </a:r>
            <a:endParaRPr lang="en-US" dirty="0"/>
          </a:p>
        </p:txBody>
      </p:sp>
      <p:sp>
        <p:nvSpPr>
          <p:cNvPr id="38" name="TextBox 37"/>
          <p:cNvSpPr txBox="1"/>
          <p:nvPr/>
        </p:nvSpPr>
        <p:spPr>
          <a:xfrm>
            <a:off x="4600195" y="5514901"/>
            <a:ext cx="1033606" cy="369332"/>
          </a:xfrm>
          <a:prstGeom prst="rect">
            <a:avLst/>
          </a:prstGeom>
          <a:noFill/>
        </p:spPr>
        <p:txBody>
          <a:bodyPr wrap="none" rtlCol="0">
            <a:spAutoFit/>
          </a:bodyPr>
          <a:lstStyle/>
          <a:p>
            <a:r>
              <a:rPr lang="en-US" dirty="0" smtClean="0"/>
              <a:t>adjective</a:t>
            </a:r>
            <a:endParaRPr lang="en-US" dirty="0"/>
          </a:p>
        </p:txBody>
      </p:sp>
      <p:sp>
        <p:nvSpPr>
          <p:cNvPr id="39" name="TextBox 38"/>
          <p:cNvSpPr txBox="1"/>
          <p:nvPr/>
        </p:nvSpPr>
        <p:spPr>
          <a:xfrm>
            <a:off x="2177800" y="4580369"/>
            <a:ext cx="1033606" cy="369332"/>
          </a:xfrm>
          <a:prstGeom prst="rect">
            <a:avLst/>
          </a:prstGeom>
          <a:noFill/>
        </p:spPr>
        <p:txBody>
          <a:bodyPr wrap="none" rtlCol="0">
            <a:spAutoFit/>
          </a:bodyPr>
          <a:lstStyle/>
          <a:p>
            <a:r>
              <a:rPr lang="en-US" dirty="0" smtClean="0"/>
              <a:t>adjective</a:t>
            </a:r>
            <a:endParaRPr lang="en-US" dirty="0"/>
          </a:p>
        </p:txBody>
      </p:sp>
    </p:spTree>
    <p:extLst>
      <p:ext uri="{BB962C8B-B14F-4D97-AF65-F5344CB8AC3E}">
        <p14:creationId xmlns:p14="http://schemas.microsoft.com/office/powerpoint/2010/main" val="10200447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7117" y="97025"/>
            <a:ext cx="1641119" cy="523220"/>
          </a:xfrm>
          <a:prstGeom prst="rect">
            <a:avLst/>
          </a:prstGeom>
        </p:spPr>
        <p:txBody>
          <a:bodyPr wrap="none">
            <a:spAutoFit/>
          </a:bodyPr>
          <a:lstStyle/>
          <a:p>
            <a:r>
              <a:rPr lang="en-US" sz="2800" b="1" dirty="0" smtClean="0">
                <a:latin typeface="Gill Sans"/>
                <a:cs typeface="Gill Sans"/>
              </a:rPr>
              <a:t>Student</a:t>
            </a:r>
            <a:endParaRPr lang="en-US" sz="2800" b="1" dirty="0">
              <a:latin typeface="Gill Sans"/>
              <a:cs typeface="Gill Sans"/>
            </a:endParaRPr>
          </a:p>
        </p:txBody>
      </p:sp>
      <p:sp>
        <p:nvSpPr>
          <p:cNvPr id="12" name="Oval 11"/>
          <p:cNvSpPr/>
          <p:nvPr/>
        </p:nvSpPr>
        <p:spPr>
          <a:xfrm>
            <a:off x="4019552" y="2879920"/>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000311" y="156846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453920" y="367092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4518522" y="516763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105177" y="429077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742290" y="178581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3632327" y="62024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H="1">
            <a:off x="5224065" y="241891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5483387" y="3716724"/>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211406" y="390152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0"/>
          </p:cNvCxnSpPr>
          <p:nvPr/>
        </p:nvCxnSpPr>
        <p:spPr>
          <a:xfrm flipH="1" flipV="1">
            <a:off x="4857072" y="4217982"/>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7" idx="5"/>
          </p:cNvCxnSpPr>
          <p:nvPr/>
        </p:nvCxnSpPr>
        <p:spPr>
          <a:xfrm flipH="1" flipV="1">
            <a:off x="2763952" y="2719692"/>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354646" y="1714353"/>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742290" y="2091689"/>
            <a:ext cx="1033606" cy="369332"/>
          </a:xfrm>
          <a:prstGeom prst="rect">
            <a:avLst/>
          </a:prstGeom>
          <a:noFill/>
        </p:spPr>
        <p:txBody>
          <a:bodyPr wrap="none" rtlCol="0">
            <a:spAutoFit/>
          </a:bodyPr>
          <a:lstStyle/>
          <a:p>
            <a:r>
              <a:rPr lang="en-US" dirty="0" smtClean="0"/>
              <a:t>adjective</a:t>
            </a:r>
            <a:endParaRPr lang="en-US" dirty="0"/>
          </a:p>
        </p:txBody>
      </p:sp>
      <p:sp>
        <p:nvSpPr>
          <p:cNvPr id="35" name="TextBox 34"/>
          <p:cNvSpPr txBox="1"/>
          <p:nvPr/>
        </p:nvSpPr>
        <p:spPr>
          <a:xfrm>
            <a:off x="3795672" y="964318"/>
            <a:ext cx="1033606" cy="369332"/>
          </a:xfrm>
          <a:prstGeom prst="rect">
            <a:avLst/>
          </a:prstGeom>
          <a:noFill/>
        </p:spPr>
        <p:txBody>
          <a:bodyPr wrap="none" rtlCol="0">
            <a:spAutoFit/>
          </a:bodyPr>
          <a:lstStyle/>
          <a:p>
            <a:r>
              <a:rPr lang="en-US" dirty="0" smtClean="0"/>
              <a:t>adjective</a:t>
            </a:r>
            <a:endParaRPr lang="en-US" dirty="0"/>
          </a:p>
        </p:txBody>
      </p:sp>
      <p:sp>
        <p:nvSpPr>
          <p:cNvPr id="36" name="TextBox 35"/>
          <p:cNvSpPr txBox="1"/>
          <p:nvPr/>
        </p:nvSpPr>
        <p:spPr>
          <a:xfrm>
            <a:off x="6161209" y="1873274"/>
            <a:ext cx="1033606" cy="369332"/>
          </a:xfrm>
          <a:prstGeom prst="rect">
            <a:avLst/>
          </a:prstGeom>
          <a:noFill/>
        </p:spPr>
        <p:txBody>
          <a:bodyPr wrap="none" rtlCol="0">
            <a:spAutoFit/>
          </a:bodyPr>
          <a:lstStyle/>
          <a:p>
            <a:r>
              <a:rPr lang="en-US" dirty="0" smtClean="0"/>
              <a:t>adjective</a:t>
            </a:r>
            <a:endParaRPr lang="en-US" dirty="0"/>
          </a:p>
        </p:txBody>
      </p:sp>
      <p:sp>
        <p:nvSpPr>
          <p:cNvPr id="37" name="TextBox 36"/>
          <p:cNvSpPr txBox="1"/>
          <p:nvPr/>
        </p:nvSpPr>
        <p:spPr>
          <a:xfrm>
            <a:off x="6453920" y="4033316"/>
            <a:ext cx="1033606" cy="369332"/>
          </a:xfrm>
          <a:prstGeom prst="rect">
            <a:avLst/>
          </a:prstGeom>
          <a:noFill/>
        </p:spPr>
        <p:txBody>
          <a:bodyPr wrap="none" rtlCol="0">
            <a:spAutoFit/>
          </a:bodyPr>
          <a:lstStyle/>
          <a:p>
            <a:r>
              <a:rPr lang="en-US" dirty="0" smtClean="0"/>
              <a:t>adjective</a:t>
            </a:r>
            <a:endParaRPr lang="en-US" dirty="0"/>
          </a:p>
        </p:txBody>
      </p:sp>
      <p:sp>
        <p:nvSpPr>
          <p:cNvPr id="38" name="TextBox 37"/>
          <p:cNvSpPr txBox="1"/>
          <p:nvPr/>
        </p:nvSpPr>
        <p:spPr>
          <a:xfrm>
            <a:off x="4600195" y="5514901"/>
            <a:ext cx="1033606" cy="369332"/>
          </a:xfrm>
          <a:prstGeom prst="rect">
            <a:avLst/>
          </a:prstGeom>
          <a:noFill/>
        </p:spPr>
        <p:txBody>
          <a:bodyPr wrap="none" rtlCol="0">
            <a:spAutoFit/>
          </a:bodyPr>
          <a:lstStyle/>
          <a:p>
            <a:r>
              <a:rPr lang="en-US" dirty="0" smtClean="0"/>
              <a:t>adjective</a:t>
            </a:r>
            <a:endParaRPr lang="en-US" dirty="0"/>
          </a:p>
        </p:txBody>
      </p:sp>
      <p:sp>
        <p:nvSpPr>
          <p:cNvPr id="39" name="TextBox 38"/>
          <p:cNvSpPr txBox="1"/>
          <p:nvPr/>
        </p:nvSpPr>
        <p:spPr>
          <a:xfrm>
            <a:off x="2177800" y="4580369"/>
            <a:ext cx="1033606" cy="369332"/>
          </a:xfrm>
          <a:prstGeom prst="rect">
            <a:avLst/>
          </a:prstGeom>
          <a:noFill/>
        </p:spPr>
        <p:txBody>
          <a:bodyPr wrap="none" rtlCol="0">
            <a:spAutoFit/>
          </a:bodyPr>
          <a:lstStyle/>
          <a:p>
            <a:r>
              <a:rPr lang="en-US" dirty="0" smtClean="0"/>
              <a:t>adjective</a:t>
            </a:r>
            <a:endParaRPr lang="en-US" dirty="0"/>
          </a:p>
        </p:txBody>
      </p:sp>
      <p:sp>
        <p:nvSpPr>
          <p:cNvPr id="24" name="Rectangle 23"/>
          <p:cNvSpPr/>
          <p:nvPr/>
        </p:nvSpPr>
        <p:spPr>
          <a:xfrm>
            <a:off x="4050581" y="3255059"/>
            <a:ext cx="1433055" cy="461665"/>
          </a:xfrm>
          <a:prstGeom prst="rect">
            <a:avLst/>
          </a:prstGeom>
        </p:spPr>
        <p:txBody>
          <a:bodyPr wrap="none">
            <a:spAutoFit/>
          </a:bodyPr>
          <a:lstStyle/>
          <a:p>
            <a:r>
              <a:rPr lang="en-US" sz="2400" b="1" dirty="0" smtClean="0">
                <a:latin typeface="Gill Sans"/>
                <a:cs typeface="Gill Sans"/>
              </a:rPr>
              <a:t>Student</a:t>
            </a:r>
            <a:endParaRPr lang="en-US" sz="2400" b="1" dirty="0">
              <a:latin typeface="Gill Sans"/>
              <a:cs typeface="Gill Sans"/>
            </a:endParaRPr>
          </a:p>
        </p:txBody>
      </p:sp>
    </p:spTree>
    <p:extLst>
      <p:ext uri="{BB962C8B-B14F-4D97-AF65-F5344CB8AC3E}">
        <p14:creationId xmlns:p14="http://schemas.microsoft.com/office/powerpoint/2010/main" val="12304938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7117" y="97025"/>
            <a:ext cx="1641119" cy="523220"/>
          </a:xfrm>
          <a:prstGeom prst="rect">
            <a:avLst/>
          </a:prstGeom>
        </p:spPr>
        <p:txBody>
          <a:bodyPr wrap="none">
            <a:spAutoFit/>
          </a:bodyPr>
          <a:lstStyle/>
          <a:p>
            <a:r>
              <a:rPr lang="en-US" sz="2800" b="1" dirty="0" smtClean="0">
                <a:latin typeface="Gill Sans"/>
                <a:cs typeface="Gill Sans"/>
              </a:rPr>
              <a:t>Student</a:t>
            </a:r>
            <a:endParaRPr lang="en-US" sz="2800" b="1" dirty="0">
              <a:latin typeface="Gill Sans"/>
              <a:cs typeface="Gill Sans"/>
            </a:endParaRPr>
          </a:p>
        </p:txBody>
      </p:sp>
      <p:sp>
        <p:nvSpPr>
          <p:cNvPr id="12" name="Oval 11"/>
          <p:cNvSpPr/>
          <p:nvPr/>
        </p:nvSpPr>
        <p:spPr>
          <a:xfrm>
            <a:off x="4019552" y="2879920"/>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000311" y="156846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453920" y="367092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4518522" y="516763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105177" y="429077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742290" y="178581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3632327" y="62024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H="1">
            <a:off x="5224065" y="241891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5483387" y="3716724"/>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211406" y="390152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0"/>
          </p:cNvCxnSpPr>
          <p:nvPr/>
        </p:nvCxnSpPr>
        <p:spPr>
          <a:xfrm flipH="1" flipV="1">
            <a:off x="4857072" y="4217982"/>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7" idx="5"/>
          </p:cNvCxnSpPr>
          <p:nvPr/>
        </p:nvCxnSpPr>
        <p:spPr>
          <a:xfrm flipH="1" flipV="1">
            <a:off x="2763952" y="2719692"/>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354646" y="1714353"/>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742290" y="2091689"/>
            <a:ext cx="1033606" cy="369332"/>
          </a:xfrm>
          <a:prstGeom prst="rect">
            <a:avLst/>
          </a:prstGeom>
          <a:noFill/>
        </p:spPr>
        <p:txBody>
          <a:bodyPr wrap="none" rtlCol="0">
            <a:spAutoFit/>
          </a:bodyPr>
          <a:lstStyle/>
          <a:p>
            <a:r>
              <a:rPr lang="en-US" dirty="0" smtClean="0"/>
              <a:t>adjective</a:t>
            </a:r>
            <a:endParaRPr lang="en-US" dirty="0"/>
          </a:p>
        </p:txBody>
      </p:sp>
      <p:sp>
        <p:nvSpPr>
          <p:cNvPr id="35" name="TextBox 34"/>
          <p:cNvSpPr txBox="1"/>
          <p:nvPr/>
        </p:nvSpPr>
        <p:spPr>
          <a:xfrm>
            <a:off x="3795672" y="964318"/>
            <a:ext cx="1033606" cy="369332"/>
          </a:xfrm>
          <a:prstGeom prst="rect">
            <a:avLst/>
          </a:prstGeom>
          <a:noFill/>
        </p:spPr>
        <p:txBody>
          <a:bodyPr wrap="none" rtlCol="0">
            <a:spAutoFit/>
          </a:bodyPr>
          <a:lstStyle/>
          <a:p>
            <a:r>
              <a:rPr lang="en-US" dirty="0" smtClean="0"/>
              <a:t>adjective</a:t>
            </a:r>
            <a:endParaRPr lang="en-US" dirty="0"/>
          </a:p>
        </p:txBody>
      </p:sp>
      <p:sp>
        <p:nvSpPr>
          <p:cNvPr id="36" name="TextBox 35"/>
          <p:cNvSpPr txBox="1"/>
          <p:nvPr/>
        </p:nvSpPr>
        <p:spPr>
          <a:xfrm>
            <a:off x="6161209" y="1873274"/>
            <a:ext cx="1033606" cy="369332"/>
          </a:xfrm>
          <a:prstGeom prst="rect">
            <a:avLst/>
          </a:prstGeom>
          <a:noFill/>
        </p:spPr>
        <p:txBody>
          <a:bodyPr wrap="none" rtlCol="0">
            <a:spAutoFit/>
          </a:bodyPr>
          <a:lstStyle/>
          <a:p>
            <a:r>
              <a:rPr lang="en-US" dirty="0" smtClean="0"/>
              <a:t>adjective</a:t>
            </a:r>
            <a:endParaRPr lang="en-US" dirty="0"/>
          </a:p>
        </p:txBody>
      </p:sp>
      <p:sp>
        <p:nvSpPr>
          <p:cNvPr id="37" name="TextBox 36"/>
          <p:cNvSpPr txBox="1"/>
          <p:nvPr/>
        </p:nvSpPr>
        <p:spPr>
          <a:xfrm>
            <a:off x="6453920" y="4033316"/>
            <a:ext cx="1033606" cy="369332"/>
          </a:xfrm>
          <a:prstGeom prst="rect">
            <a:avLst/>
          </a:prstGeom>
          <a:noFill/>
        </p:spPr>
        <p:txBody>
          <a:bodyPr wrap="none" rtlCol="0">
            <a:spAutoFit/>
          </a:bodyPr>
          <a:lstStyle/>
          <a:p>
            <a:r>
              <a:rPr lang="en-US" dirty="0" smtClean="0"/>
              <a:t>adjective</a:t>
            </a:r>
            <a:endParaRPr lang="en-US" dirty="0"/>
          </a:p>
        </p:txBody>
      </p:sp>
      <p:sp>
        <p:nvSpPr>
          <p:cNvPr id="38" name="TextBox 37"/>
          <p:cNvSpPr txBox="1"/>
          <p:nvPr/>
        </p:nvSpPr>
        <p:spPr>
          <a:xfrm>
            <a:off x="4600195" y="5514901"/>
            <a:ext cx="1033606" cy="369332"/>
          </a:xfrm>
          <a:prstGeom prst="rect">
            <a:avLst/>
          </a:prstGeom>
          <a:noFill/>
        </p:spPr>
        <p:txBody>
          <a:bodyPr wrap="none" rtlCol="0">
            <a:spAutoFit/>
          </a:bodyPr>
          <a:lstStyle/>
          <a:p>
            <a:r>
              <a:rPr lang="en-US" dirty="0" smtClean="0"/>
              <a:t>adjective</a:t>
            </a:r>
            <a:endParaRPr lang="en-US" dirty="0"/>
          </a:p>
        </p:txBody>
      </p:sp>
      <p:sp>
        <p:nvSpPr>
          <p:cNvPr id="39" name="TextBox 38"/>
          <p:cNvSpPr txBox="1"/>
          <p:nvPr/>
        </p:nvSpPr>
        <p:spPr>
          <a:xfrm>
            <a:off x="2177800" y="4580369"/>
            <a:ext cx="1033606" cy="369332"/>
          </a:xfrm>
          <a:prstGeom prst="rect">
            <a:avLst/>
          </a:prstGeom>
          <a:noFill/>
        </p:spPr>
        <p:txBody>
          <a:bodyPr wrap="none" rtlCol="0">
            <a:spAutoFit/>
          </a:bodyPr>
          <a:lstStyle/>
          <a:p>
            <a:r>
              <a:rPr lang="en-US" dirty="0" smtClean="0"/>
              <a:t>adjective</a:t>
            </a:r>
            <a:endParaRPr lang="en-US" dirty="0"/>
          </a:p>
        </p:txBody>
      </p:sp>
      <p:sp>
        <p:nvSpPr>
          <p:cNvPr id="22" name="Rectangle 21"/>
          <p:cNvSpPr/>
          <p:nvPr/>
        </p:nvSpPr>
        <p:spPr>
          <a:xfrm>
            <a:off x="4050581" y="3242247"/>
            <a:ext cx="1433055" cy="461665"/>
          </a:xfrm>
          <a:prstGeom prst="rect">
            <a:avLst/>
          </a:prstGeom>
        </p:spPr>
        <p:txBody>
          <a:bodyPr wrap="none">
            <a:spAutoFit/>
          </a:bodyPr>
          <a:lstStyle/>
          <a:p>
            <a:r>
              <a:rPr lang="en-US" sz="2400" b="1" dirty="0" smtClean="0">
                <a:latin typeface="Gill Sans"/>
                <a:cs typeface="Gill Sans"/>
              </a:rPr>
              <a:t>Student</a:t>
            </a:r>
            <a:endParaRPr lang="en-US" sz="2400" b="1" dirty="0">
              <a:latin typeface="Gill Sans"/>
              <a:cs typeface="Gill Sans"/>
            </a:endParaRPr>
          </a:p>
        </p:txBody>
      </p:sp>
      <p:sp>
        <p:nvSpPr>
          <p:cNvPr id="24" name="Rectangle 23"/>
          <p:cNvSpPr/>
          <p:nvPr/>
        </p:nvSpPr>
        <p:spPr>
          <a:xfrm>
            <a:off x="158744" y="202024"/>
            <a:ext cx="8846355" cy="6493635"/>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05578" y="5503030"/>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3" name="Rectangle 2"/>
          <p:cNvSpPr/>
          <p:nvPr/>
        </p:nvSpPr>
        <p:spPr>
          <a:xfrm>
            <a:off x="156109" y="2662573"/>
            <a:ext cx="1834081" cy="646331"/>
          </a:xfrm>
          <a:prstGeom prst="rect">
            <a:avLst/>
          </a:prstGeom>
        </p:spPr>
        <p:txBody>
          <a:bodyPr wrap="none">
            <a:spAutoFit/>
          </a:bodyPr>
          <a:lstStyle/>
          <a:p>
            <a:pPr lvl="0"/>
            <a:r>
              <a:rPr lang="en-US" sz="3600" dirty="0">
                <a:solidFill>
                  <a:srgbClr val="FF0000"/>
                </a:solidFill>
                <a:latin typeface="Garamond"/>
                <a:cs typeface="Garamond"/>
              </a:rPr>
              <a:t>examples</a:t>
            </a:r>
            <a:endParaRPr lang="en-US" sz="3600" dirty="0">
              <a:solidFill>
                <a:srgbClr val="FF0000"/>
              </a:solidFill>
              <a:latin typeface="Garamond"/>
              <a:cs typeface="Garamond"/>
            </a:endParaRPr>
          </a:p>
        </p:txBody>
      </p:sp>
      <p:sp>
        <p:nvSpPr>
          <p:cNvPr id="26" name="TextBox 25"/>
          <p:cNvSpPr txBox="1"/>
          <p:nvPr/>
        </p:nvSpPr>
        <p:spPr>
          <a:xfrm>
            <a:off x="5816790" y="5826195"/>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29" name="TextBox 28"/>
          <p:cNvSpPr txBox="1"/>
          <p:nvPr/>
        </p:nvSpPr>
        <p:spPr>
          <a:xfrm>
            <a:off x="7309919" y="3118053"/>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31" name="TextBox 30"/>
          <p:cNvSpPr txBox="1"/>
          <p:nvPr/>
        </p:nvSpPr>
        <p:spPr>
          <a:xfrm>
            <a:off x="6733830" y="920072"/>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33" name="TextBox 32"/>
          <p:cNvSpPr txBox="1"/>
          <p:nvPr/>
        </p:nvSpPr>
        <p:spPr>
          <a:xfrm>
            <a:off x="4716760" y="391439"/>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Tree>
    <p:extLst>
      <p:ext uri="{BB962C8B-B14F-4D97-AF65-F5344CB8AC3E}">
        <p14:creationId xmlns:p14="http://schemas.microsoft.com/office/powerpoint/2010/main" val="346484024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7117" y="97025"/>
            <a:ext cx="3057247" cy="523220"/>
          </a:xfrm>
          <a:prstGeom prst="rect">
            <a:avLst/>
          </a:prstGeom>
        </p:spPr>
        <p:txBody>
          <a:bodyPr wrap="none">
            <a:spAutoFit/>
          </a:bodyPr>
          <a:lstStyle/>
          <a:p>
            <a:r>
              <a:rPr lang="en-US" sz="2800" b="1" dirty="0" smtClean="0">
                <a:latin typeface="Gill Sans"/>
                <a:cs typeface="Gill Sans"/>
              </a:rPr>
              <a:t>Family Member</a:t>
            </a:r>
            <a:endParaRPr lang="en-US" sz="2800" b="1" dirty="0">
              <a:latin typeface="Gill Sans"/>
              <a:cs typeface="Gill Sans"/>
            </a:endParaRPr>
          </a:p>
        </p:txBody>
      </p:sp>
      <p:sp>
        <p:nvSpPr>
          <p:cNvPr id="12" name="Oval 11"/>
          <p:cNvSpPr/>
          <p:nvPr/>
        </p:nvSpPr>
        <p:spPr>
          <a:xfrm>
            <a:off x="4019552" y="2879920"/>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000311" y="156846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453920" y="367092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4518522" y="516763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105177" y="429077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742290" y="178581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3632327" y="62024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H="1">
            <a:off x="5224065" y="241891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5483387" y="3716724"/>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211406" y="390152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0"/>
          </p:cNvCxnSpPr>
          <p:nvPr/>
        </p:nvCxnSpPr>
        <p:spPr>
          <a:xfrm flipH="1" flipV="1">
            <a:off x="4857072" y="4217982"/>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7" idx="5"/>
          </p:cNvCxnSpPr>
          <p:nvPr/>
        </p:nvCxnSpPr>
        <p:spPr>
          <a:xfrm flipH="1" flipV="1">
            <a:off x="2763952" y="2719692"/>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354646" y="1714353"/>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742290" y="2091689"/>
            <a:ext cx="1033606" cy="369332"/>
          </a:xfrm>
          <a:prstGeom prst="rect">
            <a:avLst/>
          </a:prstGeom>
          <a:noFill/>
        </p:spPr>
        <p:txBody>
          <a:bodyPr wrap="none" rtlCol="0">
            <a:spAutoFit/>
          </a:bodyPr>
          <a:lstStyle/>
          <a:p>
            <a:r>
              <a:rPr lang="en-US" dirty="0" smtClean="0"/>
              <a:t>adjective</a:t>
            </a:r>
            <a:endParaRPr lang="en-US" dirty="0"/>
          </a:p>
        </p:txBody>
      </p:sp>
      <p:sp>
        <p:nvSpPr>
          <p:cNvPr id="35" name="TextBox 34"/>
          <p:cNvSpPr txBox="1"/>
          <p:nvPr/>
        </p:nvSpPr>
        <p:spPr>
          <a:xfrm>
            <a:off x="3795672" y="964318"/>
            <a:ext cx="1033606" cy="369332"/>
          </a:xfrm>
          <a:prstGeom prst="rect">
            <a:avLst/>
          </a:prstGeom>
          <a:noFill/>
        </p:spPr>
        <p:txBody>
          <a:bodyPr wrap="none" rtlCol="0">
            <a:spAutoFit/>
          </a:bodyPr>
          <a:lstStyle/>
          <a:p>
            <a:r>
              <a:rPr lang="en-US" dirty="0" smtClean="0"/>
              <a:t>adjective</a:t>
            </a:r>
            <a:endParaRPr lang="en-US" dirty="0"/>
          </a:p>
        </p:txBody>
      </p:sp>
      <p:sp>
        <p:nvSpPr>
          <p:cNvPr id="36" name="TextBox 35"/>
          <p:cNvSpPr txBox="1"/>
          <p:nvPr/>
        </p:nvSpPr>
        <p:spPr>
          <a:xfrm>
            <a:off x="6161209" y="1873274"/>
            <a:ext cx="1033606" cy="369332"/>
          </a:xfrm>
          <a:prstGeom prst="rect">
            <a:avLst/>
          </a:prstGeom>
          <a:noFill/>
        </p:spPr>
        <p:txBody>
          <a:bodyPr wrap="none" rtlCol="0">
            <a:spAutoFit/>
          </a:bodyPr>
          <a:lstStyle/>
          <a:p>
            <a:r>
              <a:rPr lang="en-US" dirty="0" smtClean="0"/>
              <a:t>adjective</a:t>
            </a:r>
            <a:endParaRPr lang="en-US" dirty="0"/>
          </a:p>
        </p:txBody>
      </p:sp>
      <p:sp>
        <p:nvSpPr>
          <p:cNvPr id="37" name="TextBox 36"/>
          <p:cNvSpPr txBox="1"/>
          <p:nvPr/>
        </p:nvSpPr>
        <p:spPr>
          <a:xfrm>
            <a:off x="6453920" y="4033316"/>
            <a:ext cx="1033606" cy="369332"/>
          </a:xfrm>
          <a:prstGeom prst="rect">
            <a:avLst/>
          </a:prstGeom>
          <a:noFill/>
        </p:spPr>
        <p:txBody>
          <a:bodyPr wrap="none" rtlCol="0">
            <a:spAutoFit/>
          </a:bodyPr>
          <a:lstStyle/>
          <a:p>
            <a:r>
              <a:rPr lang="en-US" dirty="0" smtClean="0"/>
              <a:t>adjective</a:t>
            </a:r>
            <a:endParaRPr lang="en-US" dirty="0"/>
          </a:p>
        </p:txBody>
      </p:sp>
      <p:sp>
        <p:nvSpPr>
          <p:cNvPr id="38" name="TextBox 37"/>
          <p:cNvSpPr txBox="1"/>
          <p:nvPr/>
        </p:nvSpPr>
        <p:spPr>
          <a:xfrm>
            <a:off x="4600195" y="5514901"/>
            <a:ext cx="1033606" cy="369332"/>
          </a:xfrm>
          <a:prstGeom prst="rect">
            <a:avLst/>
          </a:prstGeom>
          <a:noFill/>
        </p:spPr>
        <p:txBody>
          <a:bodyPr wrap="none" rtlCol="0">
            <a:spAutoFit/>
          </a:bodyPr>
          <a:lstStyle/>
          <a:p>
            <a:r>
              <a:rPr lang="en-US" dirty="0" smtClean="0"/>
              <a:t>adjective</a:t>
            </a:r>
            <a:endParaRPr lang="en-US" dirty="0"/>
          </a:p>
        </p:txBody>
      </p:sp>
      <p:sp>
        <p:nvSpPr>
          <p:cNvPr id="39" name="TextBox 38"/>
          <p:cNvSpPr txBox="1"/>
          <p:nvPr/>
        </p:nvSpPr>
        <p:spPr>
          <a:xfrm>
            <a:off x="2177800" y="4580369"/>
            <a:ext cx="1033606" cy="369332"/>
          </a:xfrm>
          <a:prstGeom prst="rect">
            <a:avLst/>
          </a:prstGeom>
          <a:noFill/>
        </p:spPr>
        <p:txBody>
          <a:bodyPr wrap="none" rtlCol="0">
            <a:spAutoFit/>
          </a:bodyPr>
          <a:lstStyle/>
          <a:p>
            <a:r>
              <a:rPr lang="en-US" dirty="0" smtClean="0"/>
              <a:t>adjective</a:t>
            </a:r>
            <a:endParaRPr lang="en-US" dirty="0"/>
          </a:p>
        </p:txBody>
      </p:sp>
    </p:spTree>
    <p:extLst>
      <p:ext uri="{BB962C8B-B14F-4D97-AF65-F5344CB8AC3E}">
        <p14:creationId xmlns:p14="http://schemas.microsoft.com/office/powerpoint/2010/main" val="38052791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7117" y="97025"/>
            <a:ext cx="3057247" cy="523220"/>
          </a:xfrm>
          <a:prstGeom prst="rect">
            <a:avLst/>
          </a:prstGeom>
        </p:spPr>
        <p:txBody>
          <a:bodyPr wrap="none">
            <a:spAutoFit/>
          </a:bodyPr>
          <a:lstStyle/>
          <a:p>
            <a:r>
              <a:rPr lang="en-US" sz="2800" b="1" dirty="0" smtClean="0">
                <a:latin typeface="Gill Sans"/>
                <a:cs typeface="Gill Sans"/>
              </a:rPr>
              <a:t>Family Member</a:t>
            </a:r>
            <a:endParaRPr lang="en-US" sz="2800" b="1" dirty="0">
              <a:latin typeface="Gill Sans"/>
              <a:cs typeface="Gill Sans"/>
            </a:endParaRPr>
          </a:p>
        </p:txBody>
      </p:sp>
      <p:sp>
        <p:nvSpPr>
          <p:cNvPr id="12" name="Oval 11"/>
          <p:cNvSpPr/>
          <p:nvPr/>
        </p:nvSpPr>
        <p:spPr>
          <a:xfrm>
            <a:off x="4019552" y="2879920"/>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000311" y="156846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453920" y="367092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4518522" y="516763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105177" y="429077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742290" y="178581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3632327" y="62024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H="1">
            <a:off x="5224065" y="241891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5483387" y="3716724"/>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211406" y="390152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0"/>
          </p:cNvCxnSpPr>
          <p:nvPr/>
        </p:nvCxnSpPr>
        <p:spPr>
          <a:xfrm flipH="1" flipV="1">
            <a:off x="4857072" y="4217982"/>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7" idx="5"/>
          </p:cNvCxnSpPr>
          <p:nvPr/>
        </p:nvCxnSpPr>
        <p:spPr>
          <a:xfrm flipH="1" flipV="1">
            <a:off x="2763952" y="2719692"/>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354646" y="1714353"/>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742290" y="2091689"/>
            <a:ext cx="1033606" cy="369332"/>
          </a:xfrm>
          <a:prstGeom prst="rect">
            <a:avLst/>
          </a:prstGeom>
          <a:noFill/>
        </p:spPr>
        <p:txBody>
          <a:bodyPr wrap="none" rtlCol="0">
            <a:spAutoFit/>
          </a:bodyPr>
          <a:lstStyle/>
          <a:p>
            <a:r>
              <a:rPr lang="en-US" dirty="0" smtClean="0"/>
              <a:t>adjective</a:t>
            </a:r>
            <a:endParaRPr lang="en-US" dirty="0"/>
          </a:p>
        </p:txBody>
      </p:sp>
      <p:sp>
        <p:nvSpPr>
          <p:cNvPr id="35" name="TextBox 34"/>
          <p:cNvSpPr txBox="1"/>
          <p:nvPr/>
        </p:nvSpPr>
        <p:spPr>
          <a:xfrm>
            <a:off x="3795672" y="964318"/>
            <a:ext cx="1033606" cy="369332"/>
          </a:xfrm>
          <a:prstGeom prst="rect">
            <a:avLst/>
          </a:prstGeom>
          <a:noFill/>
        </p:spPr>
        <p:txBody>
          <a:bodyPr wrap="none" rtlCol="0">
            <a:spAutoFit/>
          </a:bodyPr>
          <a:lstStyle/>
          <a:p>
            <a:r>
              <a:rPr lang="en-US" dirty="0" smtClean="0"/>
              <a:t>adjective</a:t>
            </a:r>
            <a:endParaRPr lang="en-US" dirty="0"/>
          </a:p>
        </p:txBody>
      </p:sp>
      <p:sp>
        <p:nvSpPr>
          <p:cNvPr id="36" name="TextBox 35"/>
          <p:cNvSpPr txBox="1"/>
          <p:nvPr/>
        </p:nvSpPr>
        <p:spPr>
          <a:xfrm>
            <a:off x="6161209" y="1873274"/>
            <a:ext cx="1033606" cy="369332"/>
          </a:xfrm>
          <a:prstGeom prst="rect">
            <a:avLst/>
          </a:prstGeom>
          <a:noFill/>
        </p:spPr>
        <p:txBody>
          <a:bodyPr wrap="none" rtlCol="0">
            <a:spAutoFit/>
          </a:bodyPr>
          <a:lstStyle/>
          <a:p>
            <a:r>
              <a:rPr lang="en-US" dirty="0" smtClean="0"/>
              <a:t>adjective</a:t>
            </a:r>
            <a:endParaRPr lang="en-US" dirty="0"/>
          </a:p>
        </p:txBody>
      </p:sp>
      <p:sp>
        <p:nvSpPr>
          <p:cNvPr id="37" name="TextBox 36"/>
          <p:cNvSpPr txBox="1"/>
          <p:nvPr/>
        </p:nvSpPr>
        <p:spPr>
          <a:xfrm>
            <a:off x="6453920" y="4033316"/>
            <a:ext cx="1033606" cy="369332"/>
          </a:xfrm>
          <a:prstGeom prst="rect">
            <a:avLst/>
          </a:prstGeom>
          <a:noFill/>
        </p:spPr>
        <p:txBody>
          <a:bodyPr wrap="none" rtlCol="0">
            <a:spAutoFit/>
          </a:bodyPr>
          <a:lstStyle/>
          <a:p>
            <a:r>
              <a:rPr lang="en-US" dirty="0" smtClean="0"/>
              <a:t>adjective</a:t>
            </a:r>
            <a:endParaRPr lang="en-US" dirty="0"/>
          </a:p>
        </p:txBody>
      </p:sp>
      <p:sp>
        <p:nvSpPr>
          <p:cNvPr id="38" name="TextBox 37"/>
          <p:cNvSpPr txBox="1"/>
          <p:nvPr/>
        </p:nvSpPr>
        <p:spPr>
          <a:xfrm>
            <a:off x="4600195" y="5514901"/>
            <a:ext cx="1033606" cy="369332"/>
          </a:xfrm>
          <a:prstGeom prst="rect">
            <a:avLst/>
          </a:prstGeom>
          <a:noFill/>
        </p:spPr>
        <p:txBody>
          <a:bodyPr wrap="none" rtlCol="0">
            <a:spAutoFit/>
          </a:bodyPr>
          <a:lstStyle/>
          <a:p>
            <a:r>
              <a:rPr lang="en-US" dirty="0" smtClean="0"/>
              <a:t>adjective</a:t>
            </a:r>
            <a:endParaRPr lang="en-US" dirty="0"/>
          </a:p>
        </p:txBody>
      </p:sp>
      <p:sp>
        <p:nvSpPr>
          <p:cNvPr id="39" name="TextBox 38"/>
          <p:cNvSpPr txBox="1"/>
          <p:nvPr/>
        </p:nvSpPr>
        <p:spPr>
          <a:xfrm>
            <a:off x="2177800" y="4580369"/>
            <a:ext cx="1033606" cy="369332"/>
          </a:xfrm>
          <a:prstGeom prst="rect">
            <a:avLst/>
          </a:prstGeom>
          <a:noFill/>
        </p:spPr>
        <p:txBody>
          <a:bodyPr wrap="none" rtlCol="0">
            <a:spAutoFit/>
          </a:bodyPr>
          <a:lstStyle/>
          <a:p>
            <a:r>
              <a:rPr lang="en-US" dirty="0" smtClean="0"/>
              <a:t>adjective</a:t>
            </a:r>
            <a:endParaRPr lang="en-US" dirty="0"/>
          </a:p>
        </p:txBody>
      </p:sp>
      <p:sp>
        <p:nvSpPr>
          <p:cNvPr id="22" name="Rectangle 21"/>
          <p:cNvSpPr/>
          <p:nvPr/>
        </p:nvSpPr>
        <p:spPr>
          <a:xfrm>
            <a:off x="4029779" y="3073883"/>
            <a:ext cx="1509097" cy="830997"/>
          </a:xfrm>
          <a:prstGeom prst="rect">
            <a:avLst/>
          </a:prstGeom>
        </p:spPr>
        <p:txBody>
          <a:bodyPr wrap="none">
            <a:spAutoFit/>
          </a:bodyPr>
          <a:lstStyle/>
          <a:p>
            <a:pPr algn="ctr"/>
            <a:r>
              <a:rPr lang="en-US" sz="2400" b="1" dirty="0" smtClean="0">
                <a:latin typeface="Gill Sans"/>
                <a:cs typeface="Gill Sans"/>
              </a:rPr>
              <a:t>family</a:t>
            </a:r>
          </a:p>
          <a:p>
            <a:pPr algn="ctr"/>
            <a:r>
              <a:rPr lang="en-US" sz="2400" b="1" dirty="0" smtClean="0">
                <a:latin typeface="Gill Sans"/>
                <a:cs typeface="Gill Sans"/>
              </a:rPr>
              <a:t>member</a:t>
            </a:r>
            <a:endParaRPr lang="en-US" sz="2400" b="1" dirty="0">
              <a:latin typeface="Gill Sans"/>
              <a:cs typeface="Gill Sans"/>
            </a:endParaRPr>
          </a:p>
        </p:txBody>
      </p:sp>
      <p:sp>
        <p:nvSpPr>
          <p:cNvPr id="24" name="Rectangle 23"/>
          <p:cNvSpPr/>
          <p:nvPr/>
        </p:nvSpPr>
        <p:spPr>
          <a:xfrm>
            <a:off x="158744" y="202024"/>
            <a:ext cx="8846355" cy="6493635"/>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05578" y="5503030"/>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3" name="Rectangle 2"/>
          <p:cNvSpPr/>
          <p:nvPr/>
        </p:nvSpPr>
        <p:spPr>
          <a:xfrm>
            <a:off x="156109" y="2662573"/>
            <a:ext cx="1834081" cy="646331"/>
          </a:xfrm>
          <a:prstGeom prst="rect">
            <a:avLst/>
          </a:prstGeom>
        </p:spPr>
        <p:txBody>
          <a:bodyPr wrap="none">
            <a:spAutoFit/>
          </a:bodyPr>
          <a:lstStyle/>
          <a:p>
            <a:pPr lvl="0"/>
            <a:r>
              <a:rPr lang="en-US" sz="3600" dirty="0">
                <a:solidFill>
                  <a:srgbClr val="FF0000"/>
                </a:solidFill>
                <a:latin typeface="Garamond"/>
                <a:cs typeface="Garamond"/>
              </a:rPr>
              <a:t>examples</a:t>
            </a:r>
            <a:endParaRPr lang="en-US" sz="3600" dirty="0">
              <a:solidFill>
                <a:srgbClr val="FF0000"/>
              </a:solidFill>
              <a:latin typeface="Garamond"/>
              <a:cs typeface="Garamond"/>
            </a:endParaRPr>
          </a:p>
        </p:txBody>
      </p:sp>
      <p:sp>
        <p:nvSpPr>
          <p:cNvPr id="26" name="TextBox 25"/>
          <p:cNvSpPr txBox="1"/>
          <p:nvPr/>
        </p:nvSpPr>
        <p:spPr>
          <a:xfrm>
            <a:off x="5816790" y="5826195"/>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29" name="TextBox 28"/>
          <p:cNvSpPr txBox="1"/>
          <p:nvPr/>
        </p:nvSpPr>
        <p:spPr>
          <a:xfrm>
            <a:off x="7309919" y="3118053"/>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31" name="TextBox 30"/>
          <p:cNvSpPr txBox="1"/>
          <p:nvPr/>
        </p:nvSpPr>
        <p:spPr>
          <a:xfrm>
            <a:off x="6733830" y="920072"/>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33" name="TextBox 32"/>
          <p:cNvSpPr txBox="1"/>
          <p:nvPr/>
        </p:nvSpPr>
        <p:spPr>
          <a:xfrm>
            <a:off x="4716760" y="391439"/>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Tree>
    <p:extLst>
      <p:ext uri="{BB962C8B-B14F-4D97-AF65-F5344CB8AC3E}">
        <p14:creationId xmlns:p14="http://schemas.microsoft.com/office/powerpoint/2010/main" val="7640772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grpSp>
        <p:nvGrpSpPr>
          <p:cNvPr id="38" name="Group 37"/>
          <p:cNvGrpSpPr/>
          <p:nvPr/>
        </p:nvGrpSpPr>
        <p:grpSpPr>
          <a:xfrm>
            <a:off x="1428482" y="1976526"/>
            <a:ext cx="3086988" cy="3386082"/>
            <a:chOff x="1742290" y="620245"/>
            <a:chExt cx="5908581" cy="5641493"/>
          </a:xfrm>
        </p:grpSpPr>
        <p:sp>
          <p:nvSpPr>
            <p:cNvPr id="16" name="Oval 15"/>
            <p:cNvSpPr/>
            <p:nvPr/>
          </p:nvSpPr>
          <p:spPr>
            <a:xfrm>
              <a:off x="4019552" y="2879920"/>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6000311" y="156846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6453920" y="367092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4518522" y="516763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2105177" y="429077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1742290" y="178581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3632327" y="62024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flipH="1">
              <a:off x="5224065" y="241891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5483387" y="3716724"/>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211406" y="390152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9" idx="0"/>
            </p:cNvCxnSpPr>
            <p:nvPr/>
          </p:nvCxnSpPr>
          <p:spPr>
            <a:xfrm flipH="1" flipV="1">
              <a:off x="4857072" y="4217982"/>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21" idx="5"/>
            </p:cNvCxnSpPr>
            <p:nvPr/>
          </p:nvCxnSpPr>
          <p:spPr>
            <a:xfrm flipH="1" flipV="1">
              <a:off x="2763952" y="2719692"/>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354646" y="1714353"/>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095707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576926" y="1280436"/>
            <a:ext cx="8567074" cy="1684857"/>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400" b="1" dirty="0">
                <a:solidFill>
                  <a:srgbClr val="0D0D0D"/>
                </a:solidFill>
                <a:latin typeface="Gill Sans"/>
                <a:cs typeface="Gill Sans"/>
              </a:rPr>
              <a:t>Share on </a:t>
            </a:r>
            <a:r>
              <a:rPr lang="en-US" sz="4400" b="1" dirty="0" smtClean="0">
                <a:solidFill>
                  <a:srgbClr val="0D0D0D"/>
                </a:solidFill>
                <a:latin typeface="Gill Sans"/>
                <a:cs typeface="Gill Sans"/>
              </a:rPr>
              <a:t>Chat</a:t>
            </a:r>
            <a:endParaRPr lang="en-US" sz="4400" i="1" dirty="0">
              <a:solidFill>
                <a:srgbClr val="0D0D0D"/>
              </a:solidFill>
              <a:latin typeface="Gill Sans"/>
              <a:cs typeface="Gill Sans"/>
            </a:endParaRPr>
          </a:p>
          <a:p>
            <a:pPr>
              <a:lnSpc>
                <a:spcPct val="100000"/>
              </a:lnSpc>
            </a:pPr>
            <a:r>
              <a:rPr lang="en-US" sz="3200" b="1" dirty="0" smtClean="0">
                <a:solidFill>
                  <a:srgbClr val="0D0D0D"/>
                </a:solidFill>
                <a:latin typeface="Gill Sans"/>
                <a:cs typeface="Gill Sans"/>
              </a:rPr>
              <a:t>Who Else?</a:t>
            </a:r>
            <a:endParaRPr lang="en-US" sz="3200" b="1" dirty="0">
              <a:solidFill>
                <a:srgbClr val="0D0D0D"/>
              </a:solidFill>
              <a:latin typeface="Gill Sans"/>
              <a:cs typeface="Gill Sans"/>
            </a:endParaRPr>
          </a:p>
        </p:txBody>
      </p:sp>
      <p:sp>
        <p:nvSpPr>
          <p:cNvPr id="5" name="Slide Number Placeholder 4"/>
          <p:cNvSpPr>
            <a:spLocks noGrp="1"/>
          </p:cNvSpPr>
          <p:nvPr>
            <p:ph type="sldNum" sz="quarter" idx="12"/>
          </p:nvPr>
        </p:nvSpPr>
        <p:spPr/>
        <p:txBody>
          <a:bodyPr/>
          <a:lstStyle/>
          <a:p>
            <a:fld id="{230328CC-4F7D-A845-8B2B-D7F20DED636A}" type="slidenum">
              <a:rPr lang="en-US" smtClean="0"/>
              <a:t>36</a:t>
            </a:fld>
            <a:endParaRPr lang="en-US" dirty="0"/>
          </a:p>
        </p:txBody>
      </p:sp>
      <p:sp>
        <p:nvSpPr>
          <p:cNvPr id="6" name="Slide Number Placeholder 1"/>
          <p:cNvSpPr txBox="1">
            <a:spLocks/>
          </p:cNvSpPr>
          <p:nvPr/>
        </p:nvSpPr>
        <p:spPr>
          <a:xfrm>
            <a:off x="6553200" y="6356353"/>
            <a:ext cx="2133600" cy="365125"/>
          </a:xfrm>
          <a:prstGeom prst="rect">
            <a:avLst/>
          </a:prstGeom>
        </p:spPr>
        <p:txBody>
          <a:bodyPr vert="horz" lIns="91425" tIns="45713" rIns="91425" bIns="45713" rtlCol="0" anchor="ctr"/>
          <a:lstStyle>
            <a:defPPr>
              <a:defRPr lang="en-US"/>
            </a:defPPr>
            <a:lvl1pPr marL="0" algn="r" defTabSz="457130" rtl="0" eaLnBrk="1" latinLnBrk="0" hangingPunct="1">
              <a:defRPr sz="1200" kern="1200">
                <a:solidFill>
                  <a:schemeClr val="tx1">
                    <a:tint val="75000"/>
                  </a:schemeClr>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a:lstStyle>
          <a:p>
            <a:fld id="{230328CC-4F7D-A845-8B2B-D7F20DED636A}" type="slidenum">
              <a:rPr lang="en-US" smtClean="0"/>
              <a:pPr/>
              <a:t>36</a:t>
            </a:fld>
            <a:endParaRPr lang="en-US" dirty="0"/>
          </a:p>
        </p:txBody>
      </p:sp>
      <p:pic>
        <p:nvPicPr>
          <p:cNvPr id="7" name="black-women-brain3.psd" descr="black-women-brain3.psd"/>
          <p:cNvPicPr>
            <a:picLocks noChangeAspect="1"/>
          </p:cNvPicPr>
          <p:nvPr/>
        </p:nvPicPr>
        <p:blipFill>
          <a:blip r:embed="rId2">
            <a:extLst/>
          </a:blip>
          <a:stretch>
            <a:fillRect/>
          </a:stretch>
        </p:blipFill>
        <p:spPr>
          <a:xfrm>
            <a:off x="0" y="5396199"/>
            <a:ext cx="1364244" cy="2132793"/>
          </a:xfrm>
          <a:prstGeom prst="rect">
            <a:avLst/>
          </a:prstGeom>
          <a:ln w="12700">
            <a:miter lim="400000"/>
          </a:ln>
        </p:spPr>
      </p:pic>
      <p:pic>
        <p:nvPicPr>
          <p:cNvPr id="8" name="Picture 7"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8373" y="5468769"/>
            <a:ext cx="1461801" cy="1461801"/>
          </a:xfrm>
          <a:prstGeom prst="rect">
            <a:avLst/>
          </a:prstGeom>
        </p:spPr>
      </p:pic>
      <p:pic>
        <p:nvPicPr>
          <p:cNvPr id="9" name="black-women-brain3.psd" descr="black-women-brain3.psd"/>
          <p:cNvPicPr>
            <a:picLocks noChangeAspect="1"/>
          </p:cNvPicPr>
          <p:nvPr/>
        </p:nvPicPr>
        <p:blipFill>
          <a:blip r:embed="rId2">
            <a:extLst/>
          </a:blip>
          <a:stretch>
            <a:fillRect/>
          </a:stretch>
        </p:blipFill>
        <p:spPr>
          <a:xfrm>
            <a:off x="3118859" y="5396199"/>
            <a:ext cx="1364244" cy="2132793"/>
          </a:xfrm>
          <a:prstGeom prst="rect">
            <a:avLst/>
          </a:prstGeom>
          <a:ln w="12700">
            <a:miter lim="400000"/>
          </a:ln>
        </p:spPr>
      </p:pic>
      <p:pic>
        <p:nvPicPr>
          <p:cNvPr id="10" name="Picture 9"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7232" y="5468769"/>
            <a:ext cx="1461801" cy="1461801"/>
          </a:xfrm>
          <a:prstGeom prst="rect">
            <a:avLst/>
          </a:prstGeom>
        </p:spPr>
      </p:pic>
      <p:pic>
        <p:nvPicPr>
          <p:cNvPr id="11" name="black-women-brain3.psd" descr="black-women-brain3.psd"/>
          <p:cNvPicPr>
            <a:picLocks noChangeAspect="1"/>
          </p:cNvPicPr>
          <p:nvPr/>
        </p:nvPicPr>
        <p:blipFill>
          <a:blip r:embed="rId2">
            <a:extLst/>
          </a:blip>
          <a:stretch>
            <a:fillRect/>
          </a:stretch>
        </p:blipFill>
        <p:spPr>
          <a:xfrm>
            <a:off x="6312003" y="5396199"/>
            <a:ext cx="1364244" cy="2132793"/>
          </a:xfrm>
          <a:prstGeom prst="rect">
            <a:avLst/>
          </a:prstGeom>
          <a:ln w="12700">
            <a:miter lim="400000"/>
          </a:ln>
        </p:spPr>
      </p:pic>
      <p:pic>
        <p:nvPicPr>
          <p:cNvPr id="12" name="Picture 11"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0376" y="5468769"/>
            <a:ext cx="1461801" cy="1461801"/>
          </a:xfrm>
          <a:prstGeom prst="rect">
            <a:avLst/>
          </a:prstGeom>
        </p:spPr>
      </p:pic>
      <p:sp>
        <p:nvSpPr>
          <p:cNvPr id="2" name="Oval 1"/>
          <p:cNvSpPr/>
          <p:nvPr/>
        </p:nvSpPr>
        <p:spPr>
          <a:xfrm>
            <a:off x="-3402067" y="3235298"/>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3444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576926" y="952411"/>
            <a:ext cx="8567074" cy="3285295"/>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400" b="1" dirty="0">
                <a:solidFill>
                  <a:srgbClr val="0D0D0D"/>
                </a:solidFill>
                <a:latin typeface="Gill Sans"/>
                <a:cs typeface="Gill Sans"/>
              </a:rPr>
              <a:t>Share on </a:t>
            </a:r>
            <a:r>
              <a:rPr lang="en-US" sz="4400" b="1" dirty="0" smtClean="0">
                <a:solidFill>
                  <a:srgbClr val="0D0D0D"/>
                </a:solidFill>
                <a:latin typeface="Gill Sans"/>
                <a:cs typeface="Gill Sans"/>
              </a:rPr>
              <a:t>Chat</a:t>
            </a:r>
            <a:endParaRPr lang="en-US" sz="4400" i="1" dirty="0">
              <a:solidFill>
                <a:srgbClr val="0D0D0D"/>
              </a:solidFill>
              <a:latin typeface="Gill Sans"/>
              <a:cs typeface="Gill Sans"/>
            </a:endParaRPr>
          </a:p>
          <a:p>
            <a:pPr>
              <a:lnSpc>
                <a:spcPct val="100000"/>
              </a:lnSpc>
            </a:pPr>
            <a:r>
              <a:rPr lang="en-US" sz="3200" b="1" dirty="0" smtClean="0">
                <a:solidFill>
                  <a:srgbClr val="0D0D0D"/>
                </a:solidFill>
                <a:latin typeface="Gill Sans"/>
                <a:cs typeface="Gill Sans"/>
              </a:rPr>
              <a:t>A shout out to a colleague.</a:t>
            </a:r>
          </a:p>
          <a:p>
            <a:pPr>
              <a:lnSpc>
                <a:spcPct val="100000"/>
              </a:lnSpc>
            </a:pPr>
            <a:endParaRPr lang="en-US" sz="3200" b="1" dirty="0">
              <a:solidFill>
                <a:srgbClr val="0D0D0D"/>
              </a:solidFill>
              <a:latin typeface="Gill Sans"/>
              <a:cs typeface="Gill Sans"/>
            </a:endParaRPr>
          </a:p>
          <a:p>
            <a:pPr>
              <a:lnSpc>
                <a:spcPct val="100000"/>
              </a:lnSpc>
            </a:pPr>
            <a:endParaRPr lang="en-US" sz="3200" b="1" dirty="0">
              <a:solidFill>
                <a:srgbClr val="0D0D0D"/>
              </a:solidFill>
              <a:latin typeface="Gill Sans"/>
              <a:cs typeface="Gill Sans"/>
            </a:endParaRPr>
          </a:p>
        </p:txBody>
      </p:sp>
      <p:sp>
        <p:nvSpPr>
          <p:cNvPr id="5" name="Slide Number Placeholder 4"/>
          <p:cNvSpPr>
            <a:spLocks noGrp="1"/>
          </p:cNvSpPr>
          <p:nvPr>
            <p:ph type="sldNum" sz="quarter" idx="12"/>
          </p:nvPr>
        </p:nvSpPr>
        <p:spPr/>
        <p:txBody>
          <a:bodyPr/>
          <a:lstStyle/>
          <a:p>
            <a:fld id="{230328CC-4F7D-A845-8B2B-D7F20DED636A}" type="slidenum">
              <a:rPr lang="en-US" smtClean="0"/>
              <a:t>37</a:t>
            </a:fld>
            <a:endParaRPr lang="en-US" dirty="0"/>
          </a:p>
        </p:txBody>
      </p:sp>
      <p:sp>
        <p:nvSpPr>
          <p:cNvPr id="6" name="Slide Number Placeholder 1"/>
          <p:cNvSpPr txBox="1">
            <a:spLocks/>
          </p:cNvSpPr>
          <p:nvPr/>
        </p:nvSpPr>
        <p:spPr>
          <a:xfrm>
            <a:off x="6553200" y="6356353"/>
            <a:ext cx="2133600" cy="365125"/>
          </a:xfrm>
          <a:prstGeom prst="rect">
            <a:avLst/>
          </a:prstGeom>
        </p:spPr>
        <p:txBody>
          <a:bodyPr vert="horz" lIns="91425" tIns="45713" rIns="91425" bIns="45713" rtlCol="0" anchor="ctr"/>
          <a:lstStyle>
            <a:defPPr>
              <a:defRPr lang="en-US"/>
            </a:defPPr>
            <a:lvl1pPr marL="0" algn="r" defTabSz="457130" rtl="0" eaLnBrk="1" latinLnBrk="0" hangingPunct="1">
              <a:defRPr sz="1200" kern="1200">
                <a:solidFill>
                  <a:schemeClr val="tx1">
                    <a:tint val="75000"/>
                  </a:schemeClr>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a:lstStyle>
          <a:p>
            <a:fld id="{230328CC-4F7D-A845-8B2B-D7F20DED636A}" type="slidenum">
              <a:rPr lang="en-US" smtClean="0"/>
              <a:pPr/>
              <a:t>37</a:t>
            </a:fld>
            <a:endParaRPr lang="en-US" dirty="0"/>
          </a:p>
        </p:txBody>
      </p:sp>
      <p:pic>
        <p:nvPicPr>
          <p:cNvPr id="7" name="black-women-brain3.psd" descr="black-women-brain3.psd"/>
          <p:cNvPicPr>
            <a:picLocks noChangeAspect="1"/>
          </p:cNvPicPr>
          <p:nvPr/>
        </p:nvPicPr>
        <p:blipFill>
          <a:blip r:embed="rId2">
            <a:extLst/>
          </a:blip>
          <a:stretch>
            <a:fillRect/>
          </a:stretch>
        </p:blipFill>
        <p:spPr>
          <a:xfrm>
            <a:off x="0" y="5396199"/>
            <a:ext cx="1364244" cy="2132793"/>
          </a:xfrm>
          <a:prstGeom prst="rect">
            <a:avLst/>
          </a:prstGeom>
          <a:ln w="12700">
            <a:miter lim="400000"/>
          </a:ln>
        </p:spPr>
      </p:pic>
      <p:pic>
        <p:nvPicPr>
          <p:cNvPr id="8" name="Picture 7"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8373" y="5468769"/>
            <a:ext cx="1461801" cy="1461801"/>
          </a:xfrm>
          <a:prstGeom prst="rect">
            <a:avLst/>
          </a:prstGeom>
        </p:spPr>
      </p:pic>
      <p:pic>
        <p:nvPicPr>
          <p:cNvPr id="9" name="black-women-brain3.psd" descr="black-women-brain3.psd"/>
          <p:cNvPicPr>
            <a:picLocks noChangeAspect="1"/>
          </p:cNvPicPr>
          <p:nvPr/>
        </p:nvPicPr>
        <p:blipFill>
          <a:blip r:embed="rId2">
            <a:extLst/>
          </a:blip>
          <a:stretch>
            <a:fillRect/>
          </a:stretch>
        </p:blipFill>
        <p:spPr>
          <a:xfrm>
            <a:off x="3118859" y="5396199"/>
            <a:ext cx="1364244" cy="2132793"/>
          </a:xfrm>
          <a:prstGeom prst="rect">
            <a:avLst/>
          </a:prstGeom>
          <a:ln w="12700">
            <a:miter lim="400000"/>
          </a:ln>
        </p:spPr>
      </p:pic>
      <p:pic>
        <p:nvPicPr>
          <p:cNvPr id="10" name="Picture 9"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7232" y="5468769"/>
            <a:ext cx="1461801" cy="1461801"/>
          </a:xfrm>
          <a:prstGeom prst="rect">
            <a:avLst/>
          </a:prstGeom>
        </p:spPr>
      </p:pic>
      <p:pic>
        <p:nvPicPr>
          <p:cNvPr id="11" name="black-women-brain3.psd" descr="black-women-brain3.psd"/>
          <p:cNvPicPr>
            <a:picLocks noChangeAspect="1"/>
          </p:cNvPicPr>
          <p:nvPr/>
        </p:nvPicPr>
        <p:blipFill>
          <a:blip r:embed="rId2">
            <a:extLst/>
          </a:blip>
          <a:stretch>
            <a:fillRect/>
          </a:stretch>
        </p:blipFill>
        <p:spPr>
          <a:xfrm>
            <a:off x="6312003" y="5396199"/>
            <a:ext cx="1364244" cy="2132793"/>
          </a:xfrm>
          <a:prstGeom prst="rect">
            <a:avLst/>
          </a:prstGeom>
          <a:ln w="12700">
            <a:miter lim="400000"/>
          </a:ln>
        </p:spPr>
      </p:pic>
      <p:pic>
        <p:nvPicPr>
          <p:cNvPr id="12" name="Picture 11"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0376" y="5468769"/>
            <a:ext cx="1461801" cy="1461801"/>
          </a:xfrm>
          <a:prstGeom prst="rect">
            <a:avLst/>
          </a:prstGeom>
        </p:spPr>
      </p:pic>
    </p:spTree>
    <p:extLst>
      <p:ext uri="{BB962C8B-B14F-4D97-AF65-F5344CB8AC3E}">
        <p14:creationId xmlns:p14="http://schemas.microsoft.com/office/powerpoint/2010/main" val="21198402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a:extLst>
              <a:ext uri="{FF2B5EF4-FFF2-40B4-BE49-F238E27FC236}">
                <a16:creationId xmlns="" xmlns:a16="http://schemas.microsoft.com/office/drawing/2014/main" id="{F5582DE6-9EA3-EC4B-9800-0C71B65BEB3F}"/>
              </a:ext>
            </a:extLst>
          </p:cNvPr>
          <p:cNvSpPr>
            <a:spLocks noGrp="1" noChangeArrowheads="1"/>
          </p:cNvSpPr>
          <p:nvPr>
            <p:ph type="title"/>
          </p:nvPr>
        </p:nvSpPr>
        <p:spPr>
          <a:xfrm>
            <a:off x="0" y="91925"/>
            <a:ext cx="9144000" cy="611981"/>
          </a:xfrm>
        </p:spPr>
        <p:txBody>
          <a:bodyPr>
            <a:noAutofit/>
          </a:bodyPr>
          <a:lstStyle/>
          <a:p>
            <a:pPr algn="ctr"/>
            <a:r>
              <a:rPr lang="en-US" altLang="en-US" sz="4800" b="1" dirty="0">
                <a:latin typeface="Gill Sans"/>
                <a:ea typeface="ＭＳ Ｐゴシック" panose="020B0600070205080204" pitchFamily="34" charset="-128"/>
                <a:cs typeface="Gill Sans"/>
              </a:rPr>
              <a:t> </a:t>
            </a:r>
            <a:r>
              <a:rPr lang="en-US" altLang="en-US" sz="4800" b="1" dirty="0" smtClean="0">
                <a:latin typeface="Gill Sans"/>
                <a:ea typeface="ＭＳ Ｐゴシック" panose="020B0600070205080204" pitchFamily="34" charset="-128"/>
                <a:cs typeface="Gill Sans"/>
              </a:rPr>
              <a:t>Strategy </a:t>
            </a:r>
            <a:r>
              <a:rPr lang="en-US" altLang="en-US" sz="4800" b="1" dirty="0">
                <a:latin typeface="Gill Sans"/>
                <a:ea typeface="ＭＳ Ｐゴシック" panose="020B0600070205080204" pitchFamily="34" charset="-128"/>
                <a:cs typeface="Gill Sans"/>
              </a:rPr>
              <a:t>Review Chart</a:t>
            </a:r>
          </a:p>
        </p:txBody>
      </p:sp>
      <p:graphicFrame>
        <p:nvGraphicFramePr>
          <p:cNvPr id="5" name="Group 2">
            <a:extLst>
              <a:ext uri="{FF2B5EF4-FFF2-40B4-BE49-F238E27FC236}">
                <a16:creationId xmlns="" xmlns:a16="http://schemas.microsoft.com/office/drawing/2014/main" id="{B9D7B809-1265-C242-9545-273379358BBE}"/>
              </a:ext>
            </a:extLst>
          </p:cNvPr>
          <p:cNvGraphicFramePr>
            <a:graphicFrameLocks/>
          </p:cNvGraphicFramePr>
          <p:nvPr>
            <p:extLst>
              <p:ext uri="{D42A27DB-BD31-4B8C-83A1-F6EECF244321}">
                <p14:modId xmlns:p14="http://schemas.microsoft.com/office/powerpoint/2010/main" val="1368526343"/>
              </p:ext>
            </p:extLst>
          </p:nvPr>
        </p:nvGraphicFramePr>
        <p:xfrm>
          <a:off x="157239" y="916782"/>
          <a:ext cx="8853715" cy="4647333"/>
        </p:xfrm>
        <a:graphic>
          <a:graphicData uri="http://schemas.openxmlformats.org/drawingml/2006/table">
            <a:tbl>
              <a:tblPr/>
              <a:tblGrid>
                <a:gridCol w="1390951">
                  <a:extLst>
                    <a:ext uri="{9D8B030D-6E8A-4147-A177-3AD203B41FA5}">
                      <a16:colId xmlns="" xmlns:a16="http://schemas.microsoft.com/office/drawing/2014/main" val="20000"/>
                    </a:ext>
                  </a:extLst>
                </a:gridCol>
                <a:gridCol w="1584477">
                  <a:extLst>
                    <a:ext uri="{9D8B030D-6E8A-4147-A177-3AD203B41FA5}">
                      <a16:colId xmlns="" xmlns:a16="http://schemas.microsoft.com/office/drawing/2014/main" val="20001"/>
                    </a:ext>
                  </a:extLst>
                </a:gridCol>
                <a:gridCol w="1439333">
                  <a:extLst>
                    <a:ext uri="{9D8B030D-6E8A-4147-A177-3AD203B41FA5}">
                      <a16:colId xmlns="" xmlns:a16="http://schemas.microsoft.com/office/drawing/2014/main" val="20002"/>
                    </a:ext>
                  </a:extLst>
                </a:gridCol>
                <a:gridCol w="1509198">
                  <a:extLst>
                    <a:ext uri="{9D8B030D-6E8A-4147-A177-3AD203B41FA5}">
                      <a16:colId xmlns="" xmlns:a16="http://schemas.microsoft.com/office/drawing/2014/main" val="20003"/>
                    </a:ext>
                  </a:extLst>
                </a:gridCol>
                <a:gridCol w="1411427">
                  <a:extLst>
                    <a:ext uri="{9D8B030D-6E8A-4147-A177-3AD203B41FA5}">
                      <a16:colId xmlns="" xmlns:a16="http://schemas.microsoft.com/office/drawing/2014/main" val="20004"/>
                    </a:ext>
                  </a:extLst>
                </a:gridCol>
                <a:gridCol w="1518329">
                  <a:extLst>
                    <a:ext uri="{9D8B030D-6E8A-4147-A177-3AD203B41FA5}">
                      <a16:colId xmlns="" xmlns:a16="http://schemas.microsoft.com/office/drawing/2014/main" val="751396265"/>
                    </a:ext>
                  </a:extLst>
                </a:gridCol>
              </a:tblGrid>
              <a:tr h="1551344">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11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Gill Sans"/>
                          <a:ea typeface="ＭＳ Ｐゴシック" charset="-128"/>
                          <a:cs typeface="Gill Sans"/>
                        </a:rPr>
                        <a:t>Name &amp; Primitive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Cognitive Process</a:t>
                      </a:r>
                      <a:r>
                        <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rPr>
                        <a:t>/Function</a:t>
                      </a:r>
                      <a:endParaRPr kumimoji="0" lang="en-US" altLang="x-none" sz="1800" b="1" i="0" u="none" strike="noStrike" cap="none" normalizeH="0" baseline="0" dirty="0">
                        <a:ln>
                          <a:noFill/>
                        </a:ln>
                        <a:solidFill>
                          <a:srgbClr val="FF6600"/>
                        </a:solidFill>
                        <a:effectLst/>
                        <a:latin typeface="Gill Sans"/>
                        <a:ea typeface="ＭＳ Ｐゴシック" charset="-128"/>
                        <a:cs typeface="Gill San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000000"/>
                          </a:solidFill>
                          <a:effectLst/>
                          <a:latin typeface="Gill Sans"/>
                          <a:ea typeface="ＭＳ Ｐゴシック" charset="-128"/>
                          <a:cs typeface="Gill Sans"/>
                        </a:rPr>
                        <a:t>Remember</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Best Use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(Priming, Processing, Retaining for Mastery)</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1" i="0" u="none" strike="noStrike" cap="none" normalizeH="0" baseline="0" dirty="0">
                          <a:ln>
                            <a:noFill/>
                          </a:ln>
                          <a:solidFill>
                            <a:srgbClr val="000000"/>
                          </a:solidFill>
                          <a:effectLst/>
                          <a:latin typeface="Gill Sans"/>
                          <a:ea typeface="ＭＳ Ｐゴシック" charset="-128"/>
                          <a:cs typeface="Gill Sans"/>
                        </a:rPr>
                        <a:t>Source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Connection to </a:t>
                      </a:r>
                      <a:endPar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rPr>
                        <a:t>HOPs</a:t>
                      </a:r>
                      <a:endParaRPr kumimoji="0" lang="en-US" altLang="x-none" sz="1800" b="1" i="0" u="none" strike="noStrike" cap="none" normalizeH="0" baseline="0" dirty="0">
                        <a:ln>
                          <a:noFill/>
                        </a:ln>
                        <a:solidFill>
                          <a:srgbClr val="FF6600"/>
                        </a:solidFill>
                        <a:effectLst/>
                        <a:latin typeface="Gill Sans"/>
                        <a:ea typeface="ＭＳ Ｐゴシック" charset="-128"/>
                        <a:cs typeface="Gill Sans"/>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15718">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81126">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81126">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 name="TextBox 2"/>
          <p:cNvSpPr txBox="1"/>
          <p:nvPr/>
        </p:nvSpPr>
        <p:spPr>
          <a:xfrm>
            <a:off x="181429" y="5930071"/>
            <a:ext cx="5032147" cy="646331"/>
          </a:xfrm>
          <a:prstGeom prst="rect">
            <a:avLst/>
          </a:prstGeom>
          <a:noFill/>
        </p:spPr>
        <p:txBody>
          <a:bodyPr wrap="none" rtlCol="0">
            <a:spAutoFit/>
          </a:bodyPr>
          <a:lstStyle/>
          <a:p>
            <a:r>
              <a:rPr lang="en-US" b="1" dirty="0" smtClean="0">
                <a:latin typeface="Gill Sans"/>
                <a:cs typeface="Gill Sans"/>
              </a:rPr>
              <a:t>Breakout Room for 8 minutes. </a:t>
            </a:r>
          </a:p>
          <a:p>
            <a:r>
              <a:rPr lang="en-US" b="1" dirty="0" smtClean="0">
                <a:latin typeface="Gill Sans"/>
                <a:cs typeface="Gill Sans"/>
              </a:rPr>
              <a:t>Spokesperson for each group is prepared.</a:t>
            </a:r>
            <a:endParaRPr lang="en-US" b="1" dirty="0">
              <a:latin typeface="Gill Sans"/>
              <a:cs typeface="Gill Sans"/>
            </a:endParaRPr>
          </a:p>
        </p:txBody>
      </p:sp>
      <p:pic>
        <p:nvPicPr>
          <p:cNvPr id="9" name="Picture 8" descr="comp book.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99237" y="5631120"/>
            <a:ext cx="2005799" cy="1226880"/>
          </a:xfrm>
          <a:prstGeom prst="rect">
            <a:avLst/>
          </a:prstGeom>
        </p:spPr>
      </p:pic>
    </p:spTree>
    <p:extLst>
      <p:ext uri="{BB962C8B-B14F-4D97-AF65-F5344CB8AC3E}">
        <p14:creationId xmlns:p14="http://schemas.microsoft.com/office/powerpoint/2010/main" val="222700278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rr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322" y="1754414"/>
            <a:ext cx="3427478" cy="310737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39</a:t>
            </a:fld>
            <a:endParaRPr lang="en-US" dirty="0"/>
          </a:p>
        </p:txBody>
      </p:sp>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681347" y="1293440"/>
            <a:ext cx="7630097" cy="2885185"/>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800" b="1" dirty="0" smtClean="0">
                <a:solidFill>
                  <a:srgbClr val="FF6600"/>
                </a:solidFill>
                <a:latin typeface="Gill Sans"/>
                <a:cs typeface="Gill Sans"/>
              </a:rPr>
              <a:t>Shout Out</a:t>
            </a:r>
            <a:endParaRPr lang="en-US" sz="4800" b="1" dirty="0" smtClean="0">
              <a:solidFill>
                <a:srgbClr val="FF6600"/>
              </a:solidFill>
              <a:latin typeface="Gill Sans"/>
              <a:cs typeface="Gill Sans"/>
            </a:endParaRPr>
          </a:p>
          <a:p>
            <a:pPr marL="571500" indent="-571500">
              <a:lnSpc>
                <a:spcPct val="120000"/>
              </a:lnSpc>
              <a:buFont typeface="Arial"/>
              <a:buChar char="•"/>
            </a:pPr>
            <a:r>
              <a:rPr lang="en-US" sz="3600" b="1" dirty="0" smtClean="0">
                <a:solidFill>
                  <a:srgbClr val="FF6600"/>
                </a:solidFill>
                <a:latin typeface="Gill Sans"/>
                <a:cs typeface="Gill Sans"/>
              </a:rPr>
              <a:t>to a colleague</a:t>
            </a:r>
            <a:endParaRPr lang="en-US" sz="3600" b="1" dirty="0" smtClean="0">
              <a:solidFill>
                <a:srgbClr val="FF6600"/>
              </a:solidFill>
              <a:latin typeface="Gill Sans"/>
              <a:cs typeface="Gill Sans"/>
            </a:endParaRPr>
          </a:p>
          <a:p>
            <a:pPr marL="571500" indent="-571500">
              <a:lnSpc>
                <a:spcPct val="120000"/>
              </a:lnSpc>
              <a:buFont typeface="Arial"/>
              <a:buChar char="•"/>
            </a:pPr>
            <a:r>
              <a:rPr lang="en-US" sz="3600" b="1" dirty="0" smtClean="0">
                <a:solidFill>
                  <a:srgbClr val="FF6600"/>
                </a:solidFill>
                <a:latin typeface="Gill Sans"/>
                <a:cs typeface="Gill Sans"/>
              </a:rPr>
              <a:t>to a person</a:t>
            </a:r>
            <a:endParaRPr lang="en-US" sz="3600" b="1" dirty="0" smtClean="0">
              <a:solidFill>
                <a:srgbClr val="FF6600"/>
              </a:solidFill>
              <a:latin typeface="Gill Sans"/>
              <a:cs typeface="Gill Sans"/>
            </a:endParaRPr>
          </a:p>
        </p:txBody>
      </p:sp>
    </p:spTree>
    <p:extLst>
      <p:ext uri="{BB962C8B-B14F-4D97-AF65-F5344CB8AC3E}">
        <p14:creationId xmlns:p14="http://schemas.microsoft.com/office/powerpoint/2010/main" val="34856746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anish-flu-ads-007.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84667" y="2246768"/>
            <a:ext cx="9228667" cy="4756375"/>
          </a:xfrm>
          <a:prstGeom prst="rect">
            <a:avLst/>
          </a:prstGeom>
        </p:spPr>
      </p:pic>
      <p:sp>
        <p:nvSpPr>
          <p:cNvPr id="7" name="Rectangle 6"/>
          <p:cNvSpPr/>
          <p:nvPr/>
        </p:nvSpPr>
        <p:spPr>
          <a:xfrm>
            <a:off x="0" y="-1"/>
            <a:ext cx="9144000" cy="2455593"/>
          </a:xfrm>
          <a:prstGeom prst="rect">
            <a:avLst/>
          </a:prstGeom>
          <a:solidFill>
            <a:srgbClr val="EDC50A"/>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230328CC-4F7D-A845-8B2B-D7F20DED636A}" type="slidenum">
              <a:rPr lang="en-US" smtClean="0"/>
              <a:t>4</a:t>
            </a:fld>
            <a:endParaRPr lang="en-US" dirty="0"/>
          </a:p>
        </p:txBody>
      </p:sp>
      <p:sp>
        <p:nvSpPr>
          <p:cNvPr id="6" name="TextBox 5"/>
          <p:cNvSpPr txBox="1"/>
          <p:nvPr/>
        </p:nvSpPr>
        <p:spPr>
          <a:xfrm>
            <a:off x="-84667" y="-36278"/>
            <a:ext cx="9228667" cy="2308324"/>
          </a:xfrm>
          <a:prstGeom prst="rect">
            <a:avLst/>
          </a:prstGeom>
          <a:noFill/>
        </p:spPr>
        <p:txBody>
          <a:bodyPr wrap="square" rtlCol="0">
            <a:spAutoFit/>
          </a:bodyPr>
          <a:lstStyle/>
          <a:p>
            <a:pPr algn="ctr"/>
            <a:r>
              <a:rPr lang="en-US" sz="6600" b="1" dirty="0" smtClean="0">
                <a:latin typeface="Gill Sans"/>
                <a:cs typeface="Gill Sans"/>
              </a:rPr>
              <a:t>Headline</a:t>
            </a:r>
            <a:r>
              <a:rPr lang="en-US" sz="7200" b="1" dirty="0" smtClean="0">
                <a:latin typeface="Gill Sans"/>
                <a:cs typeface="Gill Sans"/>
              </a:rPr>
              <a:t> in </a:t>
            </a:r>
          </a:p>
          <a:p>
            <a:pPr algn="ctr"/>
            <a:r>
              <a:rPr lang="en-US" sz="7200" b="1" dirty="0" smtClean="0">
                <a:latin typeface="Gill Sans"/>
                <a:cs typeface="Gill Sans"/>
              </a:rPr>
              <a:t>September 2020?</a:t>
            </a:r>
            <a:endParaRPr lang="en-US" sz="7200" b="1" dirty="0">
              <a:latin typeface="Gill Sans"/>
              <a:cs typeface="Gill Sans"/>
            </a:endParaRPr>
          </a:p>
        </p:txBody>
      </p:sp>
    </p:spTree>
    <p:extLst>
      <p:ext uri="{BB962C8B-B14F-4D97-AF65-F5344CB8AC3E}">
        <p14:creationId xmlns:p14="http://schemas.microsoft.com/office/powerpoint/2010/main" val="20792265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020" y="1308459"/>
            <a:ext cx="8422257" cy="3651539"/>
          </a:xfrm>
          <a:prstGeom prst="rect">
            <a:avLst/>
          </a:prstGeom>
        </p:spPr>
        <p:txBody>
          <a:bodyPr wrap="square" lIns="64288" tIns="32144" rIns="64288" bIns="32144">
            <a:spAutoFit/>
          </a:bodyPr>
          <a:lstStyle/>
          <a:p>
            <a:pPr algn="ctr">
              <a:lnSpc>
                <a:spcPct val="140000"/>
              </a:lnSpc>
            </a:pPr>
            <a:r>
              <a:rPr lang="en-US" sz="7200" b="1" dirty="0">
                <a:solidFill>
                  <a:srgbClr val="0D0D0D"/>
                </a:solidFill>
                <a:latin typeface="Gill Sans"/>
                <a:cs typeface="Gill Sans"/>
              </a:rPr>
              <a:t>Thank You</a:t>
            </a:r>
          </a:p>
          <a:p>
            <a:pPr algn="ctr">
              <a:lnSpc>
                <a:spcPct val="140000"/>
              </a:lnSpc>
            </a:pPr>
            <a:r>
              <a:rPr lang="en-US" sz="3200" b="1" dirty="0">
                <a:solidFill>
                  <a:srgbClr val="0D0D0D"/>
                </a:solidFill>
                <a:latin typeface="Gill Sans"/>
                <a:cs typeface="Gill Sans"/>
              </a:rPr>
              <a:t>robert@eggplant.org</a:t>
            </a:r>
          </a:p>
          <a:p>
            <a:pPr algn="ctr">
              <a:lnSpc>
                <a:spcPct val="140000"/>
              </a:lnSpc>
            </a:pPr>
            <a:r>
              <a:rPr lang="en-US" sz="3200" b="1" dirty="0">
                <a:solidFill>
                  <a:srgbClr val="0D0D0D"/>
                </a:solidFill>
                <a:latin typeface="Gill Sans"/>
                <a:cs typeface="Gill Sans"/>
              </a:rPr>
              <a:t>www.eggplant.org</a:t>
            </a:r>
          </a:p>
          <a:p>
            <a:pPr algn="ctr">
              <a:lnSpc>
                <a:spcPct val="140000"/>
              </a:lnSpc>
            </a:pPr>
            <a:r>
              <a:rPr lang="en-US" sz="3200" b="1" dirty="0">
                <a:solidFill>
                  <a:srgbClr val="0D0D0D"/>
                </a:solidFill>
                <a:latin typeface="Gill Sans"/>
                <a:cs typeface="Gill Sans"/>
              </a:rPr>
              <a:t>www.nuatc.org</a:t>
            </a:r>
          </a:p>
        </p:txBody>
      </p:sp>
      <p:pic>
        <p:nvPicPr>
          <p:cNvPr id="4" name="Picture 3" descr="rcsd-mark.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89299" y="214954"/>
            <a:ext cx="3242637" cy="766670"/>
          </a:xfrm>
          <a:prstGeom prst="rect">
            <a:avLst/>
          </a:prstGeom>
        </p:spPr>
      </p:pic>
      <p:pic>
        <p:nvPicPr>
          <p:cNvPr id="5" name="Picture 4" descr="NUA-mar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2069" y="-20850"/>
            <a:ext cx="2982516" cy="1000125"/>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40</a:t>
            </a:fld>
            <a:endParaRPr lang="en-US" dirty="0"/>
          </a:p>
        </p:txBody>
      </p:sp>
    </p:spTree>
    <p:extLst>
      <p:ext uri="{BB962C8B-B14F-4D97-AF65-F5344CB8AC3E}">
        <p14:creationId xmlns:p14="http://schemas.microsoft.com/office/powerpoint/2010/main" val="251676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2455593"/>
          </a:xfrm>
          <a:prstGeom prst="rect">
            <a:avLst/>
          </a:prstGeom>
          <a:solidFill>
            <a:srgbClr val="EDC50A"/>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230328CC-4F7D-A845-8B2B-D7F20DED636A}" type="slidenum">
              <a:rPr lang="en-US" smtClean="0"/>
              <a:t>5</a:t>
            </a:fld>
            <a:endParaRPr lang="en-US" dirty="0"/>
          </a:p>
        </p:txBody>
      </p:sp>
      <p:sp>
        <p:nvSpPr>
          <p:cNvPr id="6" name="TextBox 5"/>
          <p:cNvSpPr txBox="1"/>
          <p:nvPr/>
        </p:nvSpPr>
        <p:spPr>
          <a:xfrm>
            <a:off x="-84667" y="169337"/>
            <a:ext cx="9228667" cy="1809726"/>
          </a:xfrm>
          <a:prstGeom prst="rect">
            <a:avLst/>
          </a:prstGeom>
          <a:noFill/>
        </p:spPr>
        <p:txBody>
          <a:bodyPr wrap="square" rtlCol="0">
            <a:spAutoFit/>
          </a:bodyPr>
          <a:lstStyle/>
          <a:p>
            <a:pPr algn="ctr">
              <a:lnSpc>
                <a:spcPct val="110000"/>
              </a:lnSpc>
            </a:pPr>
            <a:r>
              <a:rPr lang="en-US" sz="6600" b="1" dirty="0" smtClean="0">
                <a:latin typeface="Gill Sans"/>
                <a:cs typeface="Gill Sans"/>
              </a:rPr>
              <a:t>Visitor from Space</a:t>
            </a:r>
          </a:p>
          <a:p>
            <a:pPr algn="ctr">
              <a:lnSpc>
                <a:spcPct val="110000"/>
              </a:lnSpc>
            </a:pPr>
            <a:r>
              <a:rPr lang="en-US" sz="3600" b="1" dirty="0" smtClean="0">
                <a:latin typeface="Gill Sans"/>
                <a:cs typeface="Gill Sans"/>
              </a:rPr>
              <a:t>Recommendations on 2020 Pandemic</a:t>
            </a:r>
            <a:endParaRPr lang="en-US" sz="3600" b="1" dirty="0">
              <a:latin typeface="Gill Sans"/>
              <a:cs typeface="Gill Sans"/>
            </a:endParaRPr>
          </a:p>
        </p:txBody>
      </p:sp>
      <p:pic>
        <p:nvPicPr>
          <p:cNvPr id="2" name="Picture 1" descr="SailingStone_Burke_136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7" y="2140857"/>
            <a:ext cx="9228667" cy="5708953"/>
          </a:xfrm>
          <a:prstGeom prst="rect">
            <a:avLst/>
          </a:prstGeom>
        </p:spPr>
      </p:pic>
    </p:spTree>
    <p:extLst>
      <p:ext uri="{BB962C8B-B14F-4D97-AF65-F5344CB8AC3E}">
        <p14:creationId xmlns:p14="http://schemas.microsoft.com/office/powerpoint/2010/main" val="505602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678915"/>
          </a:xfrm>
          <a:prstGeom prst="rect">
            <a:avLst/>
          </a:prstGeom>
          <a:solidFill>
            <a:srgbClr val="EDC50A"/>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230328CC-4F7D-A845-8B2B-D7F20DED636A}" type="slidenum">
              <a:rPr lang="en-US" smtClean="0"/>
              <a:t>6</a:t>
            </a:fld>
            <a:endParaRPr lang="en-US" dirty="0"/>
          </a:p>
        </p:txBody>
      </p:sp>
      <p:sp>
        <p:nvSpPr>
          <p:cNvPr id="6" name="TextBox 5"/>
          <p:cNvSpPr txBox="1"/>
          <p:nvPr/>
        </p:nvSpPr>
        <p:spPr>
          <a:xfrm>
            <a:off x="-84667" y="169337"/>
            <a:ext cx="9228667" cy="1192634"/>
          </a:xfrm>
          <a:prstGeom prst="rect">
            <a:avLst/>
          </a:prstGeom>
          <a:noFill/>
        </p:spPr>
        <p:txBody>
          <a:bodyPr wrap="square" rtlCol="0">
            <a:spAutoFit/>
          </a:bodyPr>
          <a:lstStyle/>
          <a:p>
            <a:pPr algn="ctr">
              <a:lnSpc>
                <a:spcPct val="110000"/>
              </a:lnSpc>
            </a:pPr>
            <a:r>
              <a:rPr lang="en-US" sz="6600" b="1" dirty="0" smtClean="0">
                <a:latin typeface="Gill Sans"/>
                <a:cs typeface="Gill Sans"/>
              </a:rPr>
              <a:t>School at Home</a:t>
            </a:r>
            <a:endParaRPr lang="en-US" sz="6600" b="1" dirty="0" smtClean="0">
              <a:latin typeface="Gill Sans"/>
              <a:cs typeface="Gill Sans"/>
            </a:endParaRPr>
          </a:p>
        </p:txBody>
      </p:sp>
      <p:sp>
        <p:nvSpPr>
          <p:cNvPr id="15" name="Oval 14"/>
          <p:cNvSpPr/>
          <p:nvPr/>
        </p:nvSpPr>
        <p:spPr>
          <a:xfrm>
            <a:off x="3456447" y="3305781"/>
            <a:ext cx="2008081" cy="189999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1602751" y="1995603"/>
            <a:ext cx="5715473" cy="4520347"/>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525948" y="3878602"/>
            <a:ext cx="1888090" cy="830997"/>
          </a:xfrm>
          <a:prstGeom prst="rect">
            <a:avLst/>
          </a:prstGeom>
          <a:noFill/>
        </p:spPr>
        <p:txBody>
          <a:bodyPr wrap="square" rtlCol="0">
            <a:spAutoFit/>
          </a:bodyPr>
          <a:lstStyle/>
          <a:p>
            <a:pPr algn="ctr"/>
            <a:r>
              <a:rPr lang="en-US" sz="2400" b="1" dirty="0" smtClean="0">
                <a:latin typeface="Gill Sans"/>
                <a:cs typeface="Gill Sans"/>
              </a:rPr>
              <a:t>School</a:t>
            </a:r>
          </a:p>
          <a:p>
            <a:pPr algn="ctr"/>
            <a:r>
              <a:rPr lang="en-US" sz="2400" b="1" dirty="0" smtClean="0">
                <a:latin typeface="Gill Sans"/>
                <a:cs typeface="Gill Sans"/>
              </a:rPr>
              <a:t>at home</a:t>
            </a:r>
            <a:endParaRPr lang="en-US" sz="2400" b="1" dirty="0">
              <a:latin typeface="Gill Sans"/>
              <a:cs typeface="Gill Sans"/>
            </a:endParaRPr>
          </a:p>
        </p:txBody>
      </p:sp>
      <p:sp>
        <p:nvSpPr>
          <p:cNvPr id="18" name="TextBox 17"/>
          <p:cNvSpPr txBox="1"/>
          <p:nvPr/>
        </p:nvSpPr>
        <p:spPr>
          <a:xfrm>
            <a:off x="-1810188" y="4916492"/>
            <a:ext cx="1098647" cy="400110"/>
          </a:xfrm>
          <a:prstGeom prst="rect">
            <a:avLst/>
          </a:prstGeom>
          <a:noFill/>
        </p:spPr>
        <p:txBody>
          <a:bodyPr wrap="square" rtlCol="0">
            <a:spAutoFit/>
          </a:bodyPr>
          <a:lstStyle/>
          <a:p>
            <a:r>
              <a:rPr lang="en-US" sz="2000" b="1" dirty="0" smtClean="0">
                <a:latin typeface="Gill Sans"/>
                <a:cs typeface="Gill Sans"/>
              </a:rPr>
              <a:t>raisins</a:t>
            </a:r>
            <a:endParaRPr lang="en-US" sz="2000" b="1" dirty="0">
              <a:latin typeface="Gill Sans"/>
              <a:cs typeface="Gill Sans"/>
            </a:endParaRPr>
          </a:p>
        </p:txBody>
      </p:sp>
      <p:sp>
        <p:nvSpPr>
          <p:cNvPr id="19" name="TextBox 18"/>
          <p:cNvSpPr txBox="1"/>
          <p:nvPr/>
        </p:nvSpPr>
        <p:spPr>
          <a:xfrm>
            <a:off x="-1810188" y="3861423"/>
            <a:ext cx="1222810" cy="400110"/>
          </a:xfrm>
          <a:prstGeom prst="rect">
            <a:avLst/>
          </a:prstGeom>
          <a:noFill/>
        </p:spPr>
        <p:txBody>
          <a:bodyPr wrap="square" rtlCol="0">
            <a:spAutoFit/>
          </a:bodyPr>
          <a:lstStyle/>
          <a:p>
            <a:r>
              <a:rPr lang="en-US" sz="2000" b="1" dirty="0" smtClean="0">
                <a:latin typeface="Gill Sans"/>
                <a:cs typeface="Gill Sans"/>
              </a:rPr>
              <a:t>photos</a:t>
            </a:r>
            <a:endParaRPr lang="en-US" sz="2000" b="1" dirty="0">
              <a:latin typeface="Gill Sans"/>
              <a:cs typeface="Gill Sans"/>
            </a:endParaRPr>
          </a:p>
        </p:txBody>
      </p:sp>
      <p:sp>
        <p:nvSpPr>
          <p:cNvPr id="20" name="TextBox 19"/>
          <p:cNvSpPr txBox="1"/>
          <p:nvPr/>
        </p:nvSpPr>
        <p:spPr>
          <a:xfrm>
            <a:off x="-1686024" y="2846098"/>
            <a:ext cx="1455266" cy="400110"/>
          </a:xfrm>
          <a:prstGeom prst="rect">
            <a:avLst/>
          </a:prstGeom>
          <a:noFill/>
        </p:spPr>
        <p:txBody>
          <a:bodyPr wrap="square" rtlCol="0">
            <a:spAutoFit/>
          </a:bodyPr>
          <a:lstStyle/>
          <a:p>
            <a:r>
              <a:rPr lang="en-US" sz="2000" b="1" dirty="0" smtClean="0">
                <a:latin typeface="Gill Sans"/>
                <a:cs typeface="Gill Sans"/>
              </a:rPr>
              <a:t>carpet</a:t>
            </a:r>
            <a:endParaRPr lang="en-US" sz="2000" b="1" dirty="0">
              <a:latin typeface="Gill Sans"/>
              <a:cs typeface="Gill Sans"/>
            </a:endParaRPr>
          </a:p>
        </p:txBody>
      </p:sp>
      <p:sp>
        <p:nvSpPr>
          <p:cNvPr id="21" name="TextBox 20"/>
          <p:cNvSpPr txBox="1"/>
          <p:nvPr/>
        </p:nvSpPr>
        <p:spPr>
          <a:xfrm>
            <a:off x="-1686023" y="5825392"/>
            <a:ext cx="1122737" cy="400110"/>
          </a:xfrm>
          <a:prstGeom prst="rect">
            <a:avLst/>
          </a:prstGeom>
          <a:noFill/>
        </p:spPr>
        <p:txBody>
          <a:bodyPr wrap="square" rtlCol="0">
            <a:spAutoFit/>
          </a:bodyPr>
          <a:lstStyle/>
          <a:p>
            <a:r>
              <a:rPr lang="en-US" sz="2000" b="1" dirty="0" smtClean="0">
                <a:latin typeface="Gill Sans"/>
                <a:cs typeface="Gill Sans"/>
              </a:rPr>
              <a:t>soap</a:t>
            </a:r>
            <a:endParaRPr lang="en-US" sz="2000" b="1" dirty="0">
              <a:latin typeface="Gill Sans"/>
              <a:cs typeface="Gill Sans"/>
            </a:endParaRPr>
          </a:p>
        </p:txBody>
      </p:sp>
    </p:spTree>
    <p:extLst>
      <p:ext uri="{BB962C8B-B14F-4D97-AF65-F5344CB8AC3E}">
        <p14:creationId xmlns:p14="http://schemas.microsoft.com/office/powerpoint/2010/main" val="26193989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ce.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9144000" cy="1659166"/>
          </a:xfrm>
          <a:prstGeom prst="rect">
            <a:avLst/>
          </a:prstGeom>
        </p:spPr>
      </p:pic>
      <p:pic>
        <p:nvPicPr>
          <p:cNvPr id="8" name="Picture 7" descr="hello hands.jpg"/>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 y="1659166"/>
            <a:ext cx="9144000" cy="5231642"/>
          </a:xfrm>
          <a:prstGeom prst="rect">
            <a:avLst/>
          </a:prstGeom>
        </p:spPr>
      </p:pic>
      <p:sp>
        <p:nvSpPr>
          <p:cNvPr id="4" name="Slide Number Placeholder 3"/>
          <p:cNvSpPr>
            <a:spLocks noGrp="1"/>
          </p:cNvSpPr>
          <p:nvPr>
            <p:ph type="sldNum" sz="quarter" idx="12"/>
          </p:nvPr>
        </p:nvSpPr>
        <p:spPr/>
        <p:txBody>
          <a:bodyPr/>
          <a:lstStyle/>
          <a:p>
            <a:fld id="{230328CC-4F7D-A845-8B2B-D7F20DED636A}" type="slidenum">
              <a:rPr lang="en-US" smtClean="0"/>
              <a:t>7</a:t>
            </a:fld>
            <a:endParaRPr lang="en-US" dirty="0"/>
          </a:p>
        </p:txBody>
      </p:sp>
      <p:sp>
        <p:nvSpPr>
          <p:cNvPr id="5" name="The Hello Campaign"/>
          <p:cNvSpPr txBox="1"/>
          <p:nvPr/>
        </p:nvSpPr>
        <p:spPr>
          <a:xfrm>
            <a:off x="0" y="456452"/>
            <a:ext cx="9144000" cy="810795"/>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lvl1pPr>
              <a:defRPr sz="8800">
                <a:solidFill>
                  <a:srgbClr val="000000"/>
                </a:solidFill>
              </a:defRPr>
            </a:lvl1pPr>
          </a:lstStyle>
          <a:p>
            <a:pPr algn="ctr"/>
            <a:r>
              <a:rPr lang="en-US" sz="4800" b="1" dirty="0" smtClean="0">
                <a:solidFill>
                  <a:schemeClr val="bg1"/>
                </a:solidFill>
                <a:latin typeface="Gill Sans"/>
                <a:cs typeface="Gill Sans"/>
              </a:rPr>
              <a:t>Community Building</a:t>
            </a:r>
            <a:endParaRPr sz="4800" b="1" dirty="0">
              <a:solidFill>
                <a:schemeClr val="bg1"/>
              </a:solidFill>
              <a:latin typeface="Gill Sans"/>
              <a:cs typeface="Gill Sans"/>
            </a:endParaRPr>
          </a:p>
        </p:txBody>
      </p:sp>
      <p:sp>
        <p:nvSpPr>
          <p:cNvPr id="6" name="Rectangle 5"/>
          <p:cNvSpPr/>
          <p:nvPr/>
        </p:nvSpPr>
        <p:spPr>
          <a:xfrm>
            <a:off x="1371702" y="1729405"/>
            <a:ext cx="5942652" cy="4401205"/>
          </a:xfrm>
          <a:prstGeom prst="rect">
            <a:avLst/>
          </a:prstGeom>
        </p:spPr>
        <p:txBody>
          <a:bodyPr wrap="none">
            <a:spAutoFit/>
          </a:bodyPr>
          <a:lstStyle/>
          <a:p>
            <a:pPr marL="457200" indent="-457200">
              <a:spcAft>
                <a:spcPts val="1800"/>
              </a:spcAft>
              <a:buFont typeface="Arial"/>
              <a:buChar char="•"/>
            </a:pPr>
            <a:r>
              <a:rPr lang="en-US" sz="4400" b="1" dirty="0" smtClean="0">
                <a:solidFill>
                  <a:srgbClr val="0D0D0D"/>
                </a:solidFill>
                <a:latin typeface="Gill Sans"/>
                <a:cs typeface="Gill Sans"/>
              </a:rPr>
              <a:t>Headline</a:t>
            </a:r>
          </a:p>
          <a:p>
            <a:pPr marL="457200" indent="-457200">
              <a:spcAft>
                <a:spcPts val="1800"/>
              </a:spcAft>
              <a:buFont typeface="Arial"/>
              <a:buChar char="•"/>
            </a:pPr>
            <a:r>
              <a:rPr lang="en-US" sz="4400" b="1" dirty="0" smtClean="0">
                <a:solidFill>
                  <a:srgbClr val="0D0D0D"/>
                </a:solidFill>
                <a:latin typeface="Gill Sans"/>
                <a:cs typeface="Gill Sans"/>
              </a:rPr>
              <a:t>Visitor from Space</a:t>
            </a:r>
          </a:p>
          <a:p>
            <a:pPr marL="457200" indent="-457200">
              <a:spcAft>
                <a:spcPts val="1800"/>
              </a:spcAft>
              <a:buFont typeface="Arial"/>
              <a:buChar char="•"/>
            </a:pPr>
            <a:r>
              <a:rPr lang="en-US" sz="4400" b="1" dirty="0" smtClean="0">
                <a:solidFill>
                  <a:srgbClr val="0D0D0D"/>
                </a:solidFill>
                <a:latin typeface="Gill Sans"/>
                <a:cs typeface="Gill Sans"/>
              </a:rPr>
              <a:t>School at Home</a:t>
            </a:r>
            <a:endParaRPr lang="en-US" sz="4400" b="1" dirty="0" smtClean="0">
              <a:solidFill>
                <a:srgbClr val="0D0D0D"/>
              </a:solidFill>
              <a:latin typeface="Gill Sans"/>
              <a:cs typeface="Gill Sans"/>
            </a:endParaRPr>
          </a:p>
          <a:p>
            <a:pPr marL="457200" indent="-457200">
              <a:spcAft>
                <a:spcPts val="1800"/>
              </a:spcAft>
              <a:buFont typeface="Arial"/>
              <a:buChar char="•"/>
            </a:pPr>
            <a:r>
              <a:rPr lang="en-US" sz="4400" b="1" dirty="0" smtClean="0">
                <a:solidFill>
                  <a:srgbClr val="0D0D0D"/>
                </a:solidFill>
                <a:latin typeface="Gill Sans"/>
                <a:cs typeface="Gill Sans"/>
              </a:rPr>
              <a:t>Hello Campaign</a:t>
            </a:r>
          </a:p>
          <a:p>
            <a:pPr marL="457200" indent="-457200">
              <a:spcAft>
                <a:spcPts val="1800"/>
              </a:spcAft>
              <a:buFont typeface="Arial"/>
              <a:buChar char="•"/>
            </a:pPr>
            <a:r>
              <a:rPr lang="en-US" sz="4400" b="1" dirty="0" smtClean="0">
                <a:latin typeface="Gill Sans"/>
                <a:cs typeface="Gill Sans"/>
              </a:rPr>
              <a:t>?? More Ideas !!</a:t>
            </a:r>
            <a:endParaRPr lang="en-US" sz="4400" b="1" dirty="0">
              <a:solidFill>
                <a:srgbClr val="0D0D0D"/>
              </a:solidFill>
              <a:latin typeface="Gill Sans"/>
              <a:cs typeface="Gill Sans"/>
            </a:endParaRPr>
          </a:p>
        </p:txBody>
      </p:sp>
    </p:spTree>
    <p:extLst>
      <p:ext uri="{BB962C8B-B14F-4D97-AF65-F5344CB8AC3E}">
        <p14:creationId xmlns:p14="http://schemas.microsoft.com/office/powerpoint/2010/main" val="17503671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bulb-update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514" y="1336867"/>
            <a:ext cx="3968804" cy="413018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8</a:t>
            </a:fld>
            <a:endParaRPr lang="en-US" dirty="0"/>
          </a:p>
        </p:txBody>
      </p:sp>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451538" y="59763"/>
            <a:ext cx="7630097" cy="6775481"/>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800" b="1" dirty="0" smtClean="0">
                <a:solidFill>
                  <a:srgbClr val="FF6600"/>
                </a:solidFill>
                <a:latin typeface="Gill Sans"/>
                <a:cs typeface="Gill Sans"/>
              </a:rPr>
              <a:t>Other Ideas</a:t>
            </a:r>
          </a:p>
          <a:p>
            <a:pPr marL="571500" indent="-571500">
              <a:lnSpc>
                <a:spcPct val="120000"/>
              </a:lnSpc>
              <a:buFont typeface="Arial"/>
              <a:buChar char="•"/>
            </a:pPr>
            <a:r>
              <a:rPr lang="en-US" sz="3600" b="1" dirty="0" smtClean="0">
                <a:solidFill>
                  <a:srgbClr val="FF6600"/>
                </a:solidFill>
                <a:latin typeface="Gill Sans"/>
                <a:cs typeface="Gill Sans"/>
              </a:rPr>
              <a:t>mathematics</a:t>
            </a:r>
          </a:p>
          <a:p>
            <a:pPr marL="571500" indent="-571500">
              <a:lnSpc>
                <a:spcPct val="120000"/>
              </a:lnSpc>
              <a:buFont typeface="Arial"/>
              <a:buChar char="•"/>
            </a:pPr>
            <a:r>
              <a:rPr lang="en-US" sz="3600" b="1" dirty="0" smtClean="0">
                <a:solidFill>
                  <a:srgbClr val="FF6600"/>
                </a:solidFill>
                <a:latin typeface="Gill Sans"/>
                <a:cs typeface="Gill Sans"/>
              </a:rPr>
              <a:t>music</a:t>
            </a:r>
            <a:endParaRPr lang="en-US" sz="3600" b="1" dirty="0" smtClean="0">
              <a:solidFill>
                <a:srgbClr val="FF6600"/>
              </a:solidFill>
              <a:latin typeface="Gill Sans"/>
              <a:cs typeface="Gill Sans"/>
            </a:endParaRPr>
          </a:p>
          <a:p>
            <a:pPr marL="571500" indent="-571500">
              <a:lnSpc>
                <a:spcPct val="120000"/>
              </a:lnSpc>
              <a:buFont typeface="Arial"/>
              <a:buChar char="•"/>
            </a:pPr>
            <a:r>
              <a:rPr lang="en-US" sz="3600" b="1" dirty="0" smtClean="0">
                <a:solidFill>
                  <a:srgbClr val="FF6600"/>
                </a:solidFill>
                <a:latin typeface="Gill Sans"/>
                <a:cs typeface="Gill Sans"/>
              </a:rPr>
              <a:t>science</a:t>
            </a:r>
          </a:p>
          <a:p>
            <a:pPr marL="571500" indent="-571500">
              <a:lnSpc>
                <a:spcPct val="120000"/>
              </a:lnSpc>
              <a:buFont typeface="Arial"/>
              <a:buChar char="•"/>
            </a:pPr>
            <a:r>
              <a:rPr lang="en-US" sz="3600" b="1" dirty="0" smtClean="0">
                <a:solidFill>
                  <a:srgbClr val="FF6600"/>
                </a:solidFill>
                <a:latin typeface="Gill Sans"/>
                <a:cs typeface="Gill Sans"/>
              </a:rPr>
              <a:t>storytelling</a:t>
            </a:r>
          </a:p>
          <a:p>
            <a:pPr marL="571500" indent="-571500">
              <a:lnSpc>
                <a:spcPct val="120000"/>
              </a:lnSpc>
              <a:buFont typeface="Arial"/>
              <a:buChar char="•"/>
            </a:pPr>
            <a:r>
              <a:rPr lang="en-US" sz="3600" b="1" dirty="0" smtClean="0">
                <a:solidFill>
                  <a:srgbClr val="FF6600"/>
                </a:solidFill>
                <a:latin typeface="Gill Sans"/>
                <a:cs typeface="Gill Sans"/>
              </a:rPr>
              <a:t>someone you miss</a:t>
            </a:r>
          </a:p>
          <a:p>
            <a:pPr marL="571500" indent="-571500">
              <a:lnSpc>
                <a:spcPct val="120000"/>
              </a:lnSpc>
              <a:buFont typeface="Arial"/>
              <a:buChar char="•"/>
            </a:pPr>
            <a:r>
              <a:rPr lang="en-US" sz="3600" b="1" dirty="0" smtClean="0">
                <a:solidFill>
                  <a:srgbClr val="FF6600"/>
                </a:solidFill>
                <a:latin typeface="Gill Sans"/>
                <a:cs typeface="Gill Sans"/>
              </a:rPr>
              <a:t>something you miss</a:t>
            </a:r>
            <a:endParaRPr lang="en-US" sz="3600" b="1" dirty="0">
              <a:solidFill>
                <a:srgbClr val="FF6600"/>
              </a:solidFill>
              <a:latin typeface="Gill Sans"/>
              <a:cs typeface="Gill Sans"/>
            </a:endParaRPr>
          </a:p>
        </p:txBody>
      </p:sp>
    </p:spTree>
    <p:extLst>
      <p:ext uri="{BB962C8B-B14F-4D97-AF65-F5344CB8AC3E}">
        <p14:creationId xmlns:p14="http://schemas.microsoft.com/office/powerpoint/2010/main" val="2956582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780125" y="713373"/>
            <a:ext cx="8109875" cy="3783893"/>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400" b="1" dirty="0">
                <a:solidFill>
                  <a:srgbClr val="0D0D0D"/>
                </a:solidFill>
                <a:latin typeface="Gill Sans"/>
                <a:cs typeface="Gill Sans"/>
              </a:rPr>
              <a:t>Share on </a:t>
            </a:r>
            <a:r>
              <a:rPr lang="en-US" sz="4400" b="1" dirty="0" smtClean="0">
                <a:solidFill>
                  <a:srgbClr val="0D0D0D"/>
                </a:solidFill>
                <a:latin typeface="Gill Sans"/>
                <a:cs typeface="Gill Sans"/>
              </a:rPr>
              <a:t>Chat</a:t>
            </a:r>
            <a:endParaRPr lang="en-US" sz="4400" i="1" dirty="0">
              <a:solidFill>
                <a:srgbClr val="0D0D0D"/>
              </a:solidFill>
              <a:latin typeface="Gill Sans"/>
              <a:cs typeface="Gill Sans"/>
            </a:endParaRPr>
          </a:p>
          <a:p>
            <a:pPr>
              <a:lnSpc>
                <a:spcPct val="120000"/>
              </a:lnSpc>
            </a:pPr>
            <a:r>
              <a:rPr lang="en-US" sz="3600" b="1" dirty="0" smtClean="0">
                <a:solidFill>
                  <a:srgbClr val="0D0D0D"/>
                </a:solidFill>
                <a:latin typeface="Gill Sans"/>
                <a:cs typeface="Gill Sans"/>
              </a:rPr>
              <a:t>Your ideas on greetings </a:t>
            </a:r>
          </a:p>
          <a:p>
            <a:pPr>
              <a:lnSpc>
                <a:spcPct val="120000"/>
              </a:lnSpc>
            </a:pPr>
            <a:r>
              <a:rPr lang="en-US" sz="3600" b="1" dirty="0" smtClean="0">
                <a:solidFill>
                  <a:srgbClr val="0D0D0D"/>
                </a:solidFill>
                <a:latin typeface="Gill Sans"/>
                <a:cs typeface="Gill Sans"/>
              </a:rPr>
              <a:t>with more examples of</a:t>
            </a:r>
          </a:p>
          <a:p>
            <a:pPr>
              <a:lnSpc>
                <a:spcPct val="120000"/>
              </a:lnSpc>
            </a:pPr>
            <a:r>
              <a:rPr lang="en-US" sz="3600" b="1" dirty="0" smtClean="0">
                <a:solidFill>
                  <a:srgbClr val="0D0D0D"/>
                </a:solidFill>
                <a:latin typeface="Gill Sans"/>
                <a:cs typeface="Gill Sans"/>
              </a:rPr>
              <a:t>community builders virtually.</a:t>
            </a:r>
            <a:endParaRPr lang="en-US" sz="3600" b="1" dirty="0">
              <a:solidFill>
                <a:srgbClr val="0D0D0D"/>
              </a:solidFill>
              <a:latin typeface="Gill Sans"/>
              <a:cs typeface="Gill Sans"/>
            </a:endParaRPr>
          </a:p>
        </p:txBody>
      </p:sp>
      <p:sp>
        <p:nvSpPr>
          <p:cNvPr id="5" name="Slide Number Placeholder 4"/>
          <p:cNvSpPr>
            <a:spLocks noGrp="1"/>
          </p:cNvSpPr>
          <p:nvPr>
            <p:ph type="sldNum" sz="quarter" idx="12"/>
          </p:nvPr>
        </p:nvSpPr>
        <p:spPr/>
        <p:txBody>
          <a:bodyPr/>
          <a:lstStyle/>
          <a:p>
            <a:fld id="{230328CC-4F7D-A845-8B2B-D7F20DED636A}" type="slidenum">
              <a:rPr lang="en-US" smtClean="0"/>
              <a:t>9</a:t>
            </a:fld>
            <a:endParaRPr lang="en-US" dirty="0"/>
          </a:p>
        </p:txBody>
      </p:sp>
      <p:sp>
        <p:nvSpPr>
          <p:cNvPr id="6" name="Slide Number Placeholder 1"/>
          <p:cNvSpPr txBox="1">
            <a:spLocks/>
          </p:cNvSpPr>
          <p:nvPr/>
        </p:nvSpPr>
        <p:spPr>
          <a:xfrm>
            <a:off x="6553200" y="6356353"/>
            <a:ext cx="2133600" cy="365125"/>
          </a:xfrm>
          <a:prstGeom prst="rect">
            <a:avLst/>
          </a:prstGeom>
        </p:spPr>
        <p:txBody>
          <a:bodyPr vert="horz" lIns="91425" tIns="45713" rIns="91425" bIns="45713" rtlCol="0" anchor="ctr"/>
          <a:lstStyle>
            <a:defPPr>
              <a:defRPr lang="en-US"/>
            </a:defPPr>
            <a:lvl1pPr marL="0" algn="r" defTabSz="457130" rtl="0" eaLnBrk="1" latinLnBrk="0" hangingPunct="1">
              <a:defRPr sz="1200" kern="1200">
                <a:solidFill>
                  <a:schemeClr val="tx1">
                    <a:tint val="75000"/>
                  </a:schemeClr>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a:lstStyle>
          <a:p>
            <a:fld id="{230328CC-4F7D-A845-8B2B-D7F20DED636A}" type="slidenum">
              <a:rPr lang="en-US" smtClean="0"/>
              <a:pPr/>
              <a:t>9</a:t>
            </a:fld>
            <a:endParaRPr lang="en-US" dirty="0"/>
          </a:p>
        </p:txBody>
      </p:sp>
      <p:pic>
        <p:nvPicPr>
          <p:cNvPr id="7" name="black-women-brain3.psd" descr="black-women-brain3.psd"/>
          <p:cNvPicPr>
            <a:picLocks noChangeAspect="1"/>
          </p:cNvPicPr>
          <p:nvPr/>
        </p:nvPicPr>
        <p:blipFill>
          <a:blip r:embed="rId2">
            <a:extLst/>
          </a:blip>
          <a:stretch>
            <a:fillRect/>
          </a:stretch>
        </p:blipFill>
        <p:spPr>
          <a:xfrm>
            <a:off x="0" y="5396199"/>
            <a:ext cx="1364244" cy="2132793"/>
          </a:xfrm>
          <a:prstGeom prst="rect">
            <a:avLst/>
          </a:prstGeom>
          <a:ln w="12700">
            <a:miter lim="400000"/>
          </a:ln>
        </p:spPr>
      </p:pic>
      <p:pic>
        <p:nvPicPr>
          <p:cNvPr id="8" name="Picture 7"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8373" y="5468769"/>
            <a:ext cx="1461801" cy="1461801"/>
          </a:xfrm>
          <a:prstGeom prst="rect">
            <a:avLst/>
          </a:prstGeom>
        </p:spPr>
      </p:pic>
      <p:pic>
        <p:nvPicPr>
          <p:cNvPr id="9" name="black-women-brain3.psd" descr="black-women-brain3.psd"/>
          <p:cNvPicPr>
            <a:picLocks noChangeAspect="1"/>
          </p:cNvPicPr>
          <p:nvPr/>
        </p:nvPicPr>
        <p:blipFill>
          <a:blip r:embed="rId2">
            <a:extLst/>
          </a:blip>
          <a:stretch>
            <a:fillRect/>
          </a:stretch>
        </p:blipFill>
        <p:spPr>
          <a:xfrm>
            <a:off x="3118859" y="5396199"/>
            <a:ext cx="1364244" cy="2132793"/>
          </a:xfrm>
          <a:prstGeom prst="rect">
            <a:avLst/>
          </a:prstGeom>
          <a:ln w="12700">
            <a:miter lim="400000"/>
          </a:ln>
        </p:spPr>
      </p:pic>
      <p:pic>
        <p:nvPicPr>
          <p:cNvPr id="10" name="Picture 9"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7232" y="5468769"/>
            <a:ext cx="1461801" cy="1461801"/>
          </a:xfrm>
          <a:prstGeom prst="rect">
            <a:avLst/>
          </a:prstGeom>
        </p:spPr>
      </p:pic>
      <p:pic>
        <p:nvPicPr>
          <p:cNvPr id="11" name="black-women-brain3.psd" descr="black-women-brain3.psd"/>
          <p:cNvPicPr>
            <a:picLocks noChangeAspect="1"/>
          </p:cNvPicPr>
          <p:nvPr/>
        </p:nvPicPr>
        <p:blipFill>
          <a:blip r:embed="rId2">
            <a:extLst/>
          </a:blip>
          <a:stretch>
            <a:fillRect/>
          </a:stretch>
        </p:blipFill>
        <p:spPr>
          <a:xfrm>
            <a:off x="6312003" y="5396199"/>
            <a:ext cx="1364244" cy="2132793"/>
          </a:xfrm>
          <a:prstGeom prst="rect">
            <a:avLst/>
          </a:prstGeom>
          <a:ln w="12700">
            <a:miter lim="400000"/>
          </a:ln>
        </p:spPr>
      </p:pic>
      <p:pic>
        <p:nvPicPr>
          <p:cNvPr id="12" name="Picture 11"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0376" y="5468769"/>
            <a:ext cx="1461801" cy="1461801"/>
          </a:xfrm>
          <a:prstGeom prst="rect">
            <a:avLst/>
          </a:prstGeom>
        </p:spPr>
      </p:pic>
    </p:spTree>
    <p:extLst>
      <p:ext uri="{BB962C8B-B14F-4D97-AF65-F5344CB8AC3E}">
        <p14:creationId xmlns:p14="http://schemas.microsoft.com/office/powerpoint/2010/main" val="27944054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3432</TotalTime>
  <Words>835</Words>
  <Application>Microsoft Macintosh PowerPoint</Application>
  <PresentationFormat>On-screen Show (4:3)</PresentationFormat>
  <Paragraphs>445</Paragraphs>
  <Slides>40</Slides>
  <Notes>14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Strategy Review Chart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price</dc:creator>
  <cp:lastModifiedBy>robert price</cp:lastModifiedBy>
  <cp:revision>54</cp:revision>
  <dcterms:created xsi:type="dcterms:W3CDTF">2020-05-03T19:22:27Z</dcterms:created>
  <dcterms:modified xsi:type="dcterms:W3CDTF">2020-05-14T11:26:03Z</dcterms:modified>
</cp:coreProperties>
</file>