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7" r:id="rId2"/>
    <p:sldId id="313" r:id="rId3"/>
    <p:sldId id="314" r:id="rId4"/>
    <p:sldId id="366" r:id="rId5"/>
    <p:sldId id="304" r:id="rId6"/>
    <p:sldId id="315" r:id="rId7"/>
    <p:sldId id="317" r:id="rId8"/>
    <p:sldId id="272" r:id="rId9"/>
    <p:sldId id="263" r:id="rId10"/>
    <p:sldId id="308" r:id="rId11"/>
    <p:sldId id="369" r:id="rId12"/>
    <p:sldId id="309" r:id="rId13"/>
    <p:sldId id="391" r:id="rId14"/>
    <p:sldId id="392" r:id="rId15"/>
    <p:sldId id="319" r:id="rId16"/>
    <p:sldId id="418" r:id="rId17"/>
    <p:sldId id="393" r:id="rId18"/>
    <p:sldId id="394" r:id="rId19"/>
    <p:sldId id="399" r:id="rId20"/>
    <p:sldId id="398" r:id="rId21"/>
    <p:sldId id="354" r:id="rId22"/>
    <p:sldId id="396" r:id="rId23"/>
    <p:sldId id="404" r:id="rId24"/>
    <p:sldId id="405" r:id="rId25"/>
    <p:sldId id="401" r:id="rId26"/>
    <p:sldId id="406" r:id="rId27"/>
    <p:sldId id="408" r:id="rId28"/>
    <p:sldId id="407" r:id="rId29"/>
    <p:sldId id="340" r:id="rId30"/>
    <p:sldId id="368" r:id="rId31"/>
    <p:sldId id="370" r:id="rId32"/>
    <p:sldId id="344" r:id="rId33"/>
    <p:sldId id="372" r:id="rId34"/>
    <p:sldId id="346" r:id="rId35"/>
    <p:sldId id="373" r:id="rId36"/>
    <p:sldId id="378" r:id="rId37"/>
    <p:sldId id="411" r:id="rId38"/>
    <p:sldId id="410" r:id="rId39"/>
    <p:sldId id="412" r:id="rId40"/>
    <p:sldId id="413" r:id="rId41"/>
    <p:sldId id="416" r:id="rId42"/>
    <p:sldId id="417" r:id="rId43"/>
    <p:sldId id="380" r:id="rId44"/>
    <p:sldId id="375" r:id="rId45"/>
    <p:sldId id="377" r:id="rId46"/>
    <p:sldId id="343" r:id="rId47"/>
    <p:sldId id="374" r:id="rId48"/>
    <p:sldId id="355" r:id="rId49"/>
    <p:sldId id="381" r:id="rId50"/>
    <p:sldId id="382" r:id="rId51"/>
    <p:sldId id="383" r:id="rId52"/>
    <p:sldId id="384" r:id="rId53"/>
    <p:sldId id="385" r:id="rId54"/>
    <p:sldId id="386" r:id="rId55"/>
    <p:sldId id="387" r:id="rId56"/>
    <p:sldId id="388" r:id="rId57"/>
    <p:sldId id="389" r:id="rId58"/>
    <p:sldId id="303" r:id="rId59"/>
    <p:sldId id="307" r:id="rId60"/>
    <p:sldId id="339" r:id="rId61"/>
    <p:sldId id="29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7" d="100"/>
          <a:sy n="157" d="100"/>
        </p:scale>
        <p:origin x="-17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44CF9B-EF2F-8141-B4ED-FE5F7D1CD024}" type="datetimeFigureOut">
              <a:rPr lang="en-US" smtClean="0"/>
              <a:t>5/22/20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32AA37-9C0D-1149-BB57-4AAD78363817}" type="slidenum">
              <a:rPr lang="en-US" smtClean="0"/>
              <a:t>‹#›</a:t>
            </a:fld>
            <a:endParaRPr lang="en-US"/>
          </a:p>
        </p:txBody>
      </p:sp>
    </p:spTree>
    <p:extLst>
      <p:ext uri="{BB962C8B-B14F-4D97-AF65-F5344CB8AC3E}">
        <p14:creationId xmlns:p14="http://schemas.microsoft.com/office/powerpoint/2010/main" val="158486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58B2E-9CE1-A047-B011-5CD54FBFED33}" type="datetimeFigureOut">
              <a:rPr lang="en-US" smtClean="0"/>
              <a:t>5/21/20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27FDA-36E2-DF4B-956B-7B863940C2C4}" type="slidenum">
              <a:rPr lang="en-US" smtClean="0"/>
              <a:t>‹#›</a:t>
            </a:fld>
            <a:endParaRPr lang="en-US"/>
          </a:p>
        </p:txBody>
      </p:sp>
    </p:spTree>
    <p:extLst>
      <p:ext uri="{BB962C8B-B14F-4D97-AF65-F5344CB8AC3E}">
        <p14:creationId xmlns:p14="http://schemas.microsoft.com/office/powerpoint/2010/main" val="588496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18</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20</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22</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a:t>
            </a:r>
          </a:p>
          <a:p>
            <a:endParaRPr lang="en-US" dirty="0" smtClean="0"/>
          </a:p>
        </p:txBody>
      </p:sp>
      <p:sp>
        <p:nvSpPr>
          <p:cNvPr id="4" name="Slide Number Placeholder 3"/>
          <p:cNvSpPr>
            <a:spLocks noGrp="1"/>
          </p:cNvSpPr>
          <p:nvPr>
            <p:ph type="sldNum" sz="quarter" idx="10"/>
          </p:nvPr>
        </p:nvSpPr>
        <p:spPr/>
        <p:txBody>
          <a:bodyPr/>
          <a:lstStyle/>
          <a:p>
            <a:fld id="{798DBF32-873D-514F-ACD3-7D686EDDC660}" type="slidenum">
              <a:rPr lang="en-US" smtClean="0"/>
              <a:t>45</a:t>
            </a:fld>
            <a:endParaRPr lang="en-US" dirty="0"/>
          </a:p>
        </p:txBody>
      </p:sp>
    </p:spTree>
    <p:extLst>
      <p:ext uri="{BB962C8B-B14F-4D97-AF65-F5344CB8AC3E}">
        <p14:creationId xmlns:p14="http://schemas.microsoft.com/office/powerpoint/2010/main" val="29696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798DBF32-873D-514F-ACD3-7D686EDDC660}" type="slidenum">
              <a:rPr lang="en-US" smtClean="0"/>
              <a:t>51</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52</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53</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response to the quote:</a:t>
            </a:r>
            <a:r>
              <a:rPr lang="en-US" baseline="0" dirty="0" smtClean="0"/>
              <a:t> what does it have you thinking about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54</a:t>
            </a:fld>
            <a:endParaRPr lang="en-US" dirty="0"/>
          </a:p>
        </p:txBody>
      </p:sp>
    </p:spTree>
    <p:extLst>
      <p:ext uri="{BB962C8B-B14F-4D97-AF65-F5344CB8AC3E}">
        <p14:creationId xmlns:p14="http://schemas.microsoft.com/office/powerpoint/2010/main" val="102065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response to the quote:</a:t>
            </a:r>
            <a:r>
              <a:rPr lang="en-US" baseline="0" dirty="0" smtClean="0"/>
              <a:t> what does it have you thinking about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55</a:t>
            </a:fld>
            <a:endParaRPr lang="en-US" dirty="0"/>
          </a:p>
        </p:txBody>
      </p:sp>
    </p:spTree>
    <p:extLst>
      <p:ext uri="{BB962C8B-B14F-4D97-AF65-F5344CB8AC3E}">
        <p14:creationId xmlns:p14="http://schemas.microsoft.com/office/powerpoint/2010/main" val="102065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56</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57</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from research and data, doing with practical models and strategies by practicing for expertise and mastery</a:t>
            </a:r>
          </a:p>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9</a:t>
            </a:fld>
            <a:endParaRPr lang="en-US" dirty="0"/>
          </a:p>
        </p:txBody>
      </p:sp>
    </p:spTree>
    <p:extLst>
      <p:ext uri="{BB962C8B-B14F-4D97-AF65-F5344CB8AC3E}">
        <p14:creationId xmlns:p14="http://schemas.microsoft.com/office/powerpoint/2010/main" val="214332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maps in use — sequencing and categorical</a:t>
            </a:r>
          </a:p>
          <a:p>
            <a:r>
              <a:rPr lang="en-US" dirty="0" smtClean="0"/>
              <a:t>even</a:t>
            </a:r>
            <a:r>
              <a:rPr lang="en-US" baseline="0" dirty="0" smtClean="0"/>
              <a:t> a cause and effect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10</a:t>
            </a:fld>
            <a:endParaRPr lang="en-US" dirty="0"/>
          </a:p>
        </p:txBody>
      </p:sp>
    </p:spTree>
    <p:extLst>
      <p:ext uri="{BB962C8B-B14F-4D97-AF65-F5344CB8AC3E}">
        <p14:creationId xmlns:p14="http://schemas.microsoft.com/office/powerpoint/2010/main" val="122539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12</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13</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15</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16</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17</a:t>
            </a:fld>
            <a:endParaRPr lang="en-US"/>
          </a:p>
        </p:txBody>
      </p:sp>
    </p:spTree>
    <p:extLst>
      <p:ext uri="{BB962C8B-B14F-4D97-AF65-F5344CB8AC3E}">
        <p14:creationId xmlns:p14="http://schemas.microsoft.com/office/powerpoint/2010/main" val="120199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61273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374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9577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3631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897C3-07AF-8C47-AFBA-C6FDD29A5AF7}"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27271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897C3-07AF-8C47-AFBA-C6FDD29A5AF7}"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9098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897C3-07AF-8C47-AFBA-C6FDD29A5AF7}" type="datetimeFigureOut">
              <a:rPr lang="en-US" smtClean="0"/>
              <a:t>5/21/20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11173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897C3-07AF-8C47-AFBA-C6FDD29A5AF7}" type="datetimeFigureOut">
              <a:rPr lang="en-US" smtClean="0"/>
              <a:t>5/21/20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7322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897C3-07AF-8C47-AFBA-C6FDD29A5AF7}" type="datetimeFigureOut">
              <a:rPr lang="en-US" smtClean="0"/>
              <a:t>5/21/20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32084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63924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218401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97C3-07AF-8C47-AFBA-C6FDD29A5AF7}" type="datetimeFigureOut">
              <a:rPr lang="en-US" smtClean="0"/>
              <a:t>5/21/20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570D5-D7B6-D043-A342-9C68D4E6C404}" type="slidenum">
              <a:rPr lang="en-US" smtClean="0"/>
              <a:t>‹#›</a:t>
            </a:fld>
            <a:endParaRPr lang="en-US"/>
          </a:p>
        </p:txBody>
      </p:sp>
    </p:spTree>
    <p:extLst>
      <p:ext uri="{BB962C8B-B14F-4D97-AF65-F5344CB8AC3E}">
        <p14:creationId xmlns:p14="http://schemas.microsoft.com/office/powerpoint/2010/main" val="325049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 Id="rId3" Type="http://schemas.openxmlformats.org/officeDocument/2006/relationships/image" Target="../media/image1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2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0.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0.jp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3.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3.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42358" y="1456939"/>
            <a:ext cx="7906675" cy="5424342"/>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90000"/>
              </a:lnSpc>
            </a:pPr>
            <a:r>
              <a:rPr lang="en-US" sz="3600" b="1" dirty="0" smtClean="0">
                <a:solidFill>
                  <a:srgbClr val="000000"/>
                </a:solidFill>
                <a:latin typeface="Gill Sans"/>
                <a:cs typeface="Gill Sans"/>
              </a:rPr>
              <a:t>Belief and Belonging </a:t>
            </a:r>
            <a:br>
              <a:rPr lang="en-US" sz="3600" b="1" dirty="0" smtClean="0">
                <a:solidFill>
                  <a:srgbClr val="000000"/>
                </a:solidFill>
                <a:latin typeface="Gill Sans"/>
                <a:cs typeface="Gill Sans"/>
              </a:rPr>
            </a:br>
            <a:r>
              <a:rPr lang="en-US" sz="1600" b="1" dirty="0" smtClean="0">
                <a:solidFill>
                  <a:srgbClr val="000000"/>
                </a:solidFill>
                <a:latin typeface="Gill Sans"/>
                <a:cs typeface="Gill Sans"/>
              </a:rPr>
              <a:t/>
            </a:r>
            <a:br>
              <a:rPr lang="en-US" sz="1600" b="1" dirty="0" smtClean="0">
                <a:solidFill>
                  <a:srgbClr val="000000"/>
                </a:solidFill>
                <a:latin typeface="Gill Sans"/>
                <a:cs typeface="Gill Sans"/>
              </a:rPr>
            </a:br>
            <a:r>
              <a:rPr lang="en-US" sz="3600" b="1" dirty="0" smtClean="0">
                <a:solidFill>
                  <a:srgbClr val="000000"/>
                </a:solidFill>
                <a:latin typeface="Gill Sans"/>
                <a:cs typeface="Gill Sans"/>
              </a:rPr>
              <a:t>Virtually and In Person</a:t>
            </a:r>
          </a:p>
          <a:p>
            <a:pPr algn="ctr">
              <a:lnSpc>
                <a:spcPct val="70000"/>
              </a:lnSpc>
            </a:pPr>
            <a:r>
              <a:rPr lang="en-US" sz="2400" b="1" dirty="0">
                <a:solidFill>
                  <a:schemeClr val="tx1"/>
                </a:solidFill>
                <a:latin typeface="Gill Sans"/>
                <a:cs typeface="Gill Sans"/>
              </a:rPr>
              <a:t>Palmer Lake Elementary - Fair Oaks </a:t>
            </a:r>
            <a:r>
              <a:rPr lang="en-US" sz="2400" b="1" dirty="0" smtClean="0">
                <a:solidFill>
                  <a:schemeClr val="tx1"/>
                </a:solidFill>
                <a:latin typeface="Gill Sans"/>
                <a:cs typeface="Gill Sans"/>
              </a:rPr>
              <a:t>Elementary</a:t>
            </a:r>
          </a:p>
          <a:p>
            <a:pPr algn="ctr">
              <a:lnSpc>
                <a:spcPct val="70000"/>
              </a:lnSpc>
            </a:pPr>
            <a:r>
              <a:rPr lang="en-US" sz="2400" b="1" dirty="0" smtClean="0">
                <a:solidFill>
                  <a:schemeClr val="tx1"/>
                </a:solidFill>
                <a:latin typeface="Gill Sans"/>
                <a:cs typeface="Gill Sans"/>
              </a:rPr>
              <a:t>3-5</a:t>
            </a:r>
            <a:endParaRPr lang="en-US" sz="2400" b="1" i="1" dirty="0" smtClean="0">
              <a:solidFill>
                <a:schemeClr val="tx1"/>
              </a:solidFill>
              <a:latin typeface="Gill Sans"/>
              <a:cs typeface="Gill Sans"/>
            </a:endParaRPr>
          </a:p>
          <a:p>
            <a:pPr algn="ctr">
              <a:lnSpc>
                <a:spcPct val="90000"/>
              </a:lnSpc>
            </a:pPr>
            <a:r>
              <a:rPr lang="en-US" sz="2800" b="1" i="1" dirty="0" smtClean="0">
                <a:solidFill>
                  <a:srgbClr val="0D0D0D"/>
                </a:solidFill>
                <a:latin typeface="Garamond"/>
                <a:cs typeface="Garamond"/>
              </a:rPr>
              <a:t>22 </a:t>
            </a:r>
            <a:r>
              <a:rPr lang="en-US" sz="2800" b="1" i="1" dirty="0" smtClean="0">
                <a:solidFill>
                  <a:srgbClr val="0D0D0D"/>
                </a:solidFill>
                <a:latin typeface="Garamond"/>
                <a:cs typeface="Garamond"/>
              </a:rPr>
              <a:t>May </a:t>
            </a:r>
            <a:r>
              <a:rPr lang="en-US" sz="2800" b="1" i="1" dirty="0">
                <a:solidFill>
                  <a:srgbClr val="0D0D0D"/>
                </a:solidFill>
                <a:latin typeface="Garamond"/>
                <a:cs typeface="Garamond"/>
              </a:rPr>
              <a:t>2020</a:t>
            </a:r>
          </a:p>
          <a:p>
            <a:pPr algn="ctr">
              <a:lnSpc>
                <a:spcPct val="120000"/>
              </a:lnSpc>
            </a:pPr>
            <a:r>
              <a:rPr lang="en-US" sz="2500" b="1" dirty="0">
                <a:solidFill>
                  <a:srgbClr val="0D0D0D"/>
                </a:solidFill>
                <a:latin typeface="Garamond"/>
                <a:cs typeface="Garamond"/>
              </a:rPr>
              <a:t>Robert </a:t>
            </a:r>
            <a:r>
              <a:rPr lang="en-US" sz="2500" b="1" dirty="0" smtClean="0">
                <a:solidFill>
                  <a:srgbClr val="0D0D0D"/>
                </a:solidFill>
                <a:latin typeface="Garamond"/>
                <a:cs typeface="Garamond"/>
              </a:rPr>
              <a:t>Seth Price</a:t>
            </a:r>
            <a:br>
              <a:rPr lang="en-US" sz="2500" b="1" dirty="0" smtClean="0">
                <a:solidFill>
                  <a:srgbClr val="0D0D0D"/>
                </a:solidFill>
                <a:latin typeface="Garamond"/>
                <a:cs typeface="Garamond"/>
              </a:rPr>
            </a:br>
            <a:r>
              <a:rPr lang="en-US" sz="1600" b="1" dirty="0" smtClean="0">
                <a:solidFill>
                  <a:srgbClr val="0D0D0D"/>
                </a:solidFill>
                <a:latin typeface="Garamond"/>
                <a:cs typeface="Garamond"/>
              </a:rPr>
              <a:t>www.eggplant.org</a:t>
            </a:r>
            <a:endParaRPr lang="en-US" sz="1600" b="1" dirty="0">
              <a:solidFill>
                <a:srgbClr val="0D0D0D"/>
              </a:solidFill>
              <a:latin typeface="Garamond"/>
              <a:cs typeface="Garamond"/>
            </a:endParaRPr>
          </a:p>
          <a:p>
            <a:pPr algn="ctr">
              <a:lnSpc>
                <a:spcPct val="120000"/>
              </a:lnSpc>
            </a:pPr>
            <a:r>
              <a:rPr lang="en-US" sz="2500" b="1" dirty="0">
                <a:solidFill>
                  <a:srgbClr val="0D0D0D"/>
                </a:solidFill>
                <a:latin typeface="Garamond"/>
                <a:cs typeface="Garamond"/>
              </a:rPr>
              <a:t>National Urban </a:t>
            </a:r>
            <a:r>
              <a:rPr lang="en-US" sz="2500" b="1" dirty="0" smtClean="0">
                <a:solidFill>
                  <a:srgbClr val="0D0D0D"/>
                </a:solidFill>
                <a:latin typeface="Garamond"/>
                <a:cs typeface="Garamond"/>
              </a:rPr>
              <a:t>Alliance</a:t>
            </a:r>
            <a:br>
              <a:rPr lang="en-US" sz="2500" b="1" dirty="0" smtClean="0">
                <a:solidFill>
                  <a:srgbClr val="0D0D0D"/>
                </a:solidFill>
                <a:latin typeface="Garamond"/>
                <a:cs typeface="Garamond"/>
              </a:rPr>
            </a:br>
            <a:r>
              <a:rPr lang="en-US" b="1" dirty="0" smtClean="0">
                <a:solidFill>
                  <a:srgbClr val="0D0D0D"/>
                </a:solidFill>
                <a:latin typeface="Garamond"/>
                <a:cs typeface="Garamond"/>
              </a:rPr>
              <a:t>www.nuatc.org</a:t>
            </a:r>
            <a:endParaRPr dirty="0">
              <a:solidFill>
                <a:srgbClr val="0D0D0D"/>
              </a:solidFill>
              <a:latin typeface="Garamond"/>
              <a:cs typeface="Garamond"/>
            </a:endParaRPr>
          </a:p>
        </p:txBody>
      </p:sp>
      <p:pic>
        <p:nvPicPr>
          <p:cNvPr id="7" name="Picture 6" descr="NUA-mar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2069" y="288136"/>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1</a:t>
            </a:fld>
            <a:endParaRPr lang="en-US" dirty="0"/>
          </a:p>
        </p:txBody>
      </p:sp>
      <p:pic>
        <p:nvPicPr>
          <p:cNvPr id="9" name="Picture 8"/>
          <p:cNvPicPr>
            <a:picLocks noChangeAspect="1"/>
          </p:cNvPicPr>
          <p:nvPr/>
        </p:nvPicPr>
        <p:blipFill>
          <a:blip r:embed="rId3"/>
          <a:stretch>
            <a:fillRect/>
          </a:stretch>
        </p:blipFill>
        <p:spPr>
          <a:xfrm>
            <a:off x="5022275" y="363684"/>
            <a:ext cx="2509566" cy="924577"/>
          </a:xfrm>
          <a:prstGeom prst="rect">
            <a:avLst/>
          </a:prstGeom>
        </p:spPr>
      </p:pic>
    </p:spTree>
    <p:extLst>
      <p:ext uri="{BB962C8B-B14F-4D97-AF65-F5344CB8AC3E}">
        <p14:creationId xmlns:p14="http://schemas.microsoft.com/office/powerpoint/2010/main" val="28525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10</a:t>
            </a:fld>
            <a:endParaRPr lang="en-US" dirty="0"/>
          </a:p>
        </p:txBody>
      </p:sp>
      <p:sp>
        <p:nvSpPr>
          <p:cNvPr id="3" name="TextBox 2"/>
          <p:cNvSpPr txBox="1"/>
          <p:nvPr/>
        </p:nvSpPr>
        <p:spPr>
          <a:xfrm>
            <a:off x="397612" y="568475"/>
            <a:ext cx="5019323" cy="646331"/>
          </a:xfrm>
          <a:prstGeom prst="rect">
            <a:avLst/>
          </a:prstGeom>
          <a:noFill/>
        </p:spPr>
        <p:txBody>
          <a:bodyPr wrap="none" rtlCol="0">
            <a:spAutoFit/>
          </a:bodyPr>
          <a:lstStyle/>
          <a:p>
            <a:r>
              <a:rPr lang="en-US" sz="3600" b="1" dirty="0" smtClean="0">
                <a:latin typeface="Gill Sans"/>
                <a:cs typeface="Gill Sans"/>
              </a:rPr>
              <a:t>3 Phases of Learning</a:t>
            </a:r>
            <a:endParaRPr lang="en-US" sz="3600" b="1" dirty="0">
              <a:latin typeface="Gill Sans"/>
              <a:cs typeface="Gill Sans"/>
            </a:endParaRPr>
          </a:p>
        </p:txBody>
      </p:sp>
      <p:sp>
        <p:nvSpPr>
          <p:cNvPr id="4" name="TextBox 3"/>
          <p:cNvSpPr txBox="1"/>
          <p:nvPr/>
        </p:nvSpPr>
        <p:spPr>
          <a:xfrm>
            <a:off x="402371" y="2552740"/>
            <a:ext cx="2264391" cy="1409609"/>
          </a:xfrm>
          <a:prstGeom prst="rect">
            <a:avLst/>
          </a:prstGeom>
          <a:noFill/>
        </p:spPr>
        <p:txBody>
          <a:bodyPr wrap="square" lIns="91430" tIns="45716" rIns="91430" bIns="45716" rtlCol="0">
            <a:spAutoFit/>
          </a:bodyPr>
          <a:lstStyle/>
          <a:p>
            <a:pPr algn="ctr">
              <a:lnSpc>
                <a:spcPct val="120000"/>
              </a:lnSpc>
            </a:pPr>
            <a:r>
              <a:rPr lang="en-US" sz="2400" b="1" dirty="0" smtClean="0"/>
              <a:t>Getting </a:t>
            </a:r>
          </a:p>
          <a:p>
            <a:pPr algn="ctr">
              <a:lnSpc>
                <a:spcPct val="120000"/>
              </a:lnSpc>
            </a:pPr>
            <a:r>
              <a:rPr lang="en-US" sz="2400" b="1" dirty="0" smtClean="0"/>
              <a:t>Ready </a:t>
            </a:r>
          </a:p>
          <a:p>
            <a:pPr algn="ctr">
              <a:lnSpc>
                <a:spcPct val="120000"/>
              </a:lnSpc>
            </a:pPr>
            <a:r>
              <a:rPr lang="en-US" sz="2400" b="1" dirty="0" smtClean="0"/>
              <a:t>to Learn</a:t>
            </a:r>
            <a:endParaRPr lang="en-US" sz="2400" b="1" dirty="0"/>
          </a:p>
        </p:txBody>
      </p:sp>
      <p:sp>
        <p:nvSpPr>
          <p:cNvPr id="5" name="Rectangle 4"/>
          <p:cNvSpPr/>
          <p:nvPr/>
        </p:nvSpPr>
        <p:spPr>
          <a:xfrm>
            <a:off x="397612" y="1465977"/>
            <a:ext cx="2264392" cy="878414"/>
          </a:xfrm>
          <a:prstGeom prst="rect">
            <a:avLst/>
          </a:prstGeom>
          <a:solidFill>
            <a:srgbClr val="660066"/>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6" name="Straight Arrow Connector 5"/>
          <p:cNvCxnSpPr/>
          <p:nvPr/>
        </p:nvCxnSpPr>
        <p:spPr>
          <a:xfrm>
            <a:off x="2666761"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87023" y="1674355"/>
            <a:ext cx="2485573" cy="461661"/>
          </a:xfrm>
          <a:prstGeom prst="rect">
            <a:avLst/>
          </a:prstGeom>
          <a:noFill/>
        </p:spPr>
        <p:txBody>
          <a:bodyPr wrap="square" lIns="91430" tIns="45716" rIns="91430" bIns="45716" rtlCol="0">
            <a:spAutoFit/>
          </a:bodyPr>
          <a:lstStyle/>
          <a:p>
            <a:pPr algn="ctr"/>
            <a:r>
              <a:rPr lang="en-US" sz="2400" b="1" dirty="0">
                <a:solidFill>
                  <a:schemeClr val="bg1"/>
                </a:solidFill>
              </a:rPr>
              <a:t>Priming</a:t>
            </a:r>
          </a:p>
        </p:txBody>
      </p:sp>
      <p:sp>
        <p:nvSpPr>
          <p:cNvPr id="8" name="Rectangle 7"/>
          <p:cNvSpPr/>
          <p:nvPr/>
        </p:nvSpPr>
        <p:spPr>
          <a:xfrm>
            <a:off x="3318613" y="1465977"/>
            <a:ext cx="2264392" cy="878414"/>
          </a:xfrm>
          <a:prstGeom prst="rect">
            <a:avLst/>
          </a:prstGeom>
          <a:solidFill>
            <a:srgbClr val="800000"/>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9" name="Straight Arrow Connector 8"/>
          <p:cNvCxnSpPr/>
          <p:nvPr/>
        </p:nvCxnSpPr>
        <p:spPr>
          <a:xfrm>
            <a:off x="5587762"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208024" y="1674355"/>
            <a:ext cx="2485573" cy="461661"/>
          </a:xfrm>
          <a:prstGeom prst="rect">
            <a:avLst/>
          </a:prstGeom>
          <a:noFill/>
        </p:spPr>
        <p:txBody>
          <a:bodyPr wrap="square" lIns="91430" tIns="45716" rIns="91430" bIns="45716" rtlCol="0">
            <a:spAutoFit/>
          </a:bodyPr>
          <a:lstStyle/>
          <a:p>
            <a:pPr algn="ctr"/>
            <a:r>
              <a:rPr lang="en-US" sz="2400" b="1" dirty="0" smtClean="0">
                <a:solidFill>
                  <a:schemeClr val="bg1"/>
                </a:solidFill>
              </a:rPr>
              <a:t>Processing</a:t>
            </a:r>
            <a:endParaRPr lang="en-US" sz="2400" b="1" dirty="0">
              <a:solidFill>
                <a:schemeClr val="bg1"/>
              </a:solidFill>
            </a:endParaRPr>
          </a:p>
        </p:txBody>
      </p:sp>
      <p:sp>
        <p:nvSpPr>
          <p:cNvPr id="11" name="Rectangle 10"/>
          <p:cNvSpPr/>
          <p:nvPr/>
        </p:nvSpPr>
        <p:spPr>
          <a:xfrm>
            <a:off x="6178768" y="1465977"/>
            <a:ext cx="2264392" cy="878414"/>
          </a:xfrm>
          <a:prstGeom prst="rect">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2" name="Straight Arrow Connector 11"/>
          <p:cNvCxnSpPr/>
          <p:nvPr/>
        </p:nvCxnSpPr>
        <p:spPr>
          <a:xfrm>
            <a:off x="8447916"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068178" y="1462685"/>
            <a:ext cx="2485573" cy="830993"/>
          </a:xfrm>
          <a:prstGeom prst="rect">
            <a:avLst/>
          </a:prstGeom>
          <a:noFill/>
        </p:spPr>
        <p:txBody>
          <a:bodyPr wrap="square" lIns="91430" tIns="45716" rIns="91430" bIns="45716" rtlCol="0">
            <a:spAutoFit/>
          </a:bodyPr>
          <a:lstStyle/>
          <a:p>
            <a:pPr algn="ctr"/>
            <a:r>
              <a:rPr lang="en-US" sz="2400" b="1" dirty="0">
                <a:solidFill>
                  <a:schemeClr val="bg1"/>
                </a:solidFill>
              </a:rPr>
              <a:t>Retaining for</a:t>
            </a:r>
          </a:p>
          <a:p>
            <a:pPr algn="ctr"/>
            <a:r>
              <a:rPr lang="en-US" sz="2400" b="1" dirty="0">
                <a:solidFill>
                  <a:schemeClr val="bg1"/>
                </a:solidFill>
              </a:rPr>
              <a:t>Understanding</a:t>
            </a:r>
          </a:p>
        </p:txBody>
      </p:sp>
      <p:sp>
        <p:nvSpPr>
          <p:cNvPr id="14" name="TextBox 13"/>
          <p:cNvSpPr txBox="1"/>
          <p:nvPr/>
        </p:nvSpPr>
        <p:spPr>
          <a:xfrm>
            <a:off x="3323372" y="2552739"/>
            <a:ext cx="2264391" cy="966410"/>
          </a:xfrm>
          <a:prstGeom prst="rect">
            <a:avLst/>
          </a:prstGeom>
          <a:noFill/>
        </p:spPr>
        <p:txBody>
          <a:bodyPr wrap="square" lIns="91430" tIns="45716" rIns="91430" bIns="45716" rtlCol="0">
            <a:spAutoFit/>
          </a:bodyPr>
          <a:lstStyle/>
          <a:p>
            <a:pPr algn="ctr">
              <a:lnSpc>
                <a:spcPct val="120000"/>
              </a:lnSpc>
            </a:pPr>
            <a:r>
              <a:rPr lang="en-US" sz="2400" b="1" dirty="0" smtClean="0"/>
              <a:t>Unpacking</a:t>
            </a:r>
          </a:p>
          <a:p>
            <a:pPr algn="ctr">
              <a:lnSpc>
                <a:spcPct val="120000"/>
              </a:lnSpc>
            </a:pPr>
            <a:r>
              <a:rPr lang="en-US" sz="2400" b="1" dirty="0" smtClean="0"/>
              <a:t>Meaning</a:t>
            </a:r>
          </a:p>
        </p:txBody>
      </p:sp>
      <p:sp>
        <p:nvSpPr>
          <p:cNvPr id="15" name="TextBox 14"/>
          <p:cNvSpPr txBox="1"/>
          <p:nvPr/>
        </p:nvSpPr>
        <p:spPr>
          <a:xfrm>
            <a:off x="6178768" y="2552739"/>
            <a:ext cx="2374983" cy="966410"/>
          </a:xfrm>
          <a:prstGeom prst="rect">
            <a:avLst/>
          </a:prstGeom>
          <a:noFill/>
        </p:spPr>
        <p:txBody>
          <a:bodyPr wrap="square" lIns="91430" tIns="45716" rIns="91430" bIns="45716" rtlCol="0">
            <a:spAutoFit/>
          </a:bodyPr>
          <a:lstStyle/>
          <a:p>
            <a:pPr algn="ctr">
              <a:lnSpc>
                <a:spcPct val="120000"/>
              </a:lnSpc>
            </a:pPr>
            <a:r>
              <a:rPr lang="en-US" sz="2400" b="1" dirty="0"/>
              <a:t>Holding on</a:t>
            </a:r>
          </a:p>
          <a:p>
            <a:pPr algn="ctr">
              <a:lnSpc>
                <a:spcPct val="120000"/>
              </a:lnSpc>
            </a:pPr>
            <a:r>
              <a:rPr lang="en-US" sz="2400" b="1" dirty="0"/>
              <a:t>to Learning</a:t>
            </a:r>
          </a:p>
        </p:txBody>
      </p:sp>
      <p:pic>
        <p:nvPicPr>
          <p:cNvPr id="16" name="black-women-brain3.psd" descr="black-women-brain3.psd"/>
          <p:cNvPicPr>
            <a:picLocks noChangeAspect="1"/>
          </p:cNvPicPr>
          <p:nvPr/>
        </p:nvPicPr>
        <p:blipFill>
          <a:blip r:embed="rId3">
            <a:extLst/>
          </a:blip>
          <a:stretch>
            <a:fillRect/>
          </a:stretch>
        </p:blipFill>
        <p:spPr>
          <a:xfrm>
            <a:off x="1215007" y="4039308"/>
            <a:ext cx="3012489" cy="4709581"/>
          </a:xfrm>
          <a:prstGeom prst="rect">
            <a:avLst/>
          </a:prstGeom>
          <a:ln w="12700">
            <a:miter lim="400000"/>
          </a:ln>
        </p:spPr>
      </p:pic>
      <p:pic>
        <p:nvPicPr>
          <p:cNvPr id="17" name="Picture 16" descr="MAN brain head facing lef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7492" y="4194530"/>
            <a:ext cx="3227914" cy="3227914"/>
          </a:xfrm>
          <a:prstGeom prst="rect">
            <a:avLst/>
          </a:prstGeom>
        </p:spPr>
      </p:pic>
    </p:spTree>
    <p:extLst>
      <p:ext uri="{BB962C8B-B14F-4D97-AF65-F5344CB8AC3E}">
        <p14:creationId xmlns:p14="http://schemas.microsoft.com/office/powerpoint/2010/main" val="11062425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212783" y="1232323"/>
            <a:ext cx="898936" cy="87733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377712" y="384512"/>
            <a:ext cx="2569078" cy="257295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2216635" cy="1107996"/>
          </a:xfrm>
          <a:prstGeom prst="rect">
            <a:avLst/>
          </a:prstGeom>
          <a:noFill/>
        </p:spPr>
        <p:txBody>
          <a:bodyPr wrap="none" rtlCol="0">
            <a:spAutoFit/>
          </a:bodyPr>
          <a:lstStyle/>
          <a:p>
            <a:r>
              <a:rPr lang="en-US" sz="2400" b="1" dirty="0" smtClean="0">
                <a:latin typeface="Gill Sans"/>
                <a:cs typeface="Gill Sans"/>
              </a:rPr>
              <a:t>Tree Map</a:t>
            </a:r>
          </a:p>
          <a:p>
            <a:r>
              <a:rPr lang="en-US" sz="1400" b="1" dirty="0" smtClean="0">
                <a:latin typeface="Gill Sans"/>
                <a:cs typeface="Gill Sans"/>
              </a:rPr>
              <a:t>Categorization</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pic>
        <p:nvPicPr>
          <p:cNvPr id="8" name="Picture 7"/>
          <p:cNvPicPr>
            <a:picLocks noChangeAspect="1"/>
          </p:cNvPicPr>
          <p:nvPr/>
        </p:nvPicPr>
        <p:blipFill>
          <a:blip r:embed="rId2"/>
          <a:stretch>
            <a:fillRect/>
          </a:stretch>
        </p:blipFill>
        <p:spPr>
          <a:xfrm>
            <a:off x="4805484" y="4114469"/>
            <a:ext cx="3698476" cy="1249485"/>
          </a:xfrm>
          <a:prstGeom prst="rect">
            <a:avLst/>
          </a:prstGeom>
        </p:spPr>
      </p:pic>
    </p:spTree>
    <p:extLst>
      <p:ext uri="{BB962C8B-B14F-4D97-AF65-F5344CB8AC3E}">
        <p14:creationId xmlns:p14="http://schemas.microsoft.com/office/powerpoint/2010/main" val="19211850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12</a:t>
            </a:fld>
            <a:endParaRPr lang="en-US" dirty="0"/>
          </a:p>
        </p:txBody>
      </p:sp>
      <p:pic>
        <p:nvPicPr>
          <p:cNvPr id="12" name="Picture 11"/>
          <p:cNvPicPr>
            <a:picLocks noChangeAspect="1"/>
          </p:cNvPicPr>
          <p:nvPr/>
        </p:nvPicPr>
        <p:blipFill>
          <a:blip r:embed="rId3"/>
          <a:stretch>
            <a:fillRect/>
          </a:stretch>
        </p:blipFill>
        <p:spPr>
          <a:xfrm>
            <a:off x="-2300005" y="4378922"/>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96146" cy="1754327"/>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Foods </a:t>
            </a:r>
            <a:r>
              <a:rPr lang="en-US" sz="1400" b="1" dirty="0" smtClean="0">
                <a:latin typeface="Gill Sans"/>
                <a:cs typeface="Gill Sans"/>
              </a:rPr>
              <a:t>in </a:t>
            </a:r>
            <a:r>
              <a:rPr lang="en-US" sz="1400" b="1" dirty="0" smtClean="0">
                <a:latin typeface="Gill Sans"/>
                <a:cs typeface="Gill Sans"/>
              </a:rPr>
              <a:t>your home.</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4" name="Rectangle 3"/>
          <p:cNvSpPr/>
          <p:nvPr/>
        </p:nvSpPr>
        <p:spPr>
          <a:xfrm>
            <a:off x="5214033" y="3164472"/>
            <a:ext cx="1457062" cy="646331"/>
          </a:xfrm>
          <a:prstGeom prst="rect">
            <a:avLst/>
          </a:prstGeom>
        </p:spPr>
        <p:txBody>
          <a:bodyPr wrap="none">
            <a:spAutoFit/>
          </a:bodyPr>
          <a:lstStyle/>
          <a:p>
            <a:pPr algn="ctr"/>
            <a:r>
              <a:rPr lang="en-US" b="1" dirty="0" smtClean="0">
                <a:latin typeface="Gill Sans"/>
                <a:cs typeface="Gill Sans"/>
              </a:rPr>
              <a:t>food in </a:t>
            </a:r>
          </a:p>
          <a:p>
            <a:pPr algn="ctr"/>
            <a:r>
              <a:rPr lang="en-US" b="1" dirty="0" smtClean="0">
                <a:latin typeface="Gill Sans"/>
                <a:cs typeface="Gill Sans"/>
              </a:rPr>
              <a:t>your home</a:t>
            </a:r>
            <a:endParaRPr lang="en-US" dirty="0"/>
          </a:p>
        </p:txBody>
      </p:sp>
      <p:sp>
        <p:nvSpPr>
          <p:cNvPr id="5" name="TextBox 4"/>
          <p:cNvSpPr txBox="1"/>
          <p:nvPr/>
        </p:nvSpPr>
        <p:spPr>
          <a:xfrm>
            <a:off x="4856249" y="1765921"/>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25" name="TextBox 24"/>
          <p:cNvSpPr txBox="1"/>
          <p:nvPr/>
        </p:nvSpPr>
        <p:spPr>
          <a:xfrm>
            <a:off x="3876316" y="3164472"/>
            <a:ext cx="855523" cy="646331"/>
          </a:xfrm>
          <a:prstGeom prst="rect">
            <a:avLst/>
          </a:prstGeom>
          <a:noFill/>
        </p:spPr>
        <p:txBody>
          <a:bodyPr wrap="non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27" name="TextBox 26"/>
          <p:cNvSpPr txBox="1"/>
          <p:nvPr/>
        </p:nvSpPr>
        <p:spPr>
          <a:xfrm>
            <a:off x="6671095" y="4098610"/>
            <a:ext cx="1236236" cy="646331"/>
          </a:xfrm>
          <a:prstGeom prst="rect">
            <a:avLst/>
          </a:prstGeom>
          <a:noFill/>
        </p:spPr>
        <p:txBody>
          <a:bodyPr wrap="non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07117" y="97025"/>
            <a:ext cx="6776214" cy="523220"/>
          </a:xfrm>
          <a:prstGeom prst="rect">
            <a:avLst/>
          </a:prstGeom>
        </p:spPr>
        <p:txBody>
          <a:bodyPr wrap="none">
            <a:spAutoFit/>
          </a:bodyPr>
          <a:lstStyle/>
          <a:p>
            <a:r>
              <a:rPr lang="en-US" sz="2800" b="1" dirty="0" smtClean="0">
                <a:latin typeface="Gill Sans"/>
                <a:cs typeface="Gill Sans"/>
              </a:rPr>
              <a:t>Defining in Context - Brainstorming</a:t>
            </a:r>
            <a:endParaRPr lang="en-US" sz="2800" b="1" dirty="0">
              <a:latin typeface="Gill Sans"/>
              <a:cs typeface="Gill Sans"/>
            </a:endParaRPr>
          </a:p>
        </p:txBody>
      </p:sp>
      <p:sp>
        <p:nvSpPr>
          <p:cNvPr id="31" name="TextBox 30"/>
          <p:cNvSpPr txBox="1"/>
          <p:nvPr/>
        </p:nvSpPr>
        <p:spPr>
          <a:xfrm>
            <a:off x="7034150" y="2452283"/>
            <a:ext cx="586143" cy="369332"/>
          </a:xfrm>
          <a:prstGeom prst="rect">
            <a:avLst/>
          </a:prstGeom>
          <a:noFill/>
        </p:spPr>
        <p:txBody>
          <a:bodyPr wrap="none" rtlCol="0">
            <a:spAutoFit/>
          </a:bodyPr>
          <a:lstStyle/>
          <a:p>
            <a:pPr algn="ctr"/>
            <a:r>
              <a:rPr lang="en-US" b="1" dirty="0" smtClean="0">
                <a:latin typeface="Garamond"/>
                <a:cs typeface="Garamond"/>
              </a:rPr>
              <a:t>kale</a:t>
            </a:r>
            <a:endParaRPr lang="en-US" b="1" dirty="0">
              <a:latin typeface="Garamond"/>
              <a:cs typeface="Garamond"/>
            </a:endParaRPr>
          </a:p>
        </p:txBody>
      </p:sp>
      <p:pic>
        <p:nvPicPr>
          <p:cNvPr id="32" name="Picture 31" descr="comp book.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8637" y="5016131"/>
            <a:ext cx="2229017" cy="1363415"/>
          </a:xfrm>
          <a:prstGeom prst="rect">
            <a:avLst/>
          </a:prstGeom>
        </p:spPr>
      </p:pic>
      <p:sp>
        <p:nvSpPr>
          <p:cNvPr id="17" name="TextBox 16"/>
          <p:cNvSpPr txBox="1"/>
          <p:nvPr/>
        </p:nvSpPr>
        <p:spPr>
          <a:xfrm>
            <a:off x="4721020" y="4596191"/>
            <a:ext cx="877163" cy="369332"/>
          </a:xfrm>
          <a:prstGeom prst="rect">
            <a:avLst/>
          </a:prstGeom>
          <a:noFill/>
        </p:spPr>
        <p:txBody>
          <a:bodyPr wrap="non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18" name="TextBox 17"/>
          <p:cNvSpPr txBox="1"/>
          <p:nvPr/>
        </p:nvSpPr>
        <p:spPr>
          <a:xfrm>
            <a:off x="7327221" y="3276015"/>
            <a:ext cx="586143" cy="369332"/>
          </a:xfrm>
          <a:prstGeom prst="rect">
            <a:avLst/>
          </a:prstGeom>
          <a:noFill/>
        </p:spPr>
        <p:txBody>
          <a:bodyPr wrap="none" rtlCol="0">
            <a:spAutoFit/>
          </a:bodyPr>
          <a:lstStyle/>
          <a:p>
            <a:pPr algn="ctr"/>
            <a:r>
              <a:rPr lang="en-US" b="1" dirty="0" smtClean="0">
                <a:latin typeface="Garamond"/>
                <a:cs typeface="Garamond"/>
              </a:rPr>
              <a:t>kale</a:t>
            </a:r>
            <a:endParaRPr lang="en-US" b="1" dirty="0">
              <a:latin typeface="Garamond"/>
              <a:cs typeface="Garamond"/>
            </a:endParaRPr>
          </a:p>
        </p:txBody>
      </p:sp>
      <p:sp>
        <p:nvSpPr>
          <p:cNvPr id="19" name="TextBox 18"/>
          <p:cNvSpPr txBox="1"/>
          <p:nvPr/>
        </p:nvSpPr>
        <p:spPr>
          <a:xfrm>
            <a:off x="5783077" y="5057856"/>
            <a:ext cx="954107" cy="369332"/>
          </a:xfrm>
          <a:prstGeom prst="rect">
            <a:avLst/>
          </a:prstGeom>
          <a:noFill/>
        </p:spPr>
        <p:txBody>
          <a:bodyPr wrap="non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21" name="TextBox 20"/>
          <p:cNvSpPr txBox="1"/>
          <p:nvPr/>
        </p:nvSpPr>
        <p:spPr>
          <a:xfrm>
            <a:off x="6197974" y="1581255"/>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22" name="TextBox 21"/>
          <p:cNvSpPr txBox="1"/>
          <p:nvPr/>
        </p:nvSpPr>
        <p:spPr>
          <a:xfrm>
            <a:off x="4130318" y="2313783"/>
            <a:ext cx="928459" cy="646331"/>
          </a:xfrm>
          <a:prstGeom prst="rect">
            <a:avLst/>
          </a:prstGeom>
          <a:noFill/>
        </p:spPr>
        <p:txBody>
          <a:bodyPr wrap="none" rtlCol="0">
            <a:spAutoFit/>
          </a:bodyPr>
          <a:lstStyle/>
          <a:p>
            <a:pPr algn="ctr"/>
            <a:r>
              <a:rPr lang="en-US" b="1" dirty="0" smtClean="0">
                <a:latin typeface="Garamond"/>
                <a:cs typeface="Garamond"/>
              </a:rPr>
              <a:t>Frosted</a:t>
            </a:r>
          </a:p>
          <a:p>
            <a:pPr algn="ctr"/>
            <a:r>
              <a:rPr lang="en-US" b="1" dirty="0" smtClean="0">
                <a:latin typeface="Garamond"/>
                <a:cs typeface="Garamond"/>
              </a:rPr>
              <a:t>Flakes</a:t>
            </a:r>
            <a:endParaRPr lang="en-US" b="1" dirty="0">
              <a:latin typeface="Garamond"/>
              <a:cs typeface="Garamond"/>
            </a:endParaRPr>
          </a:p>
        </p:txBody>
      </p:sp>
      <p:sp>
        <p:nvSpPr>
          <p:cNvPr id="23" name="TextBox 22"/>
          <p:cNvSpPr txBox="1"/>
          <p:nvPr/>
        </p:nvSpPr>
        <p:spPr>
          <a:xfrm>
            <a:off x="6005077" y="4421775"/>
            <a:ext cx="625930" cy="369332"/>
          </a:xfrm>
          <a:prstGeom prst="rect">
            <a:avLst/>
          </a:prstGeom>
          <a:noFill/>
        </p:spPr>
        <p:txBody>
          <a:bodyPr wrap="none" rtlCol="0">
            <a:spAutoFit/>
          </a:bodyPr>
          <a:lstStyle/>
          <a:p>
            <a:pPr algn="ctr"/>
            <a:r>
              <a:rPr lang="en-US" b="1" dirty="0" smtClean="0">
                <a:latin typeface="Garamond"/>
                <a:cs typeface="Garamond"/>
              </a:rPr>
              <a:t>grits</a:t>
            </a:r>
            <a:endParaRPr lang="en-US" b="1" dirty="0">
              <a:latin typeface="Garamond"/>
              <a:cs typeface="Garamond"/>
            </a:endParaRPr>
          </a:p>
        </p:txBody>
      </p:sp>
    </p:spTree>
    <p:extLst>
      <p:ext uri="{BB962C8B-B14F-4D97-AF65-F5344CB8AC3E}">
        <p14:creationId xmlns:p14="http://schemas.microsoft.com/office/powerpoint/2010/main" val="3837403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13</a:t>
            </a:fld>
            <a:endParaRPr lang="en-US" dirty="0"/>
          </a:p>
        </p:txBody>
      </p:sp>
      <p:pic>
        <p:nvPicPr>
          <p:cNvPr id="12" name="Picture 11"/>
          <p:cNvPicPr>
            <a:picLocks noChangeAspect="1"/>
          </p:cNvPicPr>
          <p:nvPr/>
        </p:nvPicPr>
        <p:blipFill>
          <a:blip r:embed="rId3"/>
          <a:stretch>
            <a:fillRect/>
          </a:stretch>
        </p:blipFill>
        <p:spPr>
          <a:xfrm>
            <a:off x="-1868381" y="4229779"/>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67042" cy="2185214"/>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Food in your home.</a:t>
            </a:r>
          </a:p>
          <a:p>
            <a:endParaRPr lang="en-US" sz="1400" b="1" dirty="0">
              <a:latin typeface="Gill Sans"/>
              <a:cs typeface="Gill Sans"/>
            </a:endParaRPr>
          </a:p>
          <a:p>
            <a:r>
              <a:rPr lang="en-US" sz="1400" b="1" dirty="0" smtClean="0">
                <a:latin typeface="Gill Sans"/>
                <a:cs typeface="Gill Sans"/>
              </a:rPr>
              <a:t>Pictures and/or words.</a:t>
            </a:r>
          </a:p>
          <a:p>
            <a:endParaRPr lang="en-US" sz="1400" b="1" dirty="0">
              <a:latin typeface="Gill Sans"/>
              <a:cs typeface="Gill Sans"/>
            </a:endParaRPr>
          </a:p>
          <a:p>
            <a:r>
              <a:rPr lang="en-US" sz="1400" b="1" dirty="0" smtClean="0">
                <a:latin typeface="Gill Sans"/>
                <a:cs typeface="Gill Sans"/>
              </a:rPr>
              <a:t>Frame:  where</a:t>
            </a:r>
            <a:endParaRPr lang="en-US" sz="1400" b="1" dirty="0">
              <a:latin typeface="Gill Sans"/>
              <a:cs typeface="Gill Sans"/>
            </a:endParaRPr>
          </a:p>
        </p:txBody>
      </p:sp>
      <p:sp>
        <p:nvSpPr>
          <p:cNvPr id="3" name="Rectangle 2"/>
          <p:cNvSpPr/>
          <p:nvPr/>
        </p:nvSpPr>
        <p:spPr>
          <a:xfrm>
            <a:off x="2880262" y="564410"/>
            <a:ext cx="6050470" cy="579194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68495" y="697928"/>
            <a:ext cx="1788996" cy="646331"/>
          </a:xfrm>
          <a:prstGeom prst="rect">
            <a:avLst/>
          </a:prstGeom>
        </p:spPr>
        <p:txBody>
          <a:bodyPr wrap="none">
            <a:spAutoFit/>
          </a:bodyPr>
          <a:lstStyle/>
          <a:p>
            <a:r>
              <a:rPr lang="en-US" b="1" dirty="0" smtClean="0">
                <a:latin typeface="Gill Sans"/>
                <a:cs typeface="Gill Sans"/>
              </a:rPr>
              <a:t>where and/or</a:t>
            </a:r>
          </a:p>
          <a:p>
            <a:r>
              <a:rPr lang="en-US" b="1" dirty="0" smtClean="0">
                <a:latin typeface="Gill Sans"/>
                <a:cs typeface="Gill Sans"/>
              </a:rPr>
              <a:t>how it is used</a:t>
            </a:r>
            <a:endParaRPr lang="en-US" dirty="0"/>
          </a:p>
        </p:txBody>
      </p:sp>
      <p:sp>
        <p:nvSpPr>
          <p:cNvPr id="9" name="TextBox 8"/>
          <p:cNvSpPr txBox="1"/>
          <p:nvPr/>
        </p:nvSpPr>
        <p:spPr>
          <a:xfrm>
            <a:off x="7175887" y="5658641"/>
            <a:ext cx="1136850" cy="369332"/>
          </a:xfrm>
          <a:prstGeom prst="rect">
            <a:avLst/>
          </a:prstGeom>
          <a:noFill/>
        </p:spPr>
        <p:txBody>
          <a:bodyPr wrap="none" rtlCol="0">
            <a:spAutoFit/>
          </a:bodyPr>
          <a:lstStyle/>
          <a:p>
            <a:r>
              <a:rPr lang="en-US" b="1" dirty="0" smtClean="0">
                <a:solidFill>
                  <a:srgbClr val="FF0000"/>
                </a:solidFill>
                <a:latin typeface="Garamond"/>
                <a:cs typeface="Garamond"/>
              </a:rPr>
              <a:t>on a plate</a:t>
            </a:r>
            <a:endParaRPr lang="en-US" b="1" dirty="0">
              <a:solidFill>
                <a:srgbClr val="FF0000"/>
              </a:solidFill>
              <a:latin typeface="Garamond"/>
              <a:cs typeface="Garamond"/>
            </a:endParaRPr>
          </a:p>
        </p:txBody>
      </p:sp>
      <p:sp>
        <p:nvSpPr>
          <p:cNvPr id="21" name="TextBox 20"/>
          <p:cNvSpPr txBox="1"/>
          <p:nvPr/>
        </p:nvSpPr>
        <p:spPr>
          <a:xfrm>
            <a:off x="3815032" y="5869349"/>
            <a:ext cx="1531339" cy="369332"/>
          </a:xfrm>
          <a:prstGeom prst="rect">
            <a:avLst/>
          </a:prstGeom>
          <a:noFill/>
        </p:spPr>
        <p:txBody>
          <a:bodyPr wrap="none" rtlCol="0">
            <a:spAutoFit/>
          </a:bodyPr>
          <a:lstStyle/>
          <a:p>
            <a:r>
              <a:rPr lang="en-US" b="1" dirty="0" smtClean="0">
                <a:solidFill>
                  <a:srgbClr val="FF0000"/>
                </a:solidFill>
                <a:latin typeface="Garamond"/>
                <a:cs typeface="Garamond"/>
              </a:rPr>
              <a:t>in the kitchen</a:t>
            </a:r>
            <a:endParaRPr lang="en-US" b="1" dirty="0">
              <a:solidFill>
                <a:srgbClr val="FF0000"/>
              </a:solidFill>
              <a:latin typeface="Garamond"/>
              <a:cs typeface="Garamond"/>
            </a:endParaRPr>
          </a:p>
        </p:txBody>
      </p:sp>
      <p:sp>
        <p:nvSpPr>
          <p:cNvPr id="22" name="TextBox 21"/>
          <p:cNvSpPr txBox="1"/>
          <p:nvPr/>
        </p:nvSpPr>
        <p:spPr>
          <a:xfrm>
            <a:off x="2880262" y="1597389"/>
            <a:ext cx="1082348" cy="369332"/>
          </a:xfrm>
          <a:prstGeom prst="rect">
            <a:avLst/>
          </a:prstGeom>
          <a:noFill/>
        </p:spPr>
        <p:txBody>
          <a:bodyPr wrap="none" rtlCol="0">
            <a:spAutoFit/>
          </a:bodyPr>
          <a:lstStyle/>
          <a:p>
            <a:r>
              <a:rPr lang="en-US" b="1" dirty="0" smtClean="0">
                <a:solidFill>
                  <a:srgbClr val="FF0000"/>
                </a:solidFill>
                <a:latin typeface="Garamond"/>
                <a:cs typeface="Garamond"/>
              </a:rPr>
              <a:t>in a </a:t>
            </a:r>
            <a:r>
              <a:rPr lang="en-US" b="1" dirty="0" smtClean="0">
                <a:solidFill>
                  <a:srgbClr val="FF0000"/>
                </a:solidFill>
                <a:latin typeface="Garamond"/>
                <a:cs typeface="Garamond"/>
              </a:rPr>
              <a:t>bowl</a:t>
            </a:r>
            <a:endParaRPr lang="en-US" b="1" dirty="0">
              <a:solidFill>
                <a:srgbClr val="FF0000"/>
              </a:solidFill>
              <a:latin typeface="Garamond"/>
              <a:cs typeface="Garamond"/>
            </a:endParaRPr>
          </a:p>
        </p:txBody>
      </p:sp>
      <p:sp>
        <p:nvSpPr>
          <p:cNvPr id="10" name="Rectangle 9"/>
          <p:cNvSpPr/>
          <p:nvPr/>
        </p:nvSpPr>
        <p:spPr>
          <a:xfrm>
            <a:off x="9499392" y="-165615"/>
            <a:ext cx="1159292" cy="369332"/>
          </a:xfrm>
          <a:prstGeom prst="rect">
            <a:avLst/>
          </a:prstGeom>
        </p:spPr>
        <p:txBody>
          <a:bodyPr wrap="none">
            <a:spAutoFit/>
          </a:bodyPr>
          <a:lstStyle/>
          <a:p>
            <a:pPr lvl="0"/>
            <a:r>
              <a:rPr lang="en-US" b="1" dirty="0">
                <a:solidFill>
                  <a:srgbClr val="FF0000"/>
                </a:solidFill>
                <a:latin typeface="Garamond"/>
                <a:cs typeface="Garamond"/>
              </a:rPr>
              <a:t>in my bed</a:t>
            </a:r>
          </a:p>
        </p:txBody>
      </p:sp>
      <p:sp>
        <p:nvSpPr>
          <p:cNvPr id="38" name="TextBox 37"/>
          <p:cNvSpPr txBox="1"/>
          <p:nvPr/>
        </p:nvSpPr>
        <p:spPr>
          <a:xfrm>
            <a:off x="7194018" y="731048"/>
            <a:ext cx="1531188" cy="369332"/>
          </a:xfrm>
          <a:prstGeom prst="rect">
            <a:avLst/>
          </a:prstGeom>
          <a:noFill/>
        </p:spPr>
        <p:txBody>
          <a:bodyPr wrap="none" rtlCol="0">
            <a:spAutoFit/>
          </a:bodyPr>
          <a:lstStyle/>
          <a:p>
            <a:r>
              <a:rPr lang="en-US" b="1" dirty="0" smtClean="0">
                <a:solidFill>
                  <a:srgbClr val="FF0000"/>
                </a:solidFill>
                <a:latin typeface="Garamond"/>
                <a:cs typeface="Garamond"/>
              </a:rPr>
              <a:t>in a sandwich</a:t>
            </a:r>
            <a:endParaRPr lang="en-US" b="1" dirty="0">
              <a:solidFill>
                <a:srgbClr val="FF0000"/>
              </a:solidFill>
              <a:latin typeface="Garamond"/>
              <a:cs typeface="Garamond"/>
            </a:endParaRPr>
          </a:p>
        </p:txBody>
      </p:sp>
      <p:sp>
        <p:nvSpPr>
          <p:cNvPr id="25" name="Rectangle 24"/>
          <p:cNvSpPr/>
          <p:nvPr/>
        </p:nvSpPr>
        <p:spPr>
          <a:xfrm>
            <a:off x="5214033" y="3164472"/>
            <a:ext cx="1457062" cy="646331"/>
          </a:xfrm>
          <a:prstGeom prst="rect">
            <a:avLst/>
          </a:prstGeom>
        </p:spPr>
        <p:txBody>
          <a:bodyPr wrap="none">
            <a:spAutoFit/>
          </a:bodyPr>
          <a:lstStyle/>
          <a:p>
            <a:pPr algn="ctr"/>
            <a:r>
              <a:rPr lang="en-US" b="1" dirty="0" smtClean="0">
                <a:latin typeface="Gill Sans"/>
                <a:cs typeface="Gill Sans"/>
              </a:rPr>
              <a:t>food in </a:t>
            </a:r>
          </a:p>
          <a:p>
            <a:pPr algn="ctr"/>
            <a:r>
              <a:rPr lang="en-US" b="1" dirty="0" smtClean="0">
                <a:latin typeface="Gill Sans"/>
                <a:cs typeface="Gill Sans"/>
              </a:rPr>
              <a:t>your home</a:t>
            </a:r>
            <a:endParaRPr lang="en-US" dirty="0"/>
          </a:p>
        </p:txBody>
      </p:sp>
      <p:sp>
        <p:nvSpPr>
          <p:cNvPr id="26" name="TextBox 25"/>
          <p:cNvSpPr txBox="1"/>
          <p:nvPr/>
        </p:nvSpPr>
        <p:spPr>
          <a:xfrm>
            <a:off x="4856249" y="1765921"/>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27" name="TextBox 26"/>
          <p:cNvSpPr txBox="1"/>
          <p:nvPr/>
        </p:nvSpPr>
        <p:spPr>
          <a:xfrm>
            <a:off x="3876316" y="3164472"/>
            <a:ext cx="855523" cy="646331"/>
          </a:xfrm>
          <a:prstGeom prst="rect">
            <a:avLst/>
          </a:prstGeom>
          <a:noFill/>
        </p:spPr>
        <p:txBody>
          <a:bodyPr wrap="non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28" name="TextBox 27"/>
          <p:cNvSpPr txBox="1"/>
          <p:nvPr/>
        </p:nvSpPr>
        <p:spPr>
          <a:xfrm>
            <a:off x="6671095" y="4098610"/>
            <a:ext cx="1236236" cy="646331"/>
          </a:xfrm>
          <a:prstGeom prst="rect">
            <a:avLst/>
          </a:prstGeom>
          <a:noFill/>
        </p:spPr>
        <p:txBody>
          <a:bodyPr wrap="non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29" name="Oval 28"/>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7034150" y="2452283"/>
            <a:ext cx="586143" cy="369332"/>
          </a:xfrm>
          <a:prstGeom prst="rect">
            <a:avLst/>
          </a:prstGeom>
          <a:noFill/>
        </p:spPr>
        <p:txBody>
          <a:bodyPr wrap="none" rtlCol="0">
            <a:spAutoFit/>
          </a:bodyPr>
          <a:lstStyle/>
          <a:p>
            <a:pPr algn="ctr"/>
            <a:r>
              <a:rPr lang="en-US" b="1" dirty="0" smtClean="0">
                <a:latin typeface="Garamond"/>
                <a:cs typeface="Garamond"/>
              </a:rPr>
              <a:t>kale</a:t>
            </a:r>
            <a:endParaRPr lang="en-US" b="1" dirty="0">
              <a:latin typeface="Garamond"/>
              <a:cs typeface="Garamond"/>
            </a:endParaRPr>
          </a:p>
        </p:txBody>
      </p:sp>
      <p:sp>
        <p:nvSpPr>
          <p:cNvPr id="40" name="TextBox 39"/>
          <p:cNvSpPr txBox="1"/>
          <p:nvPr/>
        </p:nvSpPr>
        <p:spPr>
          <a:xfrm>
            <a:off x="4721020" y="4596191"/>
            <a:ext cx="877163" cy="369332"/>
          </a:xfrm>
          <a:prstGeom prst="rect">
            <a:avLst/>
          </a:prstGeom>
          <a:noFill/>
        </p:spPr>
        <p:txBody>
          <a:bodyPr wrap="non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41" name="TextBox 40"/>
          <p:cNvSpPr txBox="1"/>
          <p:nvPr/>
        </p:nvSpPr>
        <p:spPr>
          <a:xfrm>
            <a:off x="7069225" y="3276015"/>
            <a:ext cx="1102135" cy="369332"/>
          </a:xfrm>
          <a:prstGeom prst="rect">
            <a:avLst/>
          </a:prstGeom>
          <a:noFill/>
        </p:spPr>
        <p:txBody>
          <a:bodyPr wrap="none" rtlCol="0">
            <a:spAutoFit/>
          </a:bodyPr>
          <a:lstStyle/>
          <a:p>
            <a:pPr algn="ctr"/>
            <a:r>
              <a:rPr lang="en-US" b="1" dirty="0" smtClean="0">
                <a:latin typeface="Garamond"/>
                <a:cs typeface="Garamond"/>
              </a:rPr>
              <a:t>artichoke</a:t>
            </a:r>
            <a:endParaRPr lang="en-US" b="1" dirty="0">
              <a:latin typeface="Garamond"/>
              <a:cs typeface="Garamond"/>
            </a:endParaRPr>
          </a:p>
        </p:txBody>
      </p:sp>
      <p:sp>
        <p:nvSpPr>
          <p:cNvPr id="42" name="TextBox 41"/>
          <p:cNvSpPr txBox="1"/>
          <p:nvPr/>
        </p:nvSpPr>
        <p:spPr>
          <a:xfrm>
            <a:off x="5783077" y="5057856"/>
            <a:ext cx="954107" cy="369332"/>
          </a:xfrm>
          <a:prstGeom prst="rect">
            <a:avLst/>
          </a:prstGeom>
          <a:noFill/>
        </p:spPr>
        <p:txBody>
          <a:bodyPr wrap="non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43" name="TextBox 42"/>
          <p:cNvSpPr txBox="1"/>
          <p:nvPr/>
        </p:nvSpPr>
        <p:spPr>
          <a:xfrm>
            <a:off x="6197974" y="1581255"/>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44" name="TextBox 43"/>
          <p:cNvSpPr txBox="1"/>
          <p:nvPr/>
        </p:nvSpPr>
        <p:spPr>
          <a:xfrm>
            <a:off x="4130318" y="2313783"/>
            <a:ext cx="928459" cy="646331"/>
          </a:xfrm>
          <a:prstGeom prst="rect">
            <a:avLst/>
          </a:prstGeom>
          <a:noFill/>
        </p:spPr>
        <p:txBody>
          <a:bodyPr wrap="none" rtlCol="0">
            <a:spAutoFit/>
          </a:bodyPr>
          <a:lstStyle/>
          <a:p>
            <a:pPr algn="ctr"/>
            <a:r>
              <a:rPr lang="en-US" b="1" dirty="0" smtClean="0">
                <a:latin typeface="Garamond"/>
                <a:cs typeface="Garamond"/>
              </a:rPr>
              <a:t>Frosted</a:t>
            </a:r>
          </a:p>
          <a:p>
            <a:pPr algn="ctr"/>
            <a:r>
              <a:rPr lang="en-US" b="1" dirty="0" smtClean="0">
                <a:latin typeface="Garamond"/>
                <a:cs typeface="Garamond"/>
              </a:rPr>
              <a:t>Flakes</a:t>
            </a:r>
            <a:endParaRPr lang="en-US" b="1" dirty="0">
              <a:latin typeface="Garamond"/>
              <a:cs typeface="Garamond"/>
            </a:endParaRPr>
          </a:p>
        </p:txBody>
      </p:sp>
      <p:sp>
        <p:nvSpPr>
          <p:cNvPr id="45" name="TextBox 44"/>
          <p:cNvSpPr txBox="1"/>
          <p:nvPr/>
        </p:nvSpPr>
        <p:spPr>
          <a:xfrm>
            <a:off x="6005077" y="4421775"/>
            <a:ext cx="625930" cy="369332"/>
          </a:xfrm>
          <a:prstGeom prst="rect">
            <a:avLst/>
          </a:prstGeom>
          <a:noFill/>
        </p:spPr>
        <p:txBody>
          <a:bodyPr wrap="none" rtlCol="0">
            <a:spAutoFit/>
          </a:bodyPr>
          <a:lstStyle/>
          <a:p>
            <a:pPr algn="ctr"/>
            <a:r>
              <a:rPr lang="en-US" b="1" dirty="0" smtClean="0">
                <a:latin typeface="Garamond"/>
                <a:cs typeface="Garamond"/>
              </a:rPr>
              <a:t>grits</a:t>
            </a:r>
            <a:endParaRPr lang="en-US" b="1" dirty="0">
              <a:latin typeface="Garamond"/>
              <a:cs typeface="Garamond"/>
            </a:endParaRPr>
          </a:p>
        </p:txBody>
      </p:sp>
      <p:sp>
        <p:nvSpPr>
          <p:cNvPr id="46" name="TextBox 45"/>
          <p:cNvSpPr txBox="1"/>
          <p:nvPr/>
        </p:nvSpPr>
        <p:spPr>
          <a:xfrm>
            <a:off x="4022323" y="4060501"/>
            <a:ext cx="736099" cy="369332"/>
          </a:xfrm>
          <a:prstGeom prst="rect">
            <a:avLst/>
          </a:prstGeom>
          <a:noFill/>
        </p:spPr>
        <p:txBody>
          <a:bodyPr wrap="none" rtlCol="0">
            <a:spAutoFit/>
          </a:bodyPr>
          <a:lstStyle/>
          <a:p>
            <a:pPr algn="ctr"/>
            <a:r>
              <a:rPr lang="en-US" b="1" dirty="0" err="1" smtClean="0">
                <a:latin typeface="Garamond"/>
                <a:cs typeface="Garamond"/>
              </a:rPr>
              <a:t>injera</a:t>
            </a:r>
            <a:endParaRPr lang="en-US" b="1" dirty="0">
              <a:latin typeface="Garamond"/>
              <a:cs typeface="Garamond"/>
            </a:endParaRPr>
          </a:p>
        </p:txBody>
      </p:sp>
    </p:spTree>
    <p:extLst>
      <p:ext uri="{BB962C8B-B14F-4D97-AF65-F5344CB8AC3E}">
        <p14:creationId xmlns:p14="http://schemas.microsoft.com/office/powerpoint/2010/main" val="41952365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5" name="TextBox 14"/>
          <p:cNvSpPr txBox="1"/>
          <p:nvPr/>
        </p:nvSpPr>
        <p:spPr>
          <a:xfrm>
            <a:off x="5612695" y="930002"/>
            <a:ext cx="3527228" cy="5586145"/>
          </a:xfrm>
          <a:prstGeom prst="rect">
            <a:avLst/>
          </a:prstGeom>
          <a:noFill/>
        </p:spPr>
        <p:txBody>
          <a:bodyPr wrap="none" rtlCol="0">
            <a:spAutoFit/>
          </a:bodyPr>
          <a:lstStyle/>
          <a:p>
            <a:pPr>
              <a:spcAft>
                <a:spcPts val="1800"/>
              </a:spcAft>
            </a:pPr>
            <a:r>
              <a:rPr lang="en-US" sz="1600" b="1" dirty="0" smtClean="0">
                <a:latin typeface="Gill Sans"/>
                <a:cs typeface="Gill Sans"/>
              </a:rPr>
              <a:t>Food in my Home</a:t>
            </a:r>
          </a:p>
          <a:p>
            <a:pPr>
              <a:spcAft>
                <a:spcPts val="1800"/>
              </a:spcAft>
            </a:pPr>
            <a:r>
              <a:rPr lang="en-US" sz="1600" b="1" dirty="0" smtClean="0">
                <a:latin typeface="Gill Sans"/>
                <a:cs typeface="Gill Sans"/>
              </a:rPr>
              <a:t>There are many types of food in </a:t>
            </a:r>
          </a:p>
          <a:p>
            <a:pPr>
              <a:spcAft>
                <a:spcPts val="1800"/>
              </a:spcAft>
            </a:pPr>
            <a:r>
              <a:rPr lang="en-US" sz="1600" b="1" dirty="0" smtClean="0">
                <a:latin typeface="Gill Sans"/>
                <a:cs typeface="Gill Sans"/>
              </a:rPr>
              <a:t>my home that we eat.</a:t>
            </a:r>
          </a:p>
          <a:p>
            <a:pPr>
              <a:spcAft>
                <a:spcPts val="1800"/>
              </a:spcAft>
            </a:pPr>
            <a:r>
              <a:rPr lang="en-US" sz="1600" b="1" dirty="0" smtClean="0">
                <a:latin typeface="Gill Sans"/>
                <a:cs typeface="Gill Sans"/>
              </a:rPr>
              <a:t>________________________________</a:t>
            </a:r>
          </a:p>
          <a:p>
            <a:pPr>
              <a:spcAft>
                <a:spcPts val="1800"/>
              </a:spcAft>
            </a:pPr>
            <a:r>
              <a:rPr lang="en-US" sz="1600" b="1" dirty="0">
                <a:latin typeface="Gill Sans"/>
                <a:cs typeface="Gill Sans"/>
              </a:rPr>
              <a:t>________________________________</a:t>
            </a:r>
          </a:p>
          <a:p>
            <a:pPr>
              <a:spcAft>
                <a:spcPts val="1800"/>
              </a:spcAft>
            </a:pPr>
            <a:r>
              <a:rPr lang="en-US" sz="1600" b="1" dirty="0">
                <a:latin typeface="Gill Sans"/>
                <a:cs typeface="Gill Sans"/>
              </a:rPr>
              <a:t>________________________________</a:t>
            </a:r>
          </a:p>
          <a:p>
            <a:pPr>
              <a:spcAft>
                <a:spcPts val="1800"/>
              </a:spcAft>
            </a:pPr>
            <a:r>
              <a:rPr lang="en-US" sz="1600" b="1" dirty="0">
                <a:latin typeface="Gill Sans"/>
                <a:cs typeface="Gill Sans"/>
              </a:rPr>
              <a:t>________________________________</a:t>
            </a:r>
          </a:p>
          <a:p>
            <a:pPr>
              <a:spcAft>
                <a:spcPts val="1800"/>
              </a:spcAft>
            </a:pPr>
            <a:r>
              <a:rPr lang="en-US" sz="1600" b="1" dirty="0">
                <a:latin typeface="Gill Sans"/>
                <a:cs typeface="Gill Sans"/>
              </a:rPr>
              <a:t>________________________________</a:t>
            </a:r>
          </a:p>
          <a:p>
            <a:pPr>
              <a:spcAft>
                <a:spcPts val="1800"/>
              </a:spcAft>
            </a:pPr>
            <a:r>
              <a:rPr lang="en-US" sz="1600" b="1" dirty="0">
                <a:latin typeface="Gill Sans"/>
                <a:cs typeface="Gill Sans"/>
              </a:rPr>
              <a:t>________________________________</a:t>
            </a:r>
          </a:p>
          <a:p>
            <a:pPr>
              <a:spcAft>
                <a:spcPts val="1800"/>
              </a:spcAft>
            </a:pPr>
            <a:r>
              <a:rPr lang="en-US" sz="1600" b="1" dirty="0" smtClean="0">
                <a:latin typeface="Gill Sans"/>
                <a:cs typeface="Gill Sans"/>
              </a:rPr>
              <a:t>We have many types of food in</a:t>
            </a:r>
          </a:p>
          <a:p>
            <a:pPr>
              <a:spcAft>
                <a:spcPts val="1800"/>
              </a:spcAft>
            </a:pPr>
            <a:r>
              <a:rPr lang="en-US" sz="1600" b="1" dirty="0" smtClean="0">
                <a:latin typeface="Gill Sans"/>
                <a:cs typeface="Gill Sans"/>
              </a:rPr>
              <a:t>my home.</a:t>
            </a:r>
            <a:endParaRPr lang="en-US" sz="1600" b="1" dirty="0">
              <a:latin typeface="Gill Sans"/>
              <a:cs typeface="Gill Sans"/>
            </a:endParaRPr>
          </a:p>
          <a:p>
            <a:endParaRPr lang="en-US" sz="1600" b="1" dirty="0" smtClean="0">
              <a:latin typeface="Gill Sans"/>
              <a:cs typeface="Gill Sans"/>
            </a:endParaRPr>
          </a:p>
        </p:txBody>
      </p:sp>
      <p:pic>
        <p:nvPicPr>
          <p:cNvPr id="6" name="Picture 5" descr="3-5 food map circle frame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02" y="1304242"/>
            <a:ext cx="4000117" cy="3835503"/>
          </a:xfrm>
          <a:prstGeom prst="rect">
            <a:avLst/>
          </a:prstGeom>
        </p:spPr>
      </p:pic>
    </p:spTree>
    <p:extLst>
      <p:ext uri="{BB962C8B-B14F-4D97-AF65-F5344CB8AC3E}">
        <p14:creationId xmlns:p14="http://schemas.microsoft.com/office/powerpoint/2010/main" val="18454160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480299" y="1888774"/>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95673" y="1985182"/>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18" name="Rectangle 17"/>
          <p:cNvSpPr/>
          <p:nvPr/>
        </p:nvSpPr>
        <p:spPr>
          <a:xfrm>
            <a:off x="2767876" y="1237470"/>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767876" y="1208799"/>
            <a:ext cx="1318788" cy="646331"/>
          </a:xfrm>
          <a:prstGeom prst="rect">
            <a:avLst/>
          </a:prstGeom>
          <a:noFill/>
        </p:spPr>
        <p:txBody>
          <a:bodyPr wrap="squar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20" name="Rectangle 19"/>
          <p:cNvSpPr/>
          <p:nvPr/>
        </p:nvSpPr>
        <p:spPr>
          <a:xfrm>
            <a:off x="1867984" y="3239253"/>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090671" y="3335661"/>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24" name="Rectangle 23"/>
          <p:cNvSpPr/>
          <p:nvPr/>
        </p:nvSpPr>
        <p:spPr>
          <a:xfrm>
            <a:off x="5703039" y="911818"/>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703040" y="1008226"/>
            <a:ext cx="1318788" cy="369332"/>
          </a:xfrm>
          <a:prstGeom prst="rect">
            <a:avLst/>
          </a:prstGeom>
          <a:noFill/>
        </p:spPr>
        <p:txBody>
          <a:bodyPr wrap="square" rtlCol="0">
            <a:spAutoFit/>
          </a:bodyPr>
          <a:lstStyle/>
          <a:p>
            <a:pPr algn="ctr"/>
            <a:r>
              <a:rPr lang="en-US" b="1" dirty="0" smtClean="0">
                <a:latin typeface="Garamond"/>
                <a:cs typeface="Garamond"/>
              </a:rPr>
              <a:t>artichoke</a:t>
            </a:r>
            <a:endParaRPr lang="en-US" b="1" dirty="0">
              <a:latin typeface="Garamond"/>
              <a:cs typeface="Garamond"/>
            </a:endParaRPr>
          </a:p>
        </p:txBody>
      </p:sp>
      <p:sp>
        <p:nvSpPr>
          <p:cNvPr id="29" name="Rectangle 28"/>
          <p:cNvSpPr/>
          <p:nvPr/>
        </p:nvSpPr>
        <p:spPr>
          <a:xfrm>
            <a:off x="4466738" y="2713699"/>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466739" y="2810107"/>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3" name="Rectangle 32"/>
          <p:cNvSpPr/>
          <p:nvPr/>
        </p:nvSpPr>
        <p:spPr>
          <a:xfrm>
            <a:off x="3427270" y="4214912"/>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427270" y="4186241"/>
            <a:ext cx="1318788" cy="646331"/>
          </a:xfrm>
          <a:prstGeom prst="rect">
            <a:avLst/>
          </a:prstGeom>
          <a:noFill/>
        </p:spPr>
        <p:txBody>
          <a:bodyPr wrap="squar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35" name="Rectangle 34"/>
          <p:cNvSpPr/>
          <p:nvPr/>
        </p:nvSpPr>
        <p:spPr>
          <a:xfrm>
            <a:off x="6653392" y="3860589"/>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653393" y="3956997"/>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7" name="Rectangle 36"/>
          <p:cNvSpPr/>
          <p:nvPr/>
        </p:nvSpPr>
        <p:spPr>
          <a:xfrm>
            <a:off x="5618937" y="5189503"/>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5618938" y="5285911"/>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9" name="Rectangle 38"/>
          <p:cNvSpPr/>
          <p:nvPr/>
        </p:nvSpPr>
        <p:spPr>
          <a:xfrm>
            <a:off x="7443953" y="528591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7443954" y="5382319"/>
            <a:ext cx="1318788" cy="369332"/>
          </a:xfrm>
          <a:prstGeom prst="rect">
            <a:avLst/>
          </a:prstGeom>
          <a:noFill/>
        </p:spPr>
        <p:txBody>
          <a:bodyPr wrap="square" rtlCol="0">
            <a:spAutoFit/>
          </a:bodyPr>
          <a:lstStyle/>
          <a:p>
            <a:pPr algn="ctr"/>
            <a:r>
              <a:rPr lang="en-US" b="1" dirty="0" smtClean="0">
                <a:latin typeface="Garamond"/>
                <a:cs typeface="Garamond"/>
              </a:rPr>
              <a:t>grits</a:t>
            </a:r>
            <a:endParaRPr lang="en-US" b="1" dirty="0">
              <a:latin typeface="Garamond"/>
              <a:cs typeface="Garamond"/>
            </a:endParaRPr>
          </a:p>
        </p:txBody>
      </p:sp>
      <p:sp>
        <p:nvSpPr>
          <p:cNvPr id="41" name="Rectangle 40"/>
          <p:cNvSpPr/>
          <p:nvPr/>
        </p:nvSpPr>
        <p:spPr>
          <a:xfrm>
            <a:off x="846730" y="466825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846730" y="4639580"/>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Tree>
    <p:extLst>
      <p:ext uri="{BB962C8B-B14F-4D97-AF65-F5344CB8AC3E}">
        <p14:creationId xmlns:p14="http://schemas.microsoft.com/office/powerpoint/2010/main" val="34173017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128428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99656" y="2158914"/>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18" name="Rectangle 17"/>
          <p:cNvSpPr/>
          <p:nvPr/>
        </p:nvSpPr>
        <p:spPr>
          <a:xfrm>
            <a:off x="2932461" y="3801713"/>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932461" y="3773042"/>
            <a:ext cx="1318788" cy="646331"/>
          </a:xfrm>
          <a:prstGeom prst="rect">
            <a:avLst/>
          </a:prstGeom>
          <a:noFill/>
        </p:spPr>
        <p:txBody>
          <a:bodyPr wrap="squar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20" name="Rectangle 19"/>
          <p:cNvSpPr/>
          <p:nvPr/>
        </p:nvSpPr>
        <p:spPr>
          <a:xfrm>
            <a:off x="1284282"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506969" y="3010009"/>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24" name="Rectangle 23"/>
          <p:cNvSpPr/>
          <p:nvPr/>
        </p:nvSpPr>
        <p:spPr>
          <a:xfrm>
            <a:off x="4559249" y="3746282"/>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559250" y="3842690"/>
            <a:ext cx="1318788" cy="369332"/>
          </a:xfrm>
          <a:prstGeom prst="rect">
            <a:avLst/>
          </a:prstGeom>
          <a:noFill/>
        </p:spPr>
        <p:txBody>
          <a:bodyPr wrap="square" rtlCol="0">
            <a:spAutoFit/>
          </a:bodyPr>
          <a:lstStyle/>
          <a:p>
            <a:pPr algn="ctr"/>
            <a:r>
              <a:rPr lang="en-US" b="1" dirty="0" smtClean="0">
                <a:latin typeface="Garamond"/>
                <a:cs typeface="Garamond"/>
              </a:rPr>
              <a:t>artichoke</a:t>
            </a:r>
            <a:endParaRPr lang="en-US" b="1" dirty="0">
              <a:latin typeface="Garamond"/>
              <a:cs typeface="Garamond"/>
            </a:endParaRPr>
          </a:p>
        </p:txBody>
      </p:sp>
      <p:sp>
        <p:nvSpPr>
          <p:cNvPr id="29" name="Rectangle 28"/>
          <p:cNvSpPr/>
          <p:nvPr/>
        </p:nvSpPr>
        <p:spPr>
          <a:xfrm>
            <a:off x="4559251"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59252" y="2158914"/>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3" name="Rectangle 32"/>
          <p:cNvSpPr/>
          <p:nvPr/>
        </p:nvSpPr>
        <p:spPr>
          <a:xfrm>
            <a:off x="6125166" y="209117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125166" y="2062506"/>
            <a:ext cx="1318788" cy="646331"/>
          </a:xfrm>
          <a:prstGeom prst="rect">
            <a:avLst/>
          </a:prstGeom>
          <a:noFill/>
        </p:spPr>
        <p:txBody>
          <a:bodyPr wrap="squar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35" name="Rectangle 34"/>
          <p:cNvSpPr/>
          <p:nvPr/>
        </p:nvSpPr>
        <p:spPr>
          <a:xfrm>
            <a:off x="1284282" y="3768069"/>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284283" y="3864477"/>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7" name="Rectangle 36"/>
          <p:cNvSpPr/>
          <p:nvPr/>
        </p:nvSpPr>
        <p:spPr>
          <a:xfrm>
            <a:off x="4559250"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559251" y="3010009"/>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9" name="Rectangle 38"/>
          <p:cNvSpPr/>
          <p:nvPr/>
        </p:nvSpPr>
        <p:spPr>
          <a:xfrm>
            <a:off x="2932461" y="293431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932462" y="3030725"/>
            <a:ext cx="1318788" cy="369332"/>
          </a:xfrm>
          <a:prstGeom prst="rect">
            <a:avLst/>
          </a:prstGeom>
          <a:noFill/>
        </p:spPr>
        <p:txBody>
          <a:bodyPr wrap="square" rtlCol="0">
            <a:spAutoFit/>
          </a:bodyPr>
          <a:lstStyle/>
          <a:p>
            <a:pPr algn="ctr"/>
            <a:r>
              <a:rPr lang="en-US" b="1" dirty="0" smtClean="0">
                <a:latin typeface="Garamond"/>
                <a:cs typeface="Garamond"/>
              </a:rPr>
              <a:t>grits</a:t>
            </a:r>
            <a:endParaRPr lang="en-US" b="1" dirty="0">
              <a:latin typeface="Garamond"/>
              <a:cs typeface="Garamond"/>
            </a:endParaRPr>
          </a:p>
        </p:txBody>
      </p:sp>
      <p:sp>
        <p:nvSpPr>
          <p:cNvPr id="41" name="Rectangle 40"/>
          <p:cNvSpPr/>
          <p:nvPr/>
        </p:nvSpPr>
        <p:spPr>
          <a:xfrm>
            <a:off x="293246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932462" y="2033835"/>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27" name="Rectangle 26"/>
          <p:cNvSpPr/>
          <p:nvPr/>
        </p:nvSpPr>
        <p:spPr>
          <a:xfrm>
            <a:off x="2932462" y="4641720"/>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932463" y="4738128"/>
            <a:ext cx="1318788" cy="369332"/>
          </a:xfrm>
          <a:prstGeom prst="rect">
            <a:avLst/>
          </a:prstGeom>
          <a:noFill/>
        </p:spPr>
        <p:txBody>
          <a:bodyPr wrap="square" rtlCol="0">
            <a:spAutoFit/>
          </a:bodyPr>
          <a:lstStyle/>
          <a:p>
            <a:pPr algn="ctr"/>
            <a:r>
              <a:rPr lang="en-US" b="1" dirty="0" err="1" smtClean="0">
                <a:latin typeface="Garamond"/>
                <a:cs typeface="Garamond"/>
              </a:rPr>
              <a:t>injera</a:t>
            </a:r>
            <a:endParaRPr lang="en-US" b="1" dirty="0">
              <a:latin typeface="Garamond"/>
              <a:cs typeface="Garamond"/>
            </a:endParaRPr>
          </a:p>
        </p:txBody>
      </p:sp>
    </p:spTree>
    <p:extLst>
      <p:ext uri="{BB962C8B-B14F-4D97-AF65-F5344CB8AC3E}">
        <p14:creationId xmlns:p14="http://schemas.microsoft.com/office/powerpoint/2010/main" val="41935952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128428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99656" y="2158914"/>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18" name="Rectangle 17"/>
          <p:cNvSpPr/>
          <p:nvPr/>
        </p:nvSpPr>
        <p:spPr>
          <a:xfrm>
            <a:off x="2932461" y="3801713"/>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932461" y="3773042"/>
            <a:ext cx="1318788" cy="646331"/>
          </a:xfrm>
          <a:prstGeom prst="rect">
            <a:avLst/>
          </a:prstGeom>
          <a:noFill/>
        </p:spPr>
        <p:txBody>
          <a:bodyPr wrap="squar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20" name="Rectangle 19"/>
          <p:cNvSpPr/>
          <p:nvPr/>
        </p:nvSpPr>
        <p:spPr>
          <a:xfrm>
            <a:off x="1284282"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506969" y="3010009"/>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24" name="Rectangle 23"/>
          <p:cNvSpPr/>
          <p:nvPr/>
        </p:nvSpPr>
        <p:spPr>
          <a:xfrm>
            <a:off x="4559249" y="3746282"/>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559250" y="3842690"/>
            <a:ext cx="1318788" cy="369332"/>
          </a:xfrm>
          <a:prstGeom prst="rect">
            <a:avLst/>
          </a:prstGeom>
          <a:noFill/>
        </p:spPr>
        <p:txBody>
          <a:bodyPr wrap="square" rtlCol="0">
            <a:spAutoFit/>
          </a:bodyPr>
          <a:lstStyle/>
          <a:p>
            <a:pPr algn="ctr"/>
            <a:r>
              <a:rPr lang="en-US" b="1" dirty="0" smtClean="0">
                <a:latin typeface="Garamond"/>
                <a:cs typeface="Garamond"/>
              </a:rPr>
              <a:t>artichoke</a:t>
            </a:r>
            <a:endParaRPr lang="en-US" b="1" dirty="0">
              <a:latin typeface="Garamond"/>
              <a:cs typeface="Garamond"/>
            </a:endParaRPr>
          </a:p>
        </p:txBody>
      </p:sp>
      <p:sp>
        <p:nvSpPr>
          <p:cNvPr id="29" name="Rectangle 28"/>
          <p:cNvSpPr/>
          <p:nvPr/>
        </p:nvSpPr>
        <p:spPr>
          <a:xfrm>
            <a:off x="4559251"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59252" y="2158914"/>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3" name="Rectangle 32"/>
          <p:cNvSpPr/>
          <p:nvPr/>
        </p:nvSpPr>
        <p:spPr>
          <a:xfrm>
            <a:off x="6125166" y="209117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125166" y="2062506"/>
            <a:ext cx="1318788" cy="646331"/>
          </a:xfrm>
          <a:prstGeom prst="rect">
            <a:avLst/>
          </a:prstGeom>
          <a:noFill/>
        </p:spPr>
        <p:txBody>
          <a:bodyPr wrap="squar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35" name="Rectangle 34"/>
          <p:cNvSpPr/>
          <p:nvPr/>
        </p:nvSpPr>
        <p:spPr>
          <a:xfrm>
            <a:off x="1284282" y="3768069"/>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284283" y="3864477"/>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7" name="Rectangle 36"/>
          <p:cNvSpPr/>
          <p:nvPr/>
        </p:nvSpPr>
        <p:spPr>
          <a:xfrm>
            <a:off x="4559250"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559251" y="3010009"/>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9" name="Rectangle 38"/>
          <p:cNvSpPr/>
          <p:nvPr/>
        </p:nvSpPr>
        <p:spPr>
          <a:xfrm>
            <a:off x="2932461" y="293431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932462" y="3030725"/>
            <a:ext cx="1318788" cy="369332"/>
          </a:xfrm>
          <a:prstGeom prst="rect">
            <a:avLst/>
          </a:prstGeom>
          <a:noFill/>
        </p:spPr>
        <p:txBody>
          <a:bodyPr wrap="square" rtlCol="0">
            <a:spAutoFit/>
          </a:bodyPr>
          <a:lstStyle/>
          <a:p>
            <a:pPr algn="ctr"/>
            <a:r>
              <a:rPr lang="en-US" b="1" dirty="0" smtClean="0">
                <a:latin typeface="Garamond"/>
                <a:cs typeface="Garamond"/>
              </a:rPr>
              <a:t>grits</a:t>
            </a:r>
            <a:endParaRPr lang="en-US" b="1" dirty="0">
              <a:latin typeface="Garamond"/>
              <a:cs typeface="Garamond"/>
            </a:endParaRPr>
          </a:p>
        </p:txBody>
      </p:sp>
      <p:sp>
        <p:nvSpPr>
          <p:cNvPr id="41" name="Rectangle 40"/>
          <p:cNvSpPr/>
          <p:nvPr/>
        </p:nvSpPr>
        <p:spPr>
          <a:xfrm>
            <a:off x="293246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932462" y="2033835"/>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27" name="Rectangle 26"/>
          <p:cNvSpPr/>
          <p:nvPr/>
        </p:nvSpPr>
        <p:spPr>
          <a:xfrm>
            <a:off x="2932462" y="4641720"/>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932463" y="4738128"/>
            <a:ext cx="1318788" cy="369332"/>
          </a:xfrm>
          <a:prstGeom prst="rect">
            <a:avLst/>
          </a:prstGeom>
          <a:noFill/>
        </p:spPr>
        <p:txBody>
          <a:bodyPr wrap="square" rtlCol="0">
            <a:spAutoFit/>
          </a:bodyPr>
          <a:lstStyle/>
          <a:p>
            <a:pPr algn="ctr"/>
            <a:r>
              <a:rPr lang="en-US" b="1" dirty="0" err="1" smtClean="0">
                <a:latin typeface="Garamond"/>
                <a:cs typeface="Garamond"/>
              </a:rPr>
              <a:t>injera</a:t>
            </a:r>
            <a:endParaRPr lang="en-US" b="1" dirty="0">
              <a:latin typeface="Garamond"/>
              <a:cs typeface="Garamond"/>
            </a:endParaRPr>
          </a:p>
        </p:txBody>
      </p:sp>
      <p:sp>
        <p:nvSpPr>
          <p:cNvPr id="31" name="Rectangle 30"/>
          <p:cNvSpPr/>
          <p:nvPr/>
        </p:nvSpPr>
        <p:spPr>
          <a:xfrm>
            <a:off x="1607963" y="1528619"/>
            <a:ext cx="769750" cy="369332"/>
          </a:xfrm>
          <a:prstGeom prst="rect">
            <a:avLst/>
          </a:prstGeom>
        </p:spPr>
        <p:txBody>
          <a:bodyPr wrap="none">
            <a:spAutoFit/>
          </a:bodyPr>
          <a:lstStyle/>
          <a:p>
            <a:pPr algn="ctr"/>
            <a:r>
              <a:rPr lang="en-US" b="1" dirty="0" smtClean="0">
                <a:latin typeface="Gill Sans"/>
                <a:cs typeface="Gill Sans"/>
              </a:rPr>
              <a:t>spice</a:t>
            </a:r>
            <a:endParaRPr lang="en-US" b="1" dirty="0">
              <a:latin typeface="Gill Sans"/>
              <a:cs typeface="Gill Sans"/>
            </a:endParaRPr>
          </a:p>
        </p:txBody>
      </p:sp>
      <p:sp>
        <p:nvSpPr>
          <p:cNvPr id="32" name="Rectangle 31"/>
          <p:cNvSpPr/>
          <p:nvPr/>
        </p:nvSpPr>
        <p:spPr>
          <a:xfrm>
            <a:off x="3184610" y="1550950"/>
            <a:ext cx="787671" cy="369332"/>
          </a:xfrm>
          <a:prstGeom prst="rect">
            <a:avLst/>
          </a:prstGeom>
        </p:spPr>
        <p:txBody>
          <a:bodyPr wrap="none">
            <a:spAutoFit/>
          </a:bodyPr>
          <a:lstStyle/>
          <a:p>
            <a:pPr algn="ctr"/>
            <a:r>
              <a:rPr lang="en-US" b="1" dirty="0" smtClean="0">
                <a:latin typeface="Gill Sans"/>
                <a:cs typeface="Gill Sans"/>
              </a:rPr>
              <a:t>grain</a:t>
            </a:r>
            <a:endParaRPr lang="en-US" b="1" dirty="0">
              <a:latin typeface="Gill Sans"/>
              <a:cs typeface="Gill Sans"/>
            </a:endParaRPr>
          </a:p>
        </p:txBody>
      </p:sp>
      <p:sp>
        <p:nvSpPr>
          <p:cNvPr id="43" name="Rectangle 42"/>
          <p:cNvSpPr/>
          <p:nvPr/>
        </p:nvSpPr>
        <p:spPr>
          <a:xfrm>
            <a:off x="4548007" y="1550950"/>
            <a:ext cx="1316624" cy="369332"/>
          </a:xfrm>
          <a:prstGeom prst="rect">
            <a:avLst/>
          </a:prstGeom>
        </p:spPr>
        <p:txBody>
          <a:bodyPr wrap="none">
            <a:spAutoFit/>
          </a:bodyPr>
          <a:lstStyle/>
          <a:p>
            <a:pPr algn="ctr"/>
            <a:r>
              <a:rPr lang="en-US" b="1" dirty="0" smtClean="0">
                <a:latin typeface="Gill Sans"/>
                <a:cs typeface="Gill Sans"/>
              </a:rPr>
              <a:t>vegetable</a:t>
            </a:r>
            <a:endParaRPr lang="en-US" b="1" dirty="0">
              <a:latin typeface="Gill Sans"/>
              <a:cs typeface="Gill Sans"/>
            </a:endParaRPr>
          </a:p>
        </p:txBody>
      </p:sp>
      <p:cxnSp>
        <p:nvCxnSpPr>
          <p:cNvPr id="44" name="Straight Connector 43"/>
          <p:cNvCxnSpPr/>
          <p:nvPr/>
        </p:nvCxnSpPr>
        <p:spPr>
          <a:xfrm>
            <a:off x="2898144"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314223" y="1904487"/>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67662"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408597" y="1550950"/>
            <a:ext cx="710451" cy="369332"/>
          </a:xfrm>
          <a:prstGeom prst="rect">
            <a:avLst/>
          </a:prstGeom>
        </p:spPr>
        <p:txBody>
          <a:bodyPr wrap="none">
            <a:spAutoFit/>
          </a:bodyPr>
          <a:lstStyle/>
          <a:p>
            <a:pPr algn="ctr"/>
            <a:r>
              <a:rPr lang="en-US" b="1" dirty="0" smtClean="0">
                <a:latin typeface="Gill Sans"/>
                <a:cs typeface="Gill Sans"/>
              </a:rPr>
              <a:t>fruit</a:t>
            </a:r>
            <a:endParaRPr lang="en-US" b="1" dirty="0">
              <a:latin typeface="Gill Sans"/>
              <a:cs typeface="Gill Sans"/>
            </a:endParaRPr>
          </a:p>
        </p:txBody>
      </p:sp>
      <p:cxnSp>
        <p:nvCxnSpPr>
          <p:cNvPr id="48" name="Straight Connector 47"/>
          <p:cNvCxnSpPr/>
          <p:nvPr/>
        </p:nvCxnSpPr>
        <p:spPr>
          <a:xfrm>
            <a:off x="6125166"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7085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128428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99656" y="2158914"/>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18" name="Rectangle 17"/>
          <p:cNvSpPr/>
          <p:nvPr/>
        </p:nvSpPr>
        <p:spPr>
          <a:xfrm>
            <a:off x="2932461" y="3801713"/>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932461" y="3773042"/>
            <a:ext cx="1318788" cy="646331"/>
          </a:xfrm>
          <a:prstGeom prst="rect">
            <a:avLst/>
          </a:prstGeom>
          <a:noFill/>
        </p:spPr>
        <p:txBody>
          <a:bodyPr wrap="squar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20" name="Rectangle 19"/>
          <p:cNvSpPr/>
          <p:nvPr/>
        </p:nvSpPr>
        <p:spPr>
          <a:xfrm>
            <a:off x="1284282"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506969" y="3010009"/>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24" name="Rectangle 23"/>
          <p:cNvSpPr/>
          <p:nvPr/>
        </p:nvSpPr>
        <p:spPr>
          <a:xfrm>
            <a:off x="4559249" y="3746282"/>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559250" y="3842690"/>
            <a:ext cx="1318788" cy="369332"/>
          </a:xfrm>
          <a:prstGeom prst="rect">
            <a:avLst/>
          </a:prstGeom>
          <a:noFill/>
        </p:spPr>
        <p:txBody>
          <a:bodyPr wrap="square" rtlCol="0">
            <a:spAutoFit/>
          </a:bodyPr>
          <a:lstStyle/>
          <a:p>
            <a:pPr algn="ctr"/>
            <a:r>
              <a:rPr lang="en-US" b="1" dirty="0" smtClean="0">
                <a:latin typeface="Garamond"/>
                <a:cs typeface="Garamond"/>
              </a:rPr>
              <a:t>artichoke</a:t>
            </a:r>
            <a:endParaRPr lang="en-US" b="1" dirty="0">
              <a:latin typeface="Garamond"/>
              <a:cs typeface="Garamond"/>
            </a:endParaRPr>
          </a:p>
        </p:txBody>
      </p:sp>
      <p:sp>
        <p:nvSpPr>
          <p:cNvPr id="29" name="Rectangle 28"/>
          <p:cNvSpPr/>
          <p:nvPr/>
        </p:nvSpPr>
        <p:spPr>
          <a:xfrm>
            <a:off x="4559251"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59252" y="2158914"/>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3" name="Rectangle 32"/>
          <p:cNvSpPr/>
          <p:nvPr/>
        </p:nvSpPr>
        <p:spPr>
          <a:xfrm>
            <a:off x="6125166" y="209117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125166" y="2062506"/>
            <a:ext cx="1318788" cy="646331"/>
          </a:xfrm>
          <a:prstGeom prst="rect">
            <a:avLst/>
          </a:prstGeom>
          <a:noFill/>
        </p:spPr>
        <p:txBody>
          <a:bodyPr wrap="squar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35" name="Rectangle 34"/>
          <p:cNvSpPr/>
          <p:nvPr/>
        </p:nvSpPr>
        <p:spPr>
          <a:xfrm>
            <a:off x="1284282" y="3768069"/>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284283" y="3864477"/>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7" name="Rectangle 36"/>
          <p:cNvSpPr/>
          <p:nvPr/>
        </p:nvSpPr>
        <p:spPr>
          <a:xfrm>
            <a:off x="4559250"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559251" y="3010009"/>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9" name="Rectangle 38"/>
          <p:cNvSpPr/>
          <p:nvPr/>
        </p:nvSpPr>
        <p:spPr>
          <a:xfrm>
            <a:off x="2932461" y="293431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932462" y="3030725"/>
            <a:ext cx="1318788" cy="369332"/>
          </a:xfrm>
          <a:prstGeom prst="rect">
            <a:avLst/>
          </a:prstGeom>
          <a:noFill/>
        </p:spPr>
        <p:txBody>
          <a:bodyPr wrap="square" rtlCol="0">
            <a:spAutoFit/>
          </a:bodyPr>
          <a:lstStyle/>
          <a:p>
            <a:pPr algn="ctr"/>
            <a:r>
              <a:rPr lang="en-US" b="1" dirty="0" smtClean="0">
                <a:latin typeface="Garamond"/>
                <a:cs typeface="Garamond"/>
              </a:rPr>
              <a:t>grits</a:t>
            </a:r>
            <a:endParaRPr lang="en-US" b="1" dirty="0">
              <a:latin typeface="Garamond"/>
              <a:cs typeface="Garamond"/>
            </a:endParaRPr>
          </a:p>
        </p:txBody>
      </p:sp>
      <p:sp>
        <p:nvSpPr>
          <p:cNvPr id="41" name="Rectangle 40"/>
          <p:cNvSpPr/>
          <p:nvPr/>
        </p:nvSpPr>
        <p:spPr>
          <a:xfrm>
            <a:off x="293246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932462" y="2033835"/>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27" name="Rectangle 26"/>
          <p:cNvSpPr/>
          <p:nvPr/>
        </p:nvSpPr>
        <p:spPr>
          <a:xfrm>
            <a:off x="2932462" y="4641720"/>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932463" y="4738128"/>
            <a:ext cx="1318788" cy="369332"/>
          </a:xfrm>
          <a:prstGeom prst="rect">
            <a:avLst/>
          </a:prstGeom>
          <a:noFill/>
        </p:spPr>
        <p:txBody>
          <a:bodyPr wrap="square" rtlCol="0">
            <a:spAutoFit/>
          </a:bodyPr>
          <a:lstStyle/>
          <a:p>
            <a:pPr algn="ctr"/>
            <a:r>
              <a:rPr lang="en-US" b="1" dirty="0" err="1" smtClean="0">
                <a:latin typeface="Garamond"/>
                <a:cs typeface="Garamond"/>
              </a:rPr>
              <a:t>injera</a:t>
            </a:r>
            <a:endParaRPr lang="en-US" b="1" dirty="0">
              <a:latin typeface="Garamond"/>
              <a:cs typeface="Garamond"/>
            </a:endParaRPr>
          </a:p>
        </p:txBody>
      </p:sp>
      <p:sp>
        <p:nvSpPr>
          <p:cNvPr id="31" name="Rectangle 30"/>
          <p:cNvSpPr/>
          <p:nvPr/>
        </p:nvSpPr>
        <p:spPr>
          <a:xfrm>
            <a:off x="1607963" y="1528619"/>
            <a:ext cx="769750" cy="369332"/>
          </a:xfrm>
          <a:prstGeom prst="rect">
            <a:avLst/>
          </a:prstGeom>
        </p:spPr>
        <p:txBody>
          <a:bodyPr wrap="none">
            <a:spAutoFit/>
          </a:bodyPr>
          <a:lstStyle/>
          <a:p>
            <a:pPr algn="ctr"/>
            <a:r>
              <a:rPr lang="en-US" b="1" dirty="0" smtClean="0">
                <a:latin typeface="Gill Sans"/>
                <a:cs typeface="Gill Sans"/>
              </a:rPr>
              <a:t>spice</a:t>
            </a:r>
            <a:endParaRPr lang="en-US" b="1" dirty="0">
              <a:latin typeface="Gill Sans"/>
              <a:cs typeface="Gill Sans"/>
            </a:endParaRPr>
          </a:p>
        </p:txBody>
      </p:sp>
      <p:sp>
        <p:nvSpPr>
          <p:cNvPr id="32" name="Rectangle 31"/>
          <p:cNvSpPr/>
          <p:nvPr/>
        </p:nvSpPr>
        <p:spPr>
          <a:xfrm>
            <a:off x="3184610" y="1550950"/>
            <a:ext cx="787671" cy="369332"/>
          </a:xfrm>
          <a:prstGeom prst="rect">
            <a:avLst/>
          </a:prstGeom>
        </p:spPr>
        <p:txBody>
          <a:bodyPr wrap="none">
            <a:spAutoFit/>
          </a:bodyPr>
          <a:lstStyle/>
          <a:p>
            <a:pPr algn="ctr"/>
            <a:r>
              <a:rPr lang="en-US" b="1" dirty="0" smtClean="0">
                <a:latin typeface="Gill Sans"/>
                <a:cs typeface="Gill Sans"/>
              </a:rPr>
              <a:t>grain</a:t>
            </a:r>
            <a:endParaRPr lang="en-US" b="1" dirty="0">
              <a:latin typeface="Gill Sans"/>
              <a:cs typeface="Gill Sans"/>
            </a:endParaRPr>
          </a:p>
        </p:txBody>
      </p:sp>
      <p:sp>
        <p:nvSpPr>
          <p:cNvPr id="43" name="Rectangle 42"/>
          <p:cNvSpPr/>
          <p:nvPr/>
        </p:nvSpPr>
        <p:spPr>
          <a:xfrm>
            <a:off x="4548007" y="1550950"/>
            <a:ext cx="1316624" cy="369332"/>
          </a:xfrm>
          <a:prstGeom prst="rect">
            <a:avLst/>
          </a:prstGeom>
        </p:spPr>
        <p:txBody>
          <a:bodyPr wrap="none">
            <a:spAutoFit/>
          </a:bodyPr>
          <a:lstStyle/>
          <a:p>
            <a:pPr algn="ctr"/>
            <a:r>
              <a:rPr lang="en-US" b="1" dirty="0" smtClean="0">
                <a:latin typeface="Gill Sans"/>
                <a:cs typeface="Gill Sans"/>
              </a:rPr>
              <a:t>vegetable</a:t>
            </a:r>
            <a:endParaRPr lang="en-US" b="1" dirty="0">
              <a:latin typeface="Gill Sans"/>
              <a:cs typeface="Gill Sans"/>
            </a:endParaRPr>
          </a:p>
        </p:txBody>
      </p:sp>
      <p:cxnSp>
        <p:nvCxnSpPr>
          <p:cNvPr id="44" name="Straight Connector 43"/>
          <p:cNvCxnSpPr/>
          <p:nvPr/>
        </p:nvCxnSpPr>
        <p:spPr>
          <a:xfrm>
            <a:off x="2898144"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314223" y="1904487"/>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67662"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408597" y="1550950"/>
            <a:ext cx="710451" cy="369332"/>
          </a:xfrm>
          <a:prstGeom prst="rect">
            <a:avLst/>
          </a:prstGeom>
        </p:spPr>
        <p:txBody>
          <a:bodyPr wrap="none">
            <a:spAutoFit/>
          </a:bodyPr>
          <a:lstStyle/>
          <a:p>
            <a:pPr algn="ctr"/>
            <a:r>
              <a:rPr lang="en-US" b="1" dirty="0" smtClean="0">
                <a:latin typeface="Gill Sans"/>
                <a:cs typeface="Gill Sans"/>
              </a:rPr>
              <a:t>fruit</a:t>
            </a:r>
            <a:endParaRPr lang="en-US" b="1" dirty="0">
              <a:latin typeface="Gill Sans"/>
              <a:cs typeface="Gill Sans"/>
            </a:endParaRPr>
          </a:p>
        </p:txBody>
      </p:sp>
      <p:cxnSp>
        <p:nvCxnSpPr>
          <p:cNvPr id="48" name="Straight Connector 47"/>
          <p:cNvCxnSpPr/>
          <p:nvPr/>
        </p:nvCxnSpPr>
        <p:spPr>
          <a:xfrm>
            <a:off x="6125166"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16390" y="1026653"/>
            <a:ext cx="791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993671"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01141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287596"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400815" y="1026653"/>
            <a:ext cx="7714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387455" y="1026653"/>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305664"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525248"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85189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17724" y="615187"/>
            <a:ext cx="712492" cy="369332"/>
          </a:xfrm>
          <a:prstGeom prst="rect">
            <a:avLst/>
          </a:prstGeom>
        </p:spPr>
        <p:txBody>
          <a:bodyPr wrap="none">
            <a:spAutoFit/>
          </a:bodyPr>
          <a:lstStyle/>
          <a:p>
            <a:pPr algn="ctr"/>
            <a:r>
              <a:rPr lang="en-US" b="1" dirty="0" smtClean="0">
                <a:latin typeface="Gill Sans"/>
                <a:cs typeface="Gill Sans"/>
              </a:rPr>
              <a:t>food</a:t>
            </a:r>
            <a:endParaRPr lang="en-US" b="1" dirty="0">
              <a:latin typeface="Gill Sans"/>
              <a:cs typeface="Gill Sans"/>
            </a:endParaRPr>
          </a:p>
        </p:txBody>
      </p:sp>
    </p:spTree>
    <p:extLst>
      <p:ext uri="{BB962C8B-B14F-4D97-AF65-F5344CB8AC3E}">
        <p14:creationId xmlns:p14="http://schemas.microsoft.com/office/powerpoint/2010/main" val="2033853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3456" y="200269"/>
            <a:ext cx="11603740" cy="7735826"/>
          </a:xfrm>
          <a:prstGeom prst="rect">
            <a:avLst/>
          </a:prstGeom>
        </p:spPr>
      </p:pic>
      <p:pic>
        <p:nvPicPr>
          <p:cNvPr id="3" name="Picture 2" descr="3-5 food map tree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63" y="2104827"/>
            <a:ext cx="3831791" cy="2777503"/>
          </a:xfrm>
          <a:prstGeom prst="rect">
            <a:avLst/>
          </a:prstGeom>
        </p:spPr>
      </p:pic>
      <p:sp>
        <p:nvSpPr>
          <p:cNvPr id="4" name="TextBox 3"/>
          <p:cNvSpPr txBox="1"/>
          <p:nvPr/>
        </p:nvSpPr>
        <p:spPr>
          <a:xfrm>
            <a:off x="5007711" y="873249"/>
            <a:ext cx="3197546" cy="5447646"/>
          </a:xfrm>
          <a:prstGeom prst="rect">
            <a:avLst/>
          </a:prstGeom>
          <a:noFill/>
        </p:spPr>
        <p:txBody>
          <a:bodyPr wrap="square" rtlCol="0">
            <a:spAutoFit/>
          </a:bodyPr>
          <a:lstStyle/>
          <a:p>
            <a:pPr>
              <a:spcAft>
                <a:spcPts val="1800"/>
              </a:spcAft>
            </a:pPr>
            <a:r>
              <a:rPr lang="en-US" b="1" dirty="0" smtClean="0">
                <a:latin typeface="Gill Sans"/>
                <a:cs typeface="Gill Sans"/>
              </a:rPr>
              <a:t>Food at my Home</a:t>
            </a:r>
            <a:endParaRPr lang="en-US" b="1" dirty="0" smtClean="0">
              <a:latin typeface="Gill Sans"/>
              <a:cs typeface="Gill Sans"/>
            </a:endParaRPr>
          </a:p>
          <a:p>
            <a:pPr>
              <a:spcAft>
                <a:spcPts val="1800"/>
              </a:spcAft>
            </a:pPr>
            <a:r>
              <a:rPr lang="en-US" b="1" dirty="0" smtClean="0">
                <a:latin typeface="Gill Sans"/>
                <a:cs typeface="Gill Sans"/>
              </a:rPr>
              <a:t>Spices</a:t>
            </a:r>
          </a:p>
          <a:p>
            <a:pPr>
              <a:spcAft>
                <a:spcPts val="1800"/>
              </a:spcAft>
            </a:pPr>
            <a:endParaRPr lang="en-US" b="1" dirty="0" smtClean="0">
              <a:latin typeface="Gill Sans"/>
              <a:cs typeface="Gill Sans"/>
            </a:endParaRPr>
          </a:p>
          <a:p>
            <a:pPr>
              <a:spcAft>
                <a:spcPts val="1800"/>
              </a:spcAft>
            </a:pPr>
            <a:endParaRPr lang="en-US" b="1" dirty="0">
              <a:latin typeface="Gill Sans"/>
              <a:cs typeface="Gill Sans"/>
            </a:endParaRPr>
          </a:p>
          <a:p>
            <a:pPr>
              <a:spcAft>
                <a:spcPts val="1800"/>
              </a:spcAft>
            </a:pPr>
            <a:r>
              <a:rPr lang="en-US" b="1" dirty="0" smtClean="0">
                <a:latin typeface="Gill Sans"/>
                <a:cs typeface="Gill Sans"/>
              </a:rPr>
              <a:t>Grains</a:t>
            </a:r>
            <a:endParaRPr lang="en-US" b="1" dirty="0" smtClean="0">
              <a:latin typeface="Gill Sans"/>
              <a:cs typeface="Gill Sans"/>
            </a:endParaRPr>
          </a:p>
          <a:p>
            <a:pPr>
              <a:spcAft>
                <a:spcPts val="1800"/>
              </a:spcAft>
            </a:pPr>
            <a:endParaRPr lang="en-US" b="1" dirty="0" smtClean="0">
              <a:latin typeface="Gill Sans"/>
              <a:cs typeface="Gill Sans"/>
            </a:endParaRPr>
          </a:p>
          <a:p>
            <a:pPr>
              <a:spcAft>
                <a:spcPts val="1800"/>
              </a:spcAft>
            </a:pPr>
            <a:endParaRPr lang="en-US" b="1" dirty="0">
              <a:latin typeface="Gill Sans"/>
              <a:cs typeface="Gill Sans"/>
            </a:endParaRPr>
          </a:p>
          <a:p>
            <a:pPr>
              <a:spcAft>
                <a:spcPts val="1800"/>
              </a:spcAft>
            </a:pPr>
            <a:r>
              <a:rPr lang="en-US" b="1" dirty="0" smtClean="0">
                <a:latin typeface="Gill Sans"/>
                <a:cs typeface="Gill Sans"/>
              </a:rPr>
              <a:t>Vegetables </a:t>
            </a:r>
          </a:p>
          <a:p>
            <a:pPr>
              <a:spcAft>
                <a:spcPts val="1800"/>
              </a:spcAft>
            </a:pPr>
            <a:endParaRPr lang="en-US" b="1" dirty="0">
              <a:latin typeface="Gill Sans"/>
              <a:cs typeface="Gill Sans"/>
            </a:endParaRPr>
          </a:p>
          <a:p>
            <a:pPr>
              <a:spcAft>
                <a:spcPts val="1800"/>
              </a:spcAft>
            </a:pPr>
            <a:endParaRPr lang="en-US" b="1" dirty="0" smtClean="0">
              <a:latin typeface="Gill Sans"/>
              <a:cs typeface="Gill Sans"/>
            </a:endParaRPr>
          </a:p>
          <a:p>
            <a:pPr>
              <a:spcAft>
                <a:spcPts val="1800"/>
              </a:spcAft>
            </a:pPr>
            <a:r>
              <a:rPr lang="en-US" b="1" dirty="0" smtClean="0">
                <a:latin typeface="Gill Sans"/>
                <a:cs typeface="Gill Sans"/>
              </a:rPr>
              <a:t>Fruit</a:t>
            </a:r>
            <a:endParaRPr lang="en-US" b="1" dirty="0">
              <a:latin typeface="Gill Sans"/>
              <a:cs typeface="Gill Sans"/>
            </a:endParaRPr>
          </a:p>
        </p:txBody>
      </p:sp>
    </p:spTree>
    <p:extLst>
      <p:ext uri="{BB962C8B-B14F-4D97-AF65-F5344CB8AC3E}">
        <p14:creationId xmlns:p14="http://schemas.microsoft.com/office/powerpoint/2010/main" val="9440473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324858" y="121492"/>
            <a:ext cx="7906675" cy="627688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3600" b="1" dirty="0" smtClean="0">
                <a:solidFill>
                  <a:srgbClr val="0D0D0D"/>
                </a:solidFill>
                <a:latin typeface="Gill Sans"/>
                <a:cs typeface="Gill Sans"/>
              </a:rPr>
              <a:t>Virtual Housekeeping</a:t>
            </a:r>
            <a:endParaRPr lang="en-US" sz="3600" b="1" dirty="0">
              <a:solidFill>
                <a:srgbClr val="0D0D0D"/>
              </a:solidFill>
              <a:latin typeface="Gill Sans"/>
              <a:cs typeface="Gill Sans"/>
            </a:endParaRPr>
          </a:p>
          <a:p>
            <a:pPr marL="342882" indent="-342882">
              <a:lnSpc>
                <a:spcPct val="100000"/>
              </a:lnSpc>
              <a:buFont typeface="Arial"/>
              <a:buChar char="•"/>
            </a:pPr>
            <a:r>
              <a:rPr lang="en-US" sz="2500" b="1" dirty="0">
                <a:solidFill>
                  <a:srgbClr val="0D0D0D"/>
                </a:solidFill>
                <a:latin typeface="Gill Sans"/>
                <a:cs typeface="Gill Sans"/>
              </a:rPr>
              <a:t>Technology</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a:solidFill>
                  <a:srgbClr val="0D0D0D"/>
                </a:solidFill>
                <a:latin typeface="Garamond"/>
                <a:cs typeface="Garamond"/>
              </a:rPr>
              <a:t>–</a:t>
            </a:r>
            <a:r>
              <a:rPr lang="en-US" sz="2500" b="1" dirty="0" smtClean="0">
                <a:solidFill>
                  <a:srgbClr val="0D0D0D"/>
                </a:solidFill>
                <a:latin typeface="Garamond"/>
                <a:cs typeface="Garamond"/>
              </a:rPr>
              <a:t>Video </a:t>
            </a:r>
            <a:r>
              <a:rPr lang="en-US" sz="2500" b="1" dirty="0">
                <a:solidFill>
                  <a:srgbClr val="0D0D0D"/>
                </a:solidFill>
                <a:latin typeface="Garamond"/>
                <a:cs typeface="Garamond"/>
              </a:rPr>
              <a:t>View:  your name and </a:t>
            </a:r>
            <a:r>
              <a:rPr lang="en-US" sz="2500" b="1" dirty="0" smtClean="0">
                <a:solidFill>
                  <a:srgbClr val="0D0D0D"/>
                </a:solidFill>
                <a:latin typeface="Garamond"/>
                <a:cs typeface="Garamond"/>
              </a:rPr>
              <a:t>school.</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–Mute </a:t>
            </a:r>
            <a:r>
              <a:rPr lang="en-US" sz="2500" b="1" dirty="0">
                <a:solidFill>
                  <a:srgbClr val="0D0D0D"/>
                </a:solidFill>
                <a:latin typeface="Garamond"/>
                <a:cs typeface="Garamond"/>
              </a:rPr>
              <a:t>your microphone if not </a:t>
            </a:r>
            <a:r>
              <a:rPr lang="en-US" sz="2500" b="1" dirty="0" smtClean="0">
                <a:solidFill>
                  <a:srgbClr val="0D0D0D"/>
                </a:solidFill>
                <a:latin typeface="Garamond"/>
                <a:cs typeface="Garamond"/>
              </a:rPr>
              <a:t>talking.</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–Breakout Rooms:  </a:t>
            </a:r>
            <a:r>
              <a:rPr lang="en-US" sz="2400" b="1" dirty="0">
                <a:solidFill>
                  <a:srgbClr val="000000"/>
                </a:solidFill>
                <a:latin typeface="Garamond"/>
                <a:cs typeface="Garamond"/>
              </a:rPr>
              <a:t>Take pictures of the steps involved </a:t>
            </a:r>
            <a:br>
              <a:rPr lang="en-US" sz="2400" b="1" dirty="0">
                <a:solidFill>
                  <a:srgbClr val="000000"/>
                </a:solidFill>
                <a:latin typeface="Garamond"/>
                <a:cs typeface="Garamond"/>
              </a:rPr>
            </a:br>
            <a:r>
              <a:rPr lang="en-US" sz="2400" b="1" dirty="0" smtClean="0">
                <a:solidFill>
                  <a:srgbClr val="000000"/>
                </a:solidFill>
                <a:latin typeface="Garamond"/>
                <a:cs typeface="Garamond"/>
              </a:rPr>
              <a:t>  before </a:t>
            </a:r>
            <a:r>
              <a:rPr lang="en-US" sz="2400" b="1" dirty="0">
                <a:solidFill>
                  <a:srgbClr val="000000"/>
                </a:solidFill>
                <a:latin typeface="Garamond"/>
                <a:cs typeface="Garamond"/>
              </a:rPr>
              <a:t>we break </a:t>
            </a:r>
            <a:r>
              <a:rPr lang="en-US" sz="2400" b="1" dirty="0" smtClean="0">
                <a:solidFill>
                  <a:srgbClr val="000000"/>
                </a:solidFill>
                <a:latin typeface="Garamond"/>
                <a:cs typeface="Garamond"/>
              </a:rPr>
              <a:t>away.</a:t>
            </a:r>
            <a:r>
              <a:rPr lang="en-US" sz="2500" b="1" dirty="0" smtClean="0">
                <a:solidFill>
                  <a:srgbClr val="0D0D0D"/>
                </a:solidFill>
                <a:latin typeface="Garamond"/>
                <a:cs typeface="Garamond"/>
              </a:rPr>
              <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–Chat Box.</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Materials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–Composition book.</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–Paper </a:t>
            </a:r>
            <a:r>
              <a:rPr lang="en-US" sz="2500" b="1" dirty="0">
                <a:solidFill>
                  <a:srgbClr val="0D0D0D"/>
                </a:solidFill>
                <a:latin typeface="Garamond"/>
                <a:cs typeface="Garamond"/>
              </a:rPr>
              <a:t>and pens/</a:t>
            </a:r>
            <a:r>
              <a:rPr lang="en-US" sz="2500" b="1" dirty="0" smtClean="0">
                <a:solidFill>
                  <a:srgbClr val="0D0D0D"/>
                </a:solidFill>
                <a:latin typeface="Garamond"/>
                <a:cs typeface="Garamond"/>
              </a:rPr>
              <a:t>pencils.</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Books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–Pedagogy of Confidence.</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–Critical Thinking Guide.</a:t>
            </a:r>
            <a:endParaRPr lang="en-US" sz="2500" b="1" dirty="0">
              <a:solidFill>
                <a:srgbClr val="0D0D0D"/>
              </a:solidFill>
              <a:latin typeface="Garamond"/>
              <a:cs typeface="Garamond"/>
            </a:endParaRPr>
          </a:p>
        </p:txBody>
      </p:sp>
      <p:pic>
        <p:nvPicPr>
          <p:cNvPr id="8" name="Picture 7" descr="NUA-mark.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4434" y="6091515"/>
            <a:ext cx="2120900" cy="711200"/>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2</a:t>
            </a:fld>
            <a:endParaRPr lang="en-US" dirty="0"/>
          </a:p>
        </p:txBody>
      </p:sp>
    </p:spTree>
    <p:extLst>
      <p:ext uri="{BB962C8B-B14F-4D97-AF65-F5344CB8AC3E}">
        <p14:creationId xmlns:p14="http://schemas.microsoft.com/office/powerpoint/2010/main" val="34109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97024" cy="338554"/>
          </a:xfrm>
          <a:prstGeom prst="rect">
            <a:avLst/>
          </a:prstGeom>
        </p:spPr>
        <p:txBody>
          <a:bodyPr wrap="none">
            <a:spAutoFit/>
          </a:bodyPr>
          <a:lstStyle/>
          <a:p>
            <a:r>
              <a:rPr lang="en-US" sz="1600" b="1" dirty="0" smtClean="0">
                <a:latin typeface="Gill Sans"/>
                <a:cs typeface="Gill Sans"/>
              </a:rPr>
              <a:t>Categorizing</a:t>
            </a:r>
            <a:endParaRPr lang="en-US" sz="1600" b="1" dirty="0">
              <a:latin typeface="Gill Sans"/>
              <a:cs typeface="Gill Sans"/>
            </a:endParaRPr>
          </a:p>
        </p:txBody>
      </p:sp>
      <p:sp>
        <p:nvSpPr>
          <p:cNvPr id="3" name="Rectangle 2"/>
          <p:cNvSpPr/>
          <p:nvPr/>
        </p:nvSpPr>
        <p:spPr>
          <a:xfrm>
            <a:off x="128428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99656" y="2158914"/>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18" name="Rectangle 17"/>
          <p:cNvSpPr/>
          <p:nvPr/>
        </p:nvSpPr>
        <p:spPr>
          <a:xfrm>
            <a:off x="2932461" y="3801713"/>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932461" y="3773042"/>
            <a:ext cx="1318788" cy="646331"/>
          </a:xfrm>
          <a:prstGeom prst="rect">
            <a:avLst/>
          </a:prstGeom>
          <a:noFill/>
        </p:spPr>
        <p:txBody>
          <a:bodyPr wrap="squar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20" name="Rectangle 19"/>
          <p:cNvSpPr/>
          <p:nvPr/>
        </p:nvSpPr>
        <p:spPr>
          <a:xfrm>
            <a:off x="1284282"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506969" y="3010009"/>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24" name="Rectangle 23"/>
          <p:cNvSpPr/>
          <p:nvPr/>
        </p:nvSpPr>
        <p:spPr>
          <a:xfrm>
            <a:off x="4559249" y="3746282"/>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559250" y="3842690"/>
            <a:ext cx="1318788" cy="369332"/>
          </a:xfrm>
          <a:prstGeom prst="rect">
            <a:avLst/>
          </a:prstGeom>
          <a:noFill/>
        </p:spPr>
        <p:txBody>
          <a:bodyPr wrap="square" rtlCol="0">
            <a:spAutoFit/>
          </a:bodyPr>
          <a:lstStyle/>
          <a:p>
            <a:pPr algn="ctr"/>
            <a:r>
              <a:rPr lang="en-US" b="1" dirty="0" smtClean="0">
                <a:latin typeface="Garamond"/>
                <a:cs typeface="Garamond"/>
              </a:rPr>
              <a:t>artichoke</a:t>
            </a:r>
            <a:endParaRPr lang="en-US" b="1" dirty="0">
              <a:latin typeface="Garamond"/>
              <a:cs typeface="Garamond"/>
            </a:endParaRPr>
          </a:p>
        </p:txBody>
      </p:sp>
      <p:sp>
        <p:nvSpPr>
          <p:cNvPr id="29" name="Rectangle 28"/>
          <p:cNvSpPr/>
          <p:nvPr/>
        </p:nvSpPr>
        <p:spPr>
          <a:xfrm>
            <a:off x="4559251"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59252" y="2158914"/>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3" name="Rectangle 32"/>
          <p:cNvSpPr/>
          <p:nvPr/>
        </p:nvSpPr>
        <p:spPr>
          <a:xfrm>
            <a:off x="6125166" y="209117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125166" y="2062506"/>
            <a:ext cx="1318788" cy="646331"/>
          </a:xfrm>
          <a:prstGeom prst="rect">
            <a:avLst/>
          </a:prstGeom>
          <a:noFill/>
        </p:spPr>
        <p:txBody>
          <a:bodyPr wrap="squar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35" name="Rectangle 34"/>
          <p:cNvSpPr/>
          <p:nvPr/>
        </p:nvSpPr>
        <p:spPr>
          <a:xfrm>
            <a:off x="1284282" y="3768069"/>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284283" y="3864477"/>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7" name="Rectangle 36"/>
          <p:cNvSpPr/>
          <p:nvPr/>
        </p:nvSpPr>
        <p:spPr>
          <a:xfrm>
            <a:off x="4559250"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559251" y="3010009"/>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9" name="Rectangle 38"/>
          <p:cNvSpPr/>
          <p:nvPr/>
        </p:nvSpPr>
        <p:spPr>
          <a:xfrm>
            <a:off x="2932461" y="293431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932462" y="3030725"/>
            <a:ext cx="1318788" cy="369332"/>
          </a:xfrm>
          <a:prstGeom prst="rect">
            <a:avLst/>
          </a:prstGeom>
          <a:noFill/>
        </p:spPr>
        <p:txBody>
          <a:bodyPr wrap="square" rtlCol="0">
            <a:spAutoFit/>
          </a:bodyPr>
          <a:lstStyle/>
          <a:p>
            <a:pPr algn="ctr"/>
            <a:r>
              <a:rPr lang="en-US" b="1" dirty="0" smtClean="0">
                <a:latin typeface="Garamond"/>
                <a:cs typeface="Garamond"/>
              </a:rPr>
              <a:t>grits</a:t>
            </a:r>
            <a:endParaRPr lang="en-US" b="1" dirty="0">
              <a:latin typeface="Garamond"/>
              <a:cs typeface="Garamond"/>
            </a:endParaRPr>
          </a:p>
        </p:txBody>
      </p:sp>
      <p:sp>
        <p:nvSpPr>
          <p:cNvPr id="41" name="Rectangle 40"/>
          <p:cNvSpPr/>
          <p:nvPr/>
        </p:nvSpPr>
        <p:spPr>
          <a:xfrm>
            <a:off x="293246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932462" y="2033835"/>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27" name="Rectangle 26"/>
          <p:cNvSpPr/>
          <p:nvPr/>
        </p:nvSpPr>
        <p:spPr>
          <a:xfrm>
            <a:off x="2932462" y="4641720"/>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932463" y="4738128"/>
            <a:ext cx="1318788" cy="369332"/>
          </a:xfrm>
          <a:prstGeom prst="rect">
            <a:avLst/>
          </a:prstGeom>
          <a:noFill/>
        </p:spPr>
        <p:txBody>
          <a:bodyPr wrap="square" rtlCol="0">
            <a:spAutoFit/>
          </a:bodyPr>
          <a:lstStyle/>
          <a:p>
            <a:pPr algn="ctr"/>
            <a:r>
              <a:rPr lang="en-US" b="1" dirty="0" err="1" smtClean="0">
                <a:latin typeface="Garamond"/>
                <a:cs typeface="Garamond"/>
              </a:rPr>
              <a:t>injera</a:t>
            </a:r>
            <a:endParaRPr lang="en-US" b="1" dirty="0">
              <a:latin typeface="Garamond"/>
              <a:cs typeface="Garamond"/>
            </a:endParaRPr>
          </a:p>
        </p:txBody>
      </p:sp>
      <p:sp>
        <p:nvSpPr>
          <p:cNvPr id="31" name="Rectangle 30"/>
          <p:cNvSpPr/>
          <p:nvPr/>
        </p:nvSpPr>
        <p:spPr>
          <a:xfrm>
            <a:off x="1607963" y="1528619"/>
            <a:ext cx="769750" cy="369332"/>
          </a:xfrm>
          <a:prstGeom prst="rect">
            <a:avLst/>
          </a:prstGeom>
        </p:spPr>
        <p:txBody>
          <a:bodyPr wrap="none">
            <a:spAutoFit/>
          </a:bodyPr>
          <a:lstStyle/>
          <a:p>
            <a:pPr algn="ctr"/>
            <a:r>
              <a:rPr lang="en-US" b="1" dirty="0" smtClean="0">
                <a:latin typeface="Gill Sans"/>
                <a:cs typeface="Gill Sans"/>
              </a:rPr>
              <a:t>spice</a:t>
            </a:r>
            <a:endParaRPr lang="en-US" b="1" dirty="0">
              <a:latin typeface="Gill Sans"/>
              <a:cs typeface="Gill Sans"/>
            </a:endParaRPr>
          </a:p>
        </p:txBody>
      </p:sp>
      <p:sp>
        <p:nvSpPr>
          <p:cNvPr id="32" name="Rectangle 31"/>
          <p:cNvSpPr/>
          <p:nvPr/>
        </p:nvSpPr>
        <p:spPr>
          <a:xfrm>
            <a:off x="3184610" y="1550950"/>
            <a:ext cx="787671" cy="369332"/>
          </a:xfrm>
          <a:prstGeom prst="rect">
            <a:avLst/>
          </a:prstGeom>
        </p:spPr>
        <p:txBody>
          <a:bodyPr wrap="none">
            <a:spAutoFit/>
          </a:bodyPr>
          <a:lstStyle/>
          <a:p>
            <a:pPr algn="ctr"/>
            <a:r>
              <a:rPr lang="en-US" b="1" dirty="0" smtClean="0">
                <a:latin typeface="Gill Sans"/>
                <a:cs typeface="Gill Sans"/>
              </a:rPr>
              <a:t>grain</a:t>
            </a:r>
            <a:endParaRPr lang="en-US" b="1" dirty="0">
              <a:latin typeface="Gill Sans"/>
              <a:cs typeface="Gill Sans"/>
            </a:endParaRPr>
          </a:p>
        </p:txBody>
      </p:sp>
      <p:sp>
        <p:nvSpPr>
          <p:cNvPr id="43" name="Rectangle 42"/>
          <p:cNvSpPr/>
          <p:nvPr/>
        </p:nvSpPr>
        <p:spPr>
          <a:xfrm>
            <a:off x="4548007" y="1550950"/>
            <a:ext cx="1316624" cy="369332"/>
          </a:xfrm>
          <a:prstGeom prst="rect">
            <a:avLst/>
          </a:prstGeom>
        </p:spPr>
        <p:txBody>
          <a:bodyPr wrap="none">
            <a:spAutoFit/>
          </a:bodyPr>
          <a:lstStyle/>
          <a:p>
            <a:pPr algn="ctr"/>
            <a:r>
              <a:rPr lang="en-US" b="1" dirty="0" smtClean="0">
                <a:latin typeface="Gill Sans"/>
                <a:cs typeface="Gill Sans"/>
              </a:rPr>
              <a:t>vegetable</a:t>
            </a:r>
            <a:endParaRPr lang="en-US" b="1" dirty="0">
              <a:latin typeface="Gill Sans"/>
              <a:cs typeface="Gill Sans"/>
            </a:endParaRPr>
          </a:p>
        </p:txBody>
      </p:sp>
      <p:cxnSp>
        <p:nvCxnSpPr>
          <p:cNvPr id="44" name="Straight Connector 43"/>
          <p:cNvCxnSpPr/>
          <p:nvPr/>
        </p:nvCxnSpPr>
        <p:spPr>
          <a:xfrm>
            <a:off x="2898144"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314223" y="1904487"/>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67662"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408597" y="1550950"/>
            <a:ext cx="710451" cy="369332"/>
          </a:xfrm>
          <a:prstGeom prst="rect">
            <a:avLst/>
          </a:prstGeom>
        </p:spPr>
        <p:txBody>
          <a:bodyPr wrap="none">
            <a:spAutoFit/>
          </a:bodyPr>
          <a:lstStyle/>
          <a:p>
            <a:pPr algn="ctr"/>
            <a:r>
              <a:rPr lang="en-US" b="1" dirty="0" smtClean="0">
                <a:latin typeface="Gill Sans"/>
                <a:cs typeface="Gill Sans"/>
              </a:rPr>
              <a:t>fruit</a:t>
            </a:r>
            <a:endParaRPr lang="en-US" b="1" dirty="0">
              <a:latin typeface="Gill Sans"/>
              <a:cs typeface="Gill Sans"/>
            </a:endParaRPr>
          </a:p>
        </p:txBody>
      </p:sp>
      <p:cxnSp>
        <p:nvCxnSpPr>
          <p:cNvPr id="48" name="Straight Connector 47"/>
          <p:cNvCxnSpPr/>
          <p:nvPr/>
        </p:nvCxnSpPr>
        <p:spPr>
          <a:xfrm>
            <a:off x="6125166"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16390" y="1026653"/>
            <a:ext cx="791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993671"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01141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287596"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400815" y="1026653"/>
            <a:ext cx="7714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387455" y="1026653"/>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305664"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525248"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85189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17724" y="615187"/>
            <a:ext cx="712492" cy="369332"/>
          </a:xfrm>
          <a:prstGeom prst="rect">
            <a:avLst/>
          </a:prstGeom>
        </p:spPr>
        <p:txBody>
          <a:bodyPr wrap="none">
            <a:spAutoFit/>
          </a:bodyPr>
          <a:lstStyle/>
          <a:p>
            <a:pPr algn="ctr"/>
            <a:r>
              <a:rPr lang="en-US" b="1" dirty="0" smtClean="0">
                <a:latin typeface="Gill Sans"/>
                <a:cs typeface="Gill Sans"/>
              </a:rPr>
              <a:t>food</a:t>
            </a:r>
            <a:endParaRPr lang="en-US" b="1" dirty="0">
              <a:latin typeface="Gill Sans"/>
              <a:cs typeface="Gill Sans"/>
            </a:endParaRPr>
          </a:p>
        </p:txBody>
      </p:sp>
      <p:sp>
        <p:nvSpPr>
          <p:cNvPr id="54" name="Rectangle 53"/>
          <p:cNvSpPr/>
          <p:nvPr/>
        </p:nvSpPr>
        <p:spPr>
          <a:xfrm>
            <a:off x="109333" y="338553"/>
            <a:ext cx="8821399" cy="621350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737091" y="5820220"/>
            <a:ext cx="1385716" cy="369332"/>
          </a:xfrm>
          <a:prstGeom prst="rect">
            <a:avLst/>
          </a:prstGeom>
          <a:noFill/>
        </p:spPr>
        <p:txBody>
          <a:bodyPr wrap="none" rtlCol="0">
            <a:spAutoFit/>
          </a:bodyPr>
          <a:lstStyle/>
          <a:p>
            <a:r>
              <a:rPr lang="en-US" b="1" dirty="0" smtClean="0">
                <a:latin typeface="Gill Sans"/>
                <a:cs typeface="Gill Sans"/>
              </a:rPr>
              <a:t>Nutrition?</a:t>
            </a:r>
            <a:endParaRPr lang="en-US" b="1" dirty="0">
              <a:latin typeface="Gill Sans"/>
              <a:cs typeface="Gill Sans"/>
            </a:endParaRPr>
          </a:p>
        </p:txBody>
      </p:sp>
      <p:sp>
        <p:nvSpPr>
          <p:cNvPr id="60" name="TextBox 59"/>
          <p:cNvSpPr txBox="1"/>
          <p:nvPr/>
        </p:nvSpPr>
        <p:spPr>
          <a:xfrm>
            <a:off x="402370" y="5820220"/>
            <a:ext cx="2052853" cy="369332"/>
          </a:xfrm>
          <a:prstGeom prst="rect">
            <a:avLst/>
          </a:prstGeom>
          <a:noFill/>
        </p:spPr>
        <p:txBody>
          <a:bodyPr wrap="none" rtlCol="0">
            <a:spAutoFit/>
          </a:bodyPr>
          <a:lstStyle/>
          <a:p>
            <a:r>
              <a:rPr lang="en-US" b="1" dirty="0" smtClean="0">
                <a:latin typeface="Gill Sans"/>
                <a:cs typeface="Gill Sans"/>
              </a:rPr>
              <a:t>Favorites. Why?</a:t>
            </a:r>
            <a:endParaRPr lang="en-US" b="1" dirty="0">
              <a:latin typeface="Gill Sans"/>
              <a:cs typeface="Gill Sans"/>
            </a:endParaRPr>
          </a:p>
        </p:txBody>
      </p:sp>
      <p:sp>
        <p:nvSpPr>
          <p:cNvPr id="62" name="TextBox 61"/>
          <p:cNvSpPr txBox="1"/>
          <p:nvPr/>
        </p:nvSpPr>
        <p:spPr>
          <a:xfrm>
            <a:off x="6125166" y="5820220"/>
            <a:ext cx="2596572" cy="369332"/>
          </a:xfrm>
          <a:prstGeom prst="rect">
            <a:avLst/>
          </a:prstGeom>
          <a:noFill/>
        </p:spPr>
        <p:txBody>
          <a:bodyPr wrap="none" rtlCol="0">
            <a:spAutoFit/>
          </a:bodyPr>
          <a:lstStyle/>
          <a:p>
            <a:r>
              <a:rPr lang="en-US" b="1" dirty="0" smtClean="0">
                <a:latin typeface="Gill Sans"/>
                <a:cs typeface="Gill Sans"/>
              </a:rPr>
              <a:t>Least favorite. Why?</a:t>
            </a:r>
            <a:endParaRPr lang="en-US" b="1" dirty="0">
              <a:latin typeface="Gill Sans"/>
              <a:cs typeface="Gill Sans"/>
            </a:endParaRPr>
          </a:p>
        </p:txBody>
      </p:sp>
    </p:spTree>
    <p:extLst>
      <p:ext uri="{BB962C8B-B14F-4D97-AF65-F5344CB8AC3E}">
        <p14:creationId xmlns:p14="http://schemas.microsoft.com/office/powerpoint/2010/main" val="17473950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3456" y="200269"/>
            <a:ext cx="11603740" cy="7735826"/>
          </a:xfrm>
          <a:prstGeom prst="rect">
            <a:avLst/>
          </a:prstGeom>
        </p:spPr>
      </p:pic>
      <p:pic>
        <p:nvPicPr>
          <p:cNvPr id="3" name="Picture 2" descr="3-5 food map tree with 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31" y="2610234"/>
            <a:ext cx="3893274" cy="2761187"/>
          </a:xfrm>
          <a:prstGeom prst="rect">
            <a:avLst/>
          </a:prstGeom>
        </p:spPr>
      </p:pic>
      <p:sp>
        <p:nvSpPr>
          <p:cNvPr id="8" name="TextBox 7"/>
          <p:cNvSpPr txBox="1"/>
          <p:nvPr/>
        </p:nvSpPr>
        <p:spPr>
          <a:xfrm>
            <a:off x="5007711" y="873249"/>
            <a:ext cx="3197546" cy="6509475"/>
          </a:xfrm>
          <a:prstGeom prst="rect">
            <a:avLst/>
          </a:prstGeom>
          <a:noFill/>
        </p:spPr>
        <p:txBody>
          <a:bodyPr wrap="square" rtlCol="0">
            <a:spAutoFit/>
          </a:bodyPr>
          <a:lstStyle/>
          <a:p>
            <a:pPr>
              <a:spcAft>
                <a:spcPts val="1800"/>
              </a:spcAft>
            </a:pPr>
            <a:r>
              <a:rPr lang="en-US" b="1" dirty="0" smtClean="0">
                <a:latin typeface="Gill Sans"/>
                <a:cs typeface="Gill Sans"/>
              </a:rPr>
              <a:t>My favorite foods are</a:t>
            </a:r>
            <a:endParaRPr lang="en-US" b="1" dirty="0" smtClean="0">
              <a:latin typeface="Gill Sans"/>
              <a:cs typeface="Gill Sans"/>
            </a:endParaRPr>
          </a:p>
          <a:p>
            <a:pPr>
              <a:spcAft>
                <a:spcPts val="1800"/>
              </a:spcAft>
            </a:pPr>
            <a:r>
              <a:rPr lang="en-US" b="1" dirty="0" smtClean="0">
                <a:latin typeface="Gill Sans"/>
                <a:cs typeface="Gill Sans"/>
              </a:rPr>
              <a:t>__________________________</a:t>
            </a:r>
            <a:endParaRPr lang="en-US" b="1" dirty="0" smtClean="0">
              <a:latin typeface="Gill Sans"/>
              <a:cs typeface="Gill Sans"/>
            </a:endParaRPr>
          </a:p>
          <a:p>
            <a:pPr>
              <a:spcAft>
                <a:spcPts val="1800"/>
              </a:spcAft>
            </a:pPr>
            <a:r>
              <a:rPr lang="en-US" b="1" dirty="0">
                <a:latin typeface="Gill Sans"/>
                <a:cs typeface="Gill Sans"/>
              </a:rPr>
              <a:t>__________________________</a:t>
            </a:r>
          </a:p>
          <a:p>
            <a:pPr>
              <a:spcAft>
                <a:spcPts val="1800"/>
              </a:spcAft>
            </a:pPr>
            <a:r>
              <a:rPr lang="en-US" b="1" dirty="0">
                <a:latin typeface="Gill Sans"/>
                <a:cs typeface="Gill Sans"/>
              </a:rPr>
              <a:t>__________________________</a:t>
            </a:r>
          </a:p>
          <a:p>
            <a:pPr>
              <a:spcAft>
                <a:spcPts val="1800"/>
              </a:spcAft>
            </a:pPr>
            <a:r>
              <a:rPr lang="en-US" b="1" dirty="0" smtClean="0">
                <a:latin typeface="Gill Sans"/>
                <a:cs typeface="Gill Sans"/>
              </a:rPr>
              <a:t>The most nutritional foods I eat are___________</a:t>
            </a:r>
          </a:p>
          <a:p>
            <a:pPr>
              <a:spcAft>
                <a:spcPts val="1800"/>
              </a:spcAft>
            </a:pPr>
            <a:r>
              <a:rPr lang="en-US" b="1" dirty="0">
                <a:latin typeface="Gill Sans"/>
                <a:cs typeface="Gill Sans"/>
              </a:rPr>
              <a:t>__________________________</a:t>
            </a:r>
            <a:endParaRPr lang="en-US" b="1" dirty="0" smtClean="0">
              <a:latin typeface="Gill Sans"/>
              <a:cs typeface="Gill Sans"/>
            </a:endParaRPr>
          </a:p>
          <a:p>
            <a:pPr>
              <a:spcAft>
                <a:spcPts val="1800"/>
              </a:spcAft>
            </a:pPr>
            <a:r>
              <a:rPr lang="en-US" b="1" dirty="0">
                <a:latin typeface="Gill Sans"/>
                <a:cs typeface="Gill Sans"/>
              </a:rPr>
              <a:t>__________________________</a:t>
            </a:r>
          </a:p>
          <a:p>
            <a:pPr>
              <a:spcAft>
                <a:spcPts val="1800"/>
              </a:spcAft>
            </a:pPr>
            <a:r>
              <a:rPr lang="en-US" b="1" dirty="0">
                <a:latin typeface="Gill Sans"/>
                <a:cs typeface="Gill Sans"/>
              </a:rPr>
              <a:t>__________________________</a:t>
            </a:r>
            <a:endParaRPr lang="en-US" b="1" dirty="0" smtClean="0">
              <a:latin typeface="Gill Sans"/>
              <a:cs typeface="Gill Sans"/>
            </a:endParaRPr>
          </a:p>
          <a:p>
            <a:pPr>
              <a:spcAft>
                <a:spcPts val="1800"/>
              </a:spcAft>
            </a:pPr>
            <a:r>
              <a:rPr lang="en-US" b="1" dirty="0" smtClean="0">
                <a:latin typeface="Gill Sans"/>
                <a:cs typeface="Gill Sans"/>
              </a:rPr>
              <a:t>My least favorite foods are _____________________</a:t>
            </a:r>
          </a:p>
          <a:p>
            <a:pPr>
              <a:spcAft>
                <a:spcPts val="1800"/>
              </a:spcAft>
            </a:pPr>
            <a:r>
              <a:rPr lang="en-US" b="1" dirty="0" smtClean="0">
                <a:latin typeface="Gill Sans"/>
                <a:cs typeface="Gill Sans"/>
              </a:rPr>
              <a:t>__________________________</a:t>
            </a:r>
          </a:p>
          <a:p>
            <a:pPr>
              <a:spcAft>
                <a:spcPts val="1800"/>
              </a:spcAft>
            </a:pPr>
            <a:r>
              <a:rPr lang="en-US" b="1" dirty="0">
                <a:latin typeface="Gill Sans"/>
                <a:cs typeface="Gill Sans"/>
              </a:rPr>
              <a:t>__________________________</a:t>
            </a:r>
            <a:endParaRPr lang="en-US" b="1" dirty="0" smtClean="0">
              <a:latin typeface="Gill Sans"/>
              <a:cs typeface="Gill Sans"/>
            </a:endParaRPr>
          </a:p>
          <a:p>
            <a:pPr>
              <a:spcAft>
                <a:spcPts val="1800"/>
              </a:spcAft>
            </a:pPr>
            <a:endParaRPr lang="en-US" b="1" dirty="0">
              <a:latin typeface="Gill Sans"/>
              <a:cs typeface="Gill Sans"/>
            </a:endParaRPr>
          </a:p>
        </p:txBody>
      </p:sp>
    </p:spTree>
    <p:extLst>
      <p:ext uri="{BB962C8B-B14F-4D97-AF65-F5344CB8AC3E}">
        <p14:creationId xmlns:p14="http://schemas.microsoft.com/office/powerpoint/2010/main" val="11891890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481293" cy="523220"/>
          </a:xfrm>
          <a:prstGeom prst="rect">
            <a:avLst/>
          </a:prstGeom>
        </p:spPr>
        <p:txBody>
          <a:bodyPr wrap="none">
            <a:spAutoFit/>
          </a:bodyPr>
          <a:lstStyle/>
          <a:p>
            <a:r>
              <a:rPr lang="en-US" sz="2800" b="1" dirty="0" smtClean="0">
                <a:latin typeface="Gill Sans"/>
                <a:cs typeface="Gill Sans"/>
              </a:rPr>
              <a:t>Categorizing</a:t>
            </a:r>
            <a:endParaRPr lang="en-US" sz="2800" b="1" dirty="0">
              <a:latin typeface="Gill Sans"/>
              <a:cs typeface="Gill Sans"/>
            </a:endParaRPr>
          </a:p>
        </p:txBody>
      </p:sp>
      <p:sp>
        <p:nvSpPr>
          <p:cNvPr id="3" name="Rectangle 2"/>
          <p:cNvSpPr/>
          <p:nvPr/>
        </p:nvSpPr>
        <p:spPr>
          <a:xfrm>
            <a:off x="128428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99656" y="2158914"/>
            <a:ext cx="710451" cy="369332"/>
          </a:xfrm>
          <a:prstGeom prst="rect">
            <a:avLst/>
          </a:prstGeom>
          <a:noFill/>
        </p:spPr>
        <p:txBody>
          <a:bodyPr wrap="none" rtlCol="0">
            <a:spAutoFit/>
          </a:bodyPr>
          <a:lstStyle/>
          <a:p>
            <a:r>
              <a:rPr lang="en-US" b="1" dirty="0" smtClean="0">
                <a:latin typeface="Garamond"/>
                <a:cs typeface="Garamond"/>
              </a:rPr>
              <a:t>curry</a:t>
            </a:r>
            <a:endParaRPr lang="en-US" b="1" dirty="0">
              <a:latin typeface="Garamond"/>
              <a:cs typeface="Garamond"/>
            </a:endParaRPr>
          </a:p>
        </p:txBody>
      </p:sp>
      <p:sp>
        <p:nvSpPr>
          <p:cNvPr id="18" name="Rectangle 17"/>
          <p:cNvSpPr/>
          <p:nvPr/>
        </p:nvSpPr>
        <p:spPr>
          <a:xfrm>
            <a:off x="2932461" y="3801713"/>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932461" y="3773042"/>
            <a:ext cx="1318788" cy="646331"/>
          </a:xfrm>
          <a:prstGeom prst="rect">
            <a:avLst/>
          </a:prstGeom>
          <a:noFill/>
        </p:spPr>
        <p:txBody>
          <a:bodyPr wrap="square" rtlCol="0">
            <a:spAutoFit/>
          </a:bodyPr>
          <a:lstStyle/>
          <a:p>
            <a:pPr algn="ctr"/>
            <a:r>
              <a:rPr lang="en-US" b="1" dirty="0" smtClean="0">
                <a:latin typeface="Garamond"/>
                <a:cs typeface="Garamond"/>
              </a:rPr>
              <a:t>Frosted </a:t>
            </a:r>
          </a:p>
          <a:p>
            <a:pPr algn="ctr"/>
            <a:r>
              <a:rPr lang="en-US" b="1" dirty="0" smtClean="0">
                <a:latin typeface="Garamond"/>
                <a:cs typeface="Garamond"/>
              </a:rPr>
              <a:t>Flakes</a:t>
            </a:r>
            <a:endParaRPr lang="en-US" b="1" dirty="0">
              <a:latin typeface="Garamond"/>
              <a:cs typeface="Garamond"/>
            </a:endParaRPr>
          </a:p>
        </p:txBody>
      </p:sp>
      <p:sp>
        <p:nvSpPr>
          <p:cNvPr id="20" name="Rectangle 19"/>
          <p:cNvSpPr/>
          <p:nvPr/>
        </p:nvSpPr>
        <p:spPr>
          <a:xfrm>
            <a:off x="1284282"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506969" y="3010009"/>
            <a:ext cx="992579" cy="369332"/>
          </a:xfrm>
          <a:prstGeom prst="rect">
            <a:avLst/>
          </a:prstGeom>
          <a:noFill/>
        </p:spPr>
        <p:txBody>
          <a:bodyPr wrap="none" rtlCol="0">
            <a:spAutoFit/>
          </a:bodyPr>
          <a:lstStyle/>
          <a:p>
            <a:r>
              <a:rPr lang="en-US" b="1" dirty="0" smtClean="0">
                <a:latin typeface="Garamond"/>
                <a:cs typeface="Garamond"/>
              </a:rPr>
              <a:t>mustard</a:t>
            </a:r>
            <a:endParaRPr lang="en-US" b="1" dirty="0">
              <a:latin typeface="Garamond"/>
              <a:cs typeface="Garamond"/>
            </a:endParaRPr>
          </a:p>
        </p:txBody>
      </p:sp>
      <p:sp>
        <p:nvSpPr>
          <p:cNvPr id="24" name="Rectangle 23"/>
          <p:cNvSpPr/>
          <p:nvPr/>
        </p:nvSpPr>
        <p:spPr>
          <a:xfrm>
            <a:off x="4559249" y="3746282"/>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559250" y="3842690"/>
            <a:ext cx="1318788" cy="369332"/>
          </a:xfrm>
          <a:prstGeom prst="rect">
            <a:avLst/>
          </a:prstGeom>
          <a:noFill/>
        </p:spPr>
        <p:txBody>
          <a:bodyPr wrap="square" rtlCol="0">
            <a:spAutoFit/>
          </a:bodyPr>
          <a:lstStyle/>
          <a:p>
            <a:pPr algn="ctr"/>
            <a:r>
              <a:rPr lang="en-US" b="1" dirty="0" smtClean="0">
                <a:latin typeface="Garamond"/>
                <a:cs typeface="Garamond"/>
              </a:rPr>
              <a:t>artichoke</a:t>
            </a:r>
            <a:endParaRPr lang="en-US" b="1" dirty="0">
              <a:latin typeface="Garamond"/>
              <a:cs typeface="Garamond"/>
            </a:endParaRPr>
          </a:p>
        </p:txBody>
      </p:sp>
      <p:sp>
        <p:nvSpPr>
          <p:cNvPr id="29" name="Rectangle 28"/>
          <p:cNvSpPr/>
          <p:nvPr/>
        </p:nvSpPr>
        <p:spPr>
          <a:xfrm>
            <a:off x="4559251"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59252" y="2158914"/>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3" name="Rectangle 32"/>
          <p:cNvSpPr/>
          <p:nvPr/>
        </p:nvSpPr>
        <p:spPr>
          <a:xfrm>
            <a:off x="6125166" y="209117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125166" y="2062506"/>
            <a:ext cx="1318788" cy="646331"/>
          </a:xfrm>
          <a:prstGeom prst="rect">
            <a:avLst/>
          </a:prstGeom>
          <a:noFill/>
        </p:spPr>
        <p:txBody>
          <a:bodyPr wrap="square" rtlCol="0">
            <a:spAutoFit/>
          </a:bodyPr>
          <a:lstStyle/>
          <a:p>
            <a:pPr algn="ctr"/>
            <a:r>
              <a:rPr lang="en-US" b="1" dirty="0" smtClean="0">
                <a:latin typeface="Garamond"/>
                <a:cs typeface="Garamond"/>
              </a:rPr>
              <a:t>orange</a:t>
            </a:r>
          </a:p>
          <a:p>
            <a:pPr algn="ctr"/>
            <a:r>
              <a:rPr lang="en-US" b="1" dirty="0" smtClean="0">
                <a:latin typeface="Garamond"/>
                <a:cs typeface="Garamond"/>
              </a:rPr>
              <a:t>juice</a:t>
            </a:r>
            <a:endParaRPr lang="en-US" b="1" dirty="0">
              <a:latin typeface="Garamond"/>
              <a:cs typeface="Garamond"/>
            </a:endParaRPr>
          </a:p>
        </p:txBody>
      </p:sp>
      <p:sp>
        <p:nvSpPr>
          <p:cNvPr id="35" name="Rectangle 34"/>
          <p:cNvSpPr/>
          <p:nvPr/>
        </p:nvSpPr>
        <p:spPr>
          <a:xfrm>
            <a:off x="1284282" y="3768069"/>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284283" y="3864477"/>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7" name="Rectangle 36"/>
          <p:cNvSpPr/>
          <p:nvPr/>
        </p:nvSpPr>
        <p:spPr>
          <a:xfrm>
            <a:off x="4559250" y="2913601"/>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559251" y="3010009"/>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9" name="Rectangle 38"/>
          <p:cNvSpPr/>
          <p:nvPr/>
        </p:nvSpPr>
        <p:spPr>
          <a:xfrm>
            <a:off x="2932461" y="2934317"/>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932462" y="3030725"/>
            <a:ext cx="1318788" cy="369332"/>
          </a:xfrm>
          <a:prstGeom prst="rect">
            <a:avLst/>
          </a:prstGeom>
          <a:noFill/>
        </p:spPr>
        <p:txBody>
          <a:bodyPr wrap="square" rtlCol="0">
            <a:spAutoFit/>
          </a:bodyPr>
          <a:lstStyle/>
          <a:p>
            <a:pPr algn="ctr"/>
            <a:r>
              <a:rPr lang="en-US" b="1" dirty="0" smtClean="0">
                <a:latin typeface="Garamond"/>
                <a:cs typeface="Garamond"/>
              </a:rPr>
              <a:t>grits</a:t>
            </a:r>
            <a:endParaRPr lang="en-US" b="1" dirty="0">
              <a:latin typeface="Garamond"/>
              <a:cs typeface="Garamond"/>
            </a:endParaRPr>
          </a:p>
        </p:txBody>
      </p:sp>
      <p:sp>
        <p:nvSpPr>
          <p:cNvPr id="41" name="Rectangle 40"/>
          <p:cNvSpPr/>
          <p:nvPr/>
        </p:nvSpPr>
        <p:spPr>
          <a:xfrm>
            <a:off x="2932462" y="2062506"/>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932462" y="2033835"/>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27" name="Rectangle 26"/>
          <p:cNvSpPr/>
          <p:nvPr/>
        </p:nvSpPr>
        <p:spPr>
          <a:xfrm>
            <a:off x="2932462" y="4641720"/>
            <a:ext cx="1318788" cy="6513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932463" y="4738128"/>
            <a:ext cx="1318788" cy="369332"/>
          </a:xfrm>
          <a:prstGeom prst="rect">
            <a:avLst/>
          </a:prstGeom>
          <a:noFill/>
        </p:spPr>
        <p:txBody>
          <a:bodyPr wrap="square" rtlCol="0">
            <a:spAutoFit/>
          </a:bodyPr>
          <a:lstStyle/>
          <a:p>
            <a:pPr algn="ctr"/>
            <a:r>
              <a:rPr lang="en-US" b="1" dirty="0" err="1" smtClean="0">
                <a:latin typeface="Garamond"/>
                <a:cs typeface="Garamond"/>
              </a:rPr>
              <a:t>injera</a:t>
            </a:r>
            <a:endParaRPr lang="en-US" b="1" dirty="0">
              <a:latin typeface="Garamond"/>
              <a:cs typeface="Garamond"/>
            </a:endParaRPr>
          </a:p>
        </p:txBody>
      </p:sp>
      <p:sp>
        <p:nvSpPr>
          <p:cNvPr id="31" name="Rectangle 30"/>
          <p:cNvSpPr/>
          <p:nvPr/>
        </p:nvSpPr>
        <p:spPr>
          <a:xfrm>
            <a:off x="1607963" y="1528619"/>
            <a:ext cx="769750" cy="369332"/>
          </a:xfrm>
          <a:prstGeom prst="rect">
            <a:avLst/>
          </a:prstGeom>
        </p:spPr>
        <p:txBody>
          <a:bodyPr wrap="none">
            <a:spAutoFit/>
          </a:bodyPr>
          <a:lstStyle/>
          <a:p>
            <a:pPr algn="ctr"/>
            <a:r>
              <a:rPr lang="en-US" b="1" dirty="0" smtClean="0">
                <a:latin typeface="Gill Sans"/>
                <a:cs typeface="Gill Sans"/>
              </a:rPr>
              <a:t>spice</a:t>
            </a:r>
            <a:endParaRPr lang="en-US" b="1" dirty="0">
              <a:latin typeface="Gill Sans"/>
              <a:cs typeface="Gill Sans"/>
            </a:endParaRPr>
          </a:p>
        </p:txBody>
      </p:sp>
      <p:sp>
        <p:nvSpPr>
          <p:cNvPr id="32" name="Rectangle 31"/>
          <p:cNvSpPr/>
          <p:nvPr/>
        </p:nvSpPr>
        <p:spPr>
          <a:xfrm>
            <a:off x="3184610" y="1550950"/>
            <a:ext cx="787671" cy="369332"/>
          </a:xfrm>
          <a:prstGeom prst="rect">
            <a:avLst/>
          </a:prstGeom>
        </p:spPr>
        <p:txBody>
          <a:bodyPr wrap="none">
            <a:spAutoFit/>
          </a:bodyPr>
          <a:lstStyle/>
          <a:p>
            <a:pPr algn="ctr"/>
            <a:r>
              <a:rPr lang="en-US" b="1" dirty="0" smtClean="0">
                <a:latin typeface="Gill Sans"/>
                <a:cs typeface="Gill Sans"/>
              </a:rPr>
              <a:t>grain</a:t>
            </a:r>
            <a:endParaRPr lang="en-US" b="1" dirty="0">
              <a:latin typeface="Gill Sans"/>
              <a:cs typeface="Gill Sans"/>
            </a:endParaRPr>
          </a:p>
        </p:txBody>
      </p:sp>
      <p:sp>
        <p:nvSpPr>
          <p:cNvPr id="43" name="Rectangle 42"/>
          <p:cNvSpPr/>
          <p:nvPr/>
        </p:nvSpPr>
        <p:spPr>
          <a:xfrm>
            <a:off x="4548007" y="1550950"/>
            <a:ext cx="1316624" cy="369332"/>
          </a:xfrm>
          <a:prstGeom prst="rect">
            <a:avLst/>
          </a:prstGeom>
        </p:spPr>
        <p:txBody>
          <a:bodyPr wrap="none">
            <a:spAutoFit/>
          </a:bodyPr>
          <a:lstStyle/>
          <a:p>
            <a:pPr algn="ctr"/>
            <a:r>
              <a:rPr lang="en-US" b="1" dirty="0" smtClean="0">
                <a:latin typeface="Gill Sans"/>
                <a:cs typeface="Gill Sans"/>
              </a:rPr>
              <a:t>vegetable</a:t>
            </a:r>
            <a:endParaRPr lang="en-US" b="1" dirty="0">
              <a:latin typeface="Gill Sans"/>
              <a:cs typeface="Gill Sans"/>
            </a:endParaRPr>
          </a:p>
        </p:txBody>
      </p:sp>
      <p:cxnSp>
        <p:nvCxnSpPr>
          <p:cNvPr id="44" name="Straight Connector 43"/>
          <p:cNvCxnSpPr/>
          <p:nvPr/>
        </p:nvCxnSpPr>
        <p:spPr>
          <a:xfrm>
            <a:off x="2898144"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314223" y="1904487"/>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67662"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408597" y="1550950"/>
            <a:ext cx="710451" cy="369332"/>
          </a:xfrm>
          <a:prstGeom prst="rect">
            <a:avLst/>
          </a:prstGeom>
        </p:spPr>
        <p:txBody>
          <a:bodyPr wrap="none">
            <a:spAutoFit/>
          </a:bodyPr>
          <a:lstStyle/>
          <a:p>
            <a:pPr algn="ctr"/>
            <a:r>
              <a:rPr lang="en-US" b="1" dirty="0" smtClean="0">
                <a:latin typeface="Gill Sans"/>
                <a:cs typeface="Gill Sans"/>
              </a:rPr>
              <a:t>fruit</a:t>
            </a:r>
            <a:endParaRPr lang="en-US" b="1" dirty="0">
              <a:latin typeface="Gill Sans"/>
              <a:cs typeface="Gill Sans"/>
            </a:endParaRPr>
          </a:p>
        </p:txBody>
      </p:sp>
      <p:cxnSp>
        <p:nvCxnSpPr>
          <p:cNvPr id="48" name="Straight Connector 47"/>
          <p:cNvCxnSpPr/>
          <p:nvPr/>
        </p:nvCxnSpPr>
        <p:spPr>
          <a:xfrm>
            <a:off x="6125166" y="1920282"/>
            <a:ext cx="13187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16390" y="1026653"/>
            <a:ext cx="791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993671"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01141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287596"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400815" y="1026653"/>
            <a:ext cx="7714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387455" y="1026653"/>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305664" y="1278886"/>
            <a:ext cx="3546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525248"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851895" y="1259781"/>
            <a:ext cx="0" cy="2522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17724" y="615187"/>
            <a:ext cx="712492" cy="369332"/>
          </a:xfrm>
          <a:prstGeom prst="rect">
            <a:avLst/>
          </a:prstGeom>
        </p:spPr>
        <p:txBody>
          <a:bodyPr wrap="none">
            <a:spAutoFit/>
          </a:bodyPr>
          <a:lstStyle/>
          <a:p>
            <a:pPr algn="ctr"/>
            <a:r>
              <a:rPr lang="en-US" b="1" dirty="0" smtClean="0">
                <a:latin typeface="Gill Sans"/>
                <a:cs typeface="Gill Sans"/>
              </a:rPr>
              <a:t>food</a:t>
            </a:r>
            <a:endParaRPr lang="en-US" b="1" dirty="0">
              <a:latin typeface="Gill Sans"/>
              <a:cs typeface="Gill Sans"/>
            </a:endParaRPr>
          </a:p>
        </p:txBody>
      </p:sp>
      <p:sp>
        <p:nvSpPr>
          <p:cNvPr id="50" name="Rectangle 49"/>
          <p:cNvSpPr/>
          <p:nvPr/>
        </p:nvSpPr>
        <p:spPr>
          <a:xfrm>
            <a:off x="973833" y="5803999"/>
            <a:ext cx="7152469" cy="646331"/>
          </a:xfrm>
          <a:prstGeom prst="rect">
            <a:avLst/>
          </a:prstGeom>
        </p:spPr>
        <p:txBody>
          <a:bodyPr wrap="none">
            <a:spAutoFit/>
          </a:bodyPr>
          <a:lstStyle/>
          <a:p>
            <a:r>
              <a:rPr lang="en-US" sz="3600" b="1" dirty="0" smtClean="0">
                <a:latin typeface="Gill Sans"/>
                <a:cs typeface="Gill Sans"/>
              </a:rPr>
              <a:t>More ideas for categorizing —</a:t>
            </a:r>
            <a:endParaRPr lang="en-US" sz="3600" b="1" dirty="0">
              <a:latin typeface="Gill Sans"/>
              <a:cs typeface="Gill Sans"/>
            </a:endParaRPr>
          </a:p>
        </p:txBody>
      </p:sp>
    </p:spTree>
    <p:extLst>
      <p:ext uri="{BB962C8B-B14F-4D97-AF65-F5344CB8AC3E}">
        <p14:creationId xmlns:p14="http://schemas.microsoft.com/office/powerpoint/2010/main" val="11014902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85934" y="3025909"/>
            <a:ext cx="6891397" cy="523220"/>
            <a:chOff x="5310683" y="1930532"/>
            <a:chExt cx="6891397" cy="523220"/>
          </a:xfrm>
        </p:grpSpPr>
        <p:cxnSp>
          <p:nvCxnSpPr>
            <p:cNvPr id="11" name="Straight Connector 1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3" name="Straight Connector 1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6" name="Straight Connector 1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33" name="TextBox 32"/>
          <p:cNvSpPr txBox="1"/>
          <p:nvPr/>
        </p:nvSpPr>
        <p:spPr>
          <a:xfrm>
            <a:off x="4679823" y="3364463"/>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4" name="TextBox 33"/>
          <p:cNvSpPr txBox="1"/>
          <p:nvPr/>
        </p:nvSpPr>
        <p:spPr>
          <a:xfrm>
            <a:off x="985934" y="3379341"/>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5" name="TextBox 34"/>
          <p:cNvSpPr txBox="1"/>
          <p:nvPr/>
        </p:nvSpPr>
        <p:spPr>
          <a:xfrm>
            <a:off x="6420321" y="3366128"/>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6" name="TextBox 35"/>
          <p:cNvSpPr txBox="1"/>
          <p:nvPr/>
        </p:nvSpPr>
        <p:spPr>
          <a:xfrm>
            <a:off x="2821447" y="3383175"/>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37" name="TextBox 36"/>
          <p:cNvSpPr txBox="1"/>
          <p:nvPr/>
        </p:nvSpPr>
        <p:spPr>
          <a:xfrm>
            <a:off x="985934" y="2841243"/>
            <a:ext cx="1318788" cy="369332"/>
          </a:xfrm>
          <a:prstGeom prst="rect">
            <a:avLst/>
          </a:prstGeom>
          <a:noFill/>
        </p:spPr>
        <p:txBody>
          <a:bodyPr wrap="square" rtlCol="0">
            <a:spAutoFit/>
          </a:bodyPr>
          <a:lstStyle/>
          <a:p>
            <a:pPr algn="ctr"/>
            <a:r>
              <a:rPr lang="en-US" b="1" dirty="0" smtClean="0">
                <a:latin typeface="Garamond"/>
                <a:cs typeface="Garamond"/>
              </a:rPr>
              <a:t>zingy</a:t>
            </a:r>
            <a:endParaRPr lang="en-US" b="1" dirty="0">
              <a:latin typeface="Garamond"/>
              <a:cs typeface="Garamond"/>
            </a:endParaRPr>
          </a:p>
        </p:txBody>
      </p:sp>
      <p:sp>
        <p:nvSpPr>
          <p:cNvPr id="38" name="TextBox 37"/>
          <p:cNvSpPr txBox="1"/>
          <p:nvPr/>
        </p:nvSpPr>
        <p:spPr>
          <a:xfrm>
            <a:off x="2875287" y="2841243"/>
            <a:ext cx="1318788" cy="369332"/>
          </a:xfrm>
          <a:prstGeom prst="rect">
            <a:avLst/>
          </a:prstGeom>
          <a:noFill/>
        </p:spPr>
        <p:txBody>
          <a:bodyPr wrap="square" rtlCol="0">
            <a:spAutoFit/>
          </a:bodyPr>
          <a:lstStyle/>
          <a:p>
            <a:pPr algn="ctr"/>
            <a:r>
              <a:rPr lang="en-US" b="1" dirty="0" smtClean="0">
                <a:latin typeface="Garamond"/>
                <a:cs typeface="Garamond"/>
              </a:rPr>
              <a:t>buttery</a:t>
            </a:r>
            <a:endParaRPr lang="en-US" b="1" dirty="0">
              <a:latin typeface="Garamond"/>
              <a:cs typeface="Garamond"/>
            </a:endParaRPr>
          </a:p>
        </p:txBody>
      </p:sp>
      <p:sp>
        <p:nvSpPr>
          <p:cNvPr id="39" name="TextBox 38"/>
          <p:cNvSpPr txBox="1"/>
          <p:nvPr/>
        </p:nvSpPr>
        <p:spPr>
          <a:xfrm>
            <a:off x="4679823" y="2841243"/>
            <a:ext cx="1318788" cy="369332"/>
          </a:xfrm>
          <a:prstGeom prst="rect">
            <a:avLst/>
          </a:prstGeom>
          <a:noFill/>
        </p:spPr>
        <p:txBody>
          <a:bodyPr wrap="square" rtlCol="0">
            <a:spAutoFit/>
          </a:bodyPr>
          <a:lstStyle/>
          <a:p>
            <a:pPr algn="ctr"/>
            <a:r>
              <a:rPr lang="en-US" b="1" dirty="0" smtClean="0">
                <a:latin typeface="Garamond"/>
                <a:cs typeface="Garamond"/>
              </a:rPr>
              <a:t>crispy</a:t>
            </a:r>
            <a:endParaRPr lang="en-US" b="1" dirty="0">
              <a:latin typeface="Garamond"/>
              <a:cs typeface="Garamond"/>
            </a:endParaRPr>
          </a:p>
        </p:txBody>
      </p:sp>
      <p:sp>
        <p:nvSpPr>
          <p:cNvPr id="40" name="TextBox 39"/>
          <p:cNvSpPr txBox="1"/>
          <p:nvPr/>
        </p:nvSpPr>
        <p:spPr>
          <a:xfrm>
            <a:off x="6420321" y="2841243"/>
            <a:ext cx="1318788" cy="369332"/>
          </a:xfrm>
          <a:prstGeom prst="rect">
            <a:avLst/>
          </a:prstGeom>
          <a:noFill/>
        </p:spPr>
        <p:txBody>
          <a:bodyPr wrap="square" rtlCol="0">
            <a:spAutoFit/>
          </a:bodyPr>
          <a:lstStyle/>
          <a:p>
            <a:pPr algn="ctr"/>
            <a:r>
              <a:rPr lang="en-US" b="1" dirty="0" smtClean="0">
                <a:latin typeface="Garamond"/>
                <a:cs typeface="Garamond"/>
              </a:rPr>
              <a:t>green</a:t>
            </a:r>
            <a:endParaRPr lang="en-US" b="1" dirty="0">
              <a:latin typeface="Garamond"/>
              <a:cs typeface="Garamond"/>
            </a:endParaRPr>
          </a:p>
        </p:txBody>
      </p:sp>
    </p:spTree>
    <p:extLst>
      <p:ext uri="{BB962C8B-B14F-4D97-AF65-F5344CB8AC3E}">
        <p14:creationId xmlns:p14="http://schemas.microsoft.com/office/powerpoint/2010/main" val="21230851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85934" y="3025909"/>
            <a:ext cx="6891397" cy="523220"/>
            <a:chOff x="5310683" y="1930532"/>
            <a:chExt cx="6891397" cy="523220"/>
          </a:xfrm>
        </p:grpSpPr>
        <p:cxnSp>
          <p:nvCxnSpPr>
            <p:cNvPr id="11" name="Straight Connector 1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3" name="Straight Connector 1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6" name="Straight Connector 1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33" name="TextBox 32"/>
          <p:cNvSpPr txBox="1"/>
          <p:nvPr/>
        </p:nvSpPr>
        <p:spPr>
          <a:xfrm>
            <a:off x="4679823" y="3364463"/>
            <a:ext cx="1318788" cy="369332"/>
          </a:xfrm>
          <a:prstGeom prst="rect">
            <a:avLst/>
          </a:prstGeom>
          <a:noFill/>
        </p:spPr>
        <p:txBody>
          <a:bodyPr wrap="square" rtlCol="0">
            <a:spAutoFit/>
          </a:bodyPr>
          <a:lstStyle/>
          <a:p>
            <a:pPr algn="ctr"/>
            <a:r>
              <a:rPr lang="en-US" b="1" dirty="0" smtClean="0">
                <a:latin typeface="Garamond"/>
                <a:cs typeface="Garamond"/>
              </a:rPr>
              <a:t>kale</a:t>
            </a:r>
            <a:endParaRPr lang="en-US" b="1" dirty="0">
              <a:latin typeface="Garamond"/>
              <a:cs typeface="Garamond"/>
            </a:endParaRPr>
          </a:p>
        </p:txBody>
      </p:sp>
      <p:sp>
        <p:nvSpPr>
          <p:cNvPr id="34" name="TextBox 33"/>
          <p:cNvSpPr txBox="1"/>
          <p:nvPr/>
        </p:nvSpPr>
        <p:spPr>
          <a:xfrm>
            <a:off x="985934" y="3379341"/>
            <a:ext cx="1318788" cy="369332"/>
          </a:xfrm>
          <a:prstGeom prst="rect">
            <a:avLst/>
          </a:prstGeom>
          <a:noFill/>
        </p:spPr>
        <p:txBody>
          <a:bodyPr wrap="square" rtlCol="0">
            <a:spAutoFit/>
          </a:bodyPr>
          <a:lstStyle/>
          <a:p>
            <a:pPr algn="ctr"/>
            <a:r>
              <a:rPr lang="en-US" b="1" dirty="0" smtClean="0">
                <a:latin typeface="Garamond"/>
                <a:cs typeface="Garamond"/>
              </a:rPr>
              <a:t>pepper</a:t>
            </a:r>
            <a:endParaRPr lang="en-US" b="1" dirty="0">
              <a:latin typeface="Garamond"/>
              <a:cs typeface="Garamond"/>
            </a:endParaRPr>
          </a:p>
        </p:txBody>
      </p:sp>
      <p:sp>
        <p:nvSpPr>
          <p:cNvPr id="35" name="TextBox 34"/>
          <p:cNvSpPr txBox="1"/>
          <p:nvPr/>
        </p:nvSpPr>
        <p:spPr>
          <a:xfrm>
            <a:off x="6420321" y="3366128"/>
            <a:ext cx="1318788" cy="369332"/>
          </a:xfrm>
          <a:prstGeom prst="rect">
            <a:avLst/>
          </a:prstGeom>
          <a:noFill/>
        </p:spPr>
        <p:txBody>
          <a:bodyPr wrap="square" rtlCol="0">
            <a:spAutoFit/>
          </a:bodyPr>
          <a:lstStyle/>
          <a:p>
            <a:pPr algn="ctr"/>
            <a:r>
              <a:rPr lang="en-US" b="1" dirty="0" smtClean="0">
                <a:latin typeface="Garamond"/>
                <a:cs typeface="Garamond"/>
              </a:rPr>
              <a:t>spinach</a:t>
            </a:r>
            <a:endParaRPr lang="en-US" b="1" dirty="0">
              <a:latin typeface="Garamond"/>
              <a:cs typeface="Garamond"/>
            </a:endParaRPr>
          </a:p>
        </p:txBody>
      </p:sp>
      <p:sp>
        <p:nvSpPr>
          <p:cNvPr id="36" name="TextBox 35"/>
          <p:cNvSpPr txBox="1"/>
          <p:nvPr/>
        </p:nvSpPr>
        <p:spPr>
          <a:xfrm>
            <a:off x="2821447" y="3383175"/>
            <a:ext cx="1318788" cy="646331"/>
          </a:xfrm>
          <a:prstGeom prst="rect">
            <a:avLst/>
          </a:prstGeom>
          <a:noFill/>
        </p:spPr>
        <p:txBody>
          <a:bodyPr wrap="square" rtlCol="0">
            <a:spAutoFit/>
          </a:bodyPr>
          <a:lstStyle/>
          <a:p>
            <a:pPr algn="ctr"/>
            <a:r>
              <a:rPr lang="en-US" b="1" dirty="0" smtClean="0">
                <a:latin typeface="Garamond"/>
                <a:cs typeface="Garamond"/>
              </a:rPr>
              <a:t>sourdough</a:t>
            </a:r>
          </a:p>
          <a:p>
            <a:pPr algn="ctr"/>
            <a:r>
              <a:rPr lang="en-US" b="1" dirty="0" smtClean="0">
                <a:latin typeface="Garamond"/>
                <a:cs typeface="Garamond"/>
              </a:rPr>
              <a:t>bread</a:t>
            </a:r>
            <a:endParaRPr lang="en-US" b="1" dirty="0">
              <a:latin typeface="Garamond"/>
              <a:cs typeface="Garamond"/>
            </a:endParaRPr>
          </a:p>
        </p:txBody>
      </p:sp>
      <p:sp>
        <p:nvSpPr>
          <p:cNvPr id="37" name="TextBox 36"/>
          <p:cNvSpPr txBox="1"/>
          <p:nvPr/>
        </p:nvSpPr>
        <p:spPr>
          <a:xfrm>
            <a:off x="985934" y="2841243"/>
            <a:ext cx="1318788" cy="369332"/>
          </a:xfrm>
          <a:prstGeom prst="rect">
            <a:avLst/>
          </a:prstGeom>
          <a:noFill/>
        </p:spPr>
        <p:txBody>
          <a:bodyPr wrap="square" rtlCol="0">
            <a:spAutoFit/>
          </a:bodyPr>
          <a:lstStyle/>
          <a:p>
            <a:pPr algn="ctr"/>
            <a:r>
              <a:rPr lang="en-US" b="1" dirty="0" smtClean="0">
                <a:latin typeface="Garamond"/>
                <a:cs typeface="Garamond"/>
              </a:rPr>
              <a:t>spicy</a:t>
            </a:r>
            <a:endParaRPr lang="en-US" b="1" dirty="0">
              <a:latin typeface="Garamond"/>
              <a:cs typeface="Garamond"/>
            </a:endParaRPr>
          </a:p>
        </p:txBody>
      </p:sp>
      <p:sp>
        <p:nvSpPr>
          <p:cNvPr id="38" name="TextBox 37"/>
          <p:cNvSpPr txBox="1"/>
          <p:nvPr/>
        </p:nvSpPr>
        <p:spPr>
          <a:xfrm>
            <a:off x="2875287" y="2841243"/>
            <a:ext cx="1318788" cy="369332"/>
          </a:xfrm>
          <a:prstGeom prst="rect">
            <a:avLst/>
          </a:prstGeom>
          <a:noFill/>
        </p:spPr>
        <p:txBody>
          <a:bodyPr wrap="square" rtlCol="0">
            <a:spAutoFit/>
          </a:bodyPr>
          <a:lstStyle/>
          <a:p>
            <a:pPr algn="ctr"/>
            <a:r>
              <a:rPr lang="en-US" b="1" dirty="0" smtClean="0">
                <a:latin typeface="Garamond"/>
                <a:cs typeface="Garamond"/>
              </a:rPr>
              <a:t>buttery</a:t>
            </a:r>
            <a:endParaRPr lang="en-US" b="1" dirty="0">
              <a:latin typeface="Garamond"/>
              <a:cs typeface="Garamond"/>
            </a:endParaRPr>
          </a:p>
        </p:txBody>
      </p:sp>
      <p:sp>
        <p:nvSpPr>
          <p:cNvPr id="39" name="TextBox 38"/>
          <p:cNvSpPr txBox="1"/>
          <p:nvPr/>
        </p:nvSpPr>
        <p:spPr>
          <a:xfrm>
            <a:off x="4679823" y="2841243"/>
            <a:ext cx="1318788" cy="369332"/>
          </a:xfrm>
          <a:prstGeom prst="rect">
            <a:avLst/>
          </a:prstGeom>
          <a:noFill/>
        </p:spPr>
        <p:txBody>
          <a:bodyPr wrap="square" rtlCol="0">
            <a:spAutoFit/>
          </a:bodyPr>
          <a:lstStyle/>
          <a:p>
            <a:pPr algn="ctr"/>
            <a:r>
              <a:rPr lang="en-US" b="1" dirty="0" smtClean="0">
                <a:latin typeface="Garamond"/>
                <a:cs typeface="Garamond"/>
              </a:rPr>
              <a:t>crispy</a:t>
            </a:r>
            <a:endParaRPr lang="en-US" b="1" dirty="0">
              <a:latin typeface="Garamond"/>
              <a:cs typeface="Garamond"/>
            </a:endParaRPr>
          </a:p>
        </p:txBody>
      </p:sp>
      <p:sp>
        <p:nvSpPr>
          <p:cNvPr id="40" name="TextBox 39"/>
          <p:cNvSpPr txBox="1"/>
          <p:nvPr/>
        </p:nvSpPr>
        <p:spPr>
          <a:xfrm>
            <a:off x="6420321" y="2841243"/>
            <a:ext cx="1318788" cy="369332"/>
          </a:xfrm>
          <a:prstGeom prst="rect">
            <a:avLst/>
          </a:prstGeom>
          <a:noFill/>
        </p:spPr>
        <p:txBody>
          <a:bodyPr wrap="square" rtlCol="0">
            <a:spAutoFit/>
          </a:bodyPr>
          <a:lstStyle/>
          <a:p>
            <a:pPr algn="ctr"/>
            <a:r>
              <a:rPr lang="en-US" b="1" dirty="0" smtClean="0">
                <a:latin typeface="Garamond"/>
                <a:cs typeface="Garamond"/>
              </a:rPr>
              <a:t>green</a:t>
            </a:r>
            <a:endParaRPr lang="en-US" b="1" dirty="0">
              <a:latin typeface="Garamond"/>
              <a:cs typeface="Garamond"/>
            </a:endParaRPr>
          </a:p>
        </p:txBody>
      </p:sp>
      <p:sp>
        <p:nvSpPr>
          <p:cNvPr id="18" name="Rectangle 17"/>
          <p:cNvSpPr/>
          <p:nvPr/>
        </p:nvSpPr>
        <p:spPr>
          <a:xfrm>
            <a:off x="109333" y="338553"/>
            <a:ext cx="8821399" cy="621350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7917" y="1354667"/>
            <a:ext cx="1890261" cy="923330"/>
          </a:xfrm>
          <a:prstGeom prst="rect">
            <a:avLst/>
          </a:prstGeom>
          <a:noFill/>
        </p:spPr>
        <p:txBody>
          <a:bodyPr wrap="none" rtlCol="0">
            <a:spAutoFit/>
          </a:bodyPr>
          <a:lstStyle/>
          <a:p>
            <a:r>
              <a:rPr lang="en-US" b="1" dirty="0" smtClean="0">
                <a:latin typeface="Garamond"/>
                <a:cs typeface="Garamond"/>
              </a:rPr>
              <a:t>The spicy pepper</a:t>
            </a:r>
          </a:p>
          <a:p>
            <a:r>
              <a:rPr lang="en-US" b="1" dirty="0" smtClean="0">
                <a:latin typeface="Garamond"/>
                <a:cs typeface="Garamond"/>
              </a:rPr>
              <a:t>added flavor to </a:t>
            </a:r>
          </a:p>
          <a:p>
            <a:r>
              <a:rPr lang="en-US" b="1" dirty="0" smtClean="0">
                <a:latin typeface="Garamond"/>
                <a:cs typeface="Garamond"/>
              </a:rPr>
              <a:t>the soup.</a:t>
            </a:r>
            <a:endParaRPr lang="en-US" b="1" dirty="0">
              <a:latin typeface="Garamond"/>
              <a:cs typeface="Garamond"/>
            </a:endParaRPr>
          </a:p>
        </p:txBody>
      </p:sp>
      <p:sp>
        <p:nvSpPr>
          <p:cNvPr id="20" name="TextBox 19"/>
          <p:cNvSpPr txBox="1"/>
          <p:nvPr/>
        </p:nvSpPr>
        <p:spPr>
          <a:xfrm>
            <a:off x="2693844" y="1354667"/>
            <a:ext cx="1908696" cy="1200329"/>
          </a:xfrm>
          <a:prstGeom prst="rect">
            <a:avLst/>
          </a:prstGeom>
          <a:noFill/>
        </p:spPr>
        <p:txBody>
          <a:bodyPr wrap="none" rtlCol="0">
            <a:spAutoFit/>
          </a:bodyPr>
          <a:lstStyle/>
          <a:p>
            <a:r>
              <a:rPr lang="en-US" b="1" dirty="0" smtClean="0">
                <a:latin typeface="Garamond"/>
                <a:cs typeface="Garamond"/>
              </a:rPr>
              <a:t>My soup was</a:t>
            </a:r>
          </a:p>
          <a:p>
            <a:r>
              <a:rPr lang="en-US" b="1" dirty="0" smtClean="0">
                <a:latin typeface="Garamond"/>
                <a:cs typeface="Garamond"/>
              </a:rPr>
              <a:t>complimented</a:t>
            </a:r>
          </a:p>
          <a:p>
            <a:r>
              <a:rPr lang="en-US" b="1" dirty="0" smtClean="0">
                <a:latin typeface="Garamond"/>
                <a:cs typeface="Garamond"/>
              </a:rPr>
              <a:t>with buttery</a:t>
            </a:r>
          </a:p>
          <a:p>
            <a:r>
              <a:rPr lang="en-US" b="1" dirty="0" smtClean="0">
                <a:latin typeface="Garamond"/>
                <a:cs typeface="Garamond"/>
              </a:rPr>
              <a:t>sourdough bread.</a:t>
            </a:r>
            <a:endParaRPr lang="en-US" b="1" dirty="0">
              <a:latin typeface="Garamond"/>
              <a:cs typeface="Garamond"/>
            </a:endParaRPr>
          </a:p>
        </p:txBody>
      </p:sp>
    </p:spTree>
    <p:extLst>
      <p:ext uri="{BB962C8B-B14F-4D97-AF65-F5344CB8AC3E}">
        <p14:creationId xmlns:p14="http://schemas.microsoft.com/office/powerpoint/2010/main" val="42896812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204"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4" name="Straight Arrow Connector 3"/>
          <p:cNvCxnSpPr/>
          <p:nvPr/>
        </p:nvCxnSpPr>
        <p:spPr>
          <a:xfrm>
            <a:off x="2777353"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397615" y="3029022"/>
            <a:ext cx="2485573" cy="461661"/>
          </a:xfrm>
          <a:prstGeom prst="rect">
            <a:avLst/>
          </a:prstGeom>
          <a:noFill/>
        </p:spPr>
        <p:txBody>
          <a:bodyPr wrap="square" lIns="91430" tIns="45716" rIns="91430" bIns="45716" rtlCol="0">
            <a:spAutoFit/>
          </a:bodyPr>
          <a:lstStyle/>
          <a:p>
            <a:pPr algn="ctr"/>
            <a:r>
              <a:rPr lang="en-US" sz="2400" b="1" dirty="0" smtClean="0"/>
              <a:t>spices</a:t>
            </a:r>
            <a:endParaRPr lang="en-US" sz="2400" b="1" dirty="0"/>
          </a:p>
        </p:txBody>
      </p:sp>
      <p:sp>
        <p:nvSpPr>
          <p:cNvPr id="6" name="Rectangle 5"/>
          <p:cNvSpPr/>
          <p:nvPr/>
        </p:nvSpPr>
        <p:spPr>
          <a:xfrm>
            <a:off x="3429205"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7" name="Straight Arrow Connector 6"/>
          <p:cNvCxnSpPr/>
          <p:nvPr/>
        </p:nvCxnSpPr>
        <p:spPr>
          <a:xfrm>
            <a:off x="5698354"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318616" y="3029022"/>
            <a:ext cx="2485573" cy="461661"/>
          </a:xfrm>
          <a:prstGeom prst="rect">
            <a:avLst/>
          </a:prstGeom>
          <a:noFill/>
        </p:spPr>
        <p:txBody>
          <a:bodyPr wrap="square" lIns="91430" tIns="45716" rIns="91430" bIns="45716" rtlCol="0">
            <a:spAutoFit/>
          </a:bodyPr>
          <a:lstStyle/>
          <a:p>
            <a:pPr algn="ctr"/>
            <a:r>
              <a:rPr lang="en-US" sz="2400" b="1" dirty="0" smtClean="0"/>
              <a:t>grains</a:t>
            </a:r>
            <a:endParaRPr lang="en-US" sz="2400" b="1" dirty="0"/>
          </a:p>
        </p:txBody>
      </p:sp>
      <p:sp>
        <p:nvSpPr>
          <p:cNvPr id="9" name="Rectangle 8"/>
          <p:cNvSpPr/>
          <p:nvPr/>
        </p:nvSpPr>
        <p:spPr>
          <a:xfrm>
            <a:off x="6289360"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0" name="Straight Arrow Connector 9"/>
          <p:cNvCxnSpPr/>
          <p:nvPr/>
        </p:nvCxnSpPr>
        <p:spPr>
          <a:xfrm>
            <a:off x="8558508"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162364" y="3029020"/>
            <a:ext cx="2485573" cy="461661"/>
          </a:xfrm>
          <a:prstGeom prst="rect">
            <a:avLst/>
          </a:prstGeom>
          <a:noFill/>
        </p:spPr>
        <p:txBody>
          <a:bodyPr wrap="square" lIns="91430" tIns="45716" rIns="91430" bIns="45716" rtlCol="0">
            <a:spAutoFit/>
          </a:bodyPr>
          <a:lstStyle/>
          <a:p>
            <a:pPr algn="ctr"/>
            <a:r>
              <a:rPr lang="en-US" sz="2400" b="1" dirty="0" smtClean="0"/>
              <a:t>vegetables</a:t>
            </a:r>
            <a:endParaRPr lang="en-US" sz="2400" b="1" dirty="0"/>
          </a:p>
        </p:txBody>
      </p:sp>
      <p:sp>
        <p:nvSpPr>
          <p:cNvPr id="13" name="Rectangle 12"/>
          <p:cNvSpPr/>
          <p:nvPr/>
        </p:nvSpPr>
        <p:spPr>
          <a:xfrm>
            <a:off x="508204"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4" name="Rectangle 13"/>
          <p:cNvSpPr/>
          <p:nvPr/>
        </p:nvSpPr>
        <p:spPr>
          <a:xfrm>
            <a:off x="1323121"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5" name="Rectangle 14"/>
          <p:cNvSpPr/>
          <p:nvPr/>
        </p:nvSpPr>
        <p:spPr>
          <a:xfrm>
            <a:off x="2153142"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6" name="Rectangle 15"/>
          <p:cNvSpPr/>
          <p:nvPr/>
        </p:nvSpPr>
        <p:spPr>
          <a:xfrm>
            <a:off x="3429205"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7" name="Rectangle 16"/>
          <p:cNvSpPr/>
          <p:nvPr/>
        </p:nvSpPr>
        <p:spPr>
          <a:xfrm>
            <a:off x="4259226"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8" name="Rectangle 17"/>
          <p:cNvSpPr/>
          <p:nvPr/>
        </p:nvSpPr>
        <p:spPr>
          <a:xfrm>
            <a:off x="6294116"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9" name="Rectangle 18"/>
          <p:cNvSpPr/>
          <p:nvPr/>
        </p:nvSpPr>
        <p:spPr>
          <a:xfrm>
            <a:off x="7109033"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0" name="Rectangle 19"/>
          <p:cNvSpPr/>
          <p:nvPr/>
        </p:nvSpPr>
        <p:spPr>
          <a:xfrm>
            <a:off x="7939054"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Tree>
    <p:extLst>
      <p:ext uri="{BB962C8B-B14F-4D97-AF65-F5344CB8AC3E}">
        <p14:creationId xmlns:p14="http://schemas.microsoft.com/office/powerpoint/2010/main" val="35985666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204"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4" name="Straight Arrow Connector 3"/>
          <p:cNvCxnSpPr/>
          <p:nvPr/>
        </p:nvCxnSpPr>
        <p:spPr>
          <a:xfrm>
            <a:off x="2777353"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397615" y="3029022"/>
            <a:ext cx="2485573" cy="461661"/>
          </a:xfrm>
          <a:prstGeom prst="rect">
            <a:avLst/>
          </a:prstGeom>
          <a:noFill/>
        </p:spPr>
        <p:txBody>
          <a:bodyPr wrap="square" lIns="91430" tIns="45716" rIns="91430" bIns="45716" rtlCol="0">
            <a:spAutoFit/>
          </a:bodyPr>
          <a:lstStyle/>
          <a:p>
            <a:pPr algn="ctr"/>
            <a:r>
              <a:rPr lang="en-US" sz="2400" b="1" dirty="0" smtClean="0"/>
              <a:t>spices</a:t>
            </a:r>
            <a:endParaRPr lang="en-US" sz="2400" b="1" dirty="0"/>
          </a:p>
        </p:txBody>
      </p:sp>
      <p:sp>
        <p:nvSpPr>
          <p:cNvPr id="6" name="Rectangle 5"/>
          <p:cNvSpPr/>
          <p:nvPr/>
        </p:nvSpPr>
        <p:spPr>
          <a:xfrm>
            <a:off x="3429205"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7" name="Straight Arrow Connector 6"/>
          <p:cNvCxnSpPr/>
          <p:nvPr/>
        </p:nvCxnSpPr>
        <p:spPr>
          <a:xfrm>
            <a:off x="5698354"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318616" y="3029022"/>
            <a:ext cx="2485573" cy="461661"/>
          </a:xfrm>
          <a:prstGeom prst="rect">
            <a:avLst/>
          </a:prstGeom>
          <a:noFill/>
        </p:spPr>
        <p:txBody>
          <a:bodyPr wrap="square" lIns="91430" tIns="45716" rIns="91430" bIns="45716" rtlCol="0">
            <a:spAutoFit/>
          </a:bodyPr>
          <a:lstStyle/>
          <a:p>
            <a:pPr algn="ctr"/>
            <a:r>
              <a:rPr lang="en-US" sz="2400" b="1" dirty="0" smtClean="0"/>
              <a:t>grains</a:t>
            </a:r>
            <a:endParaRPr lang="en-US" sz="2400" b="1" dirty="0"/>
          </a:p>
        </p:txBody>
      </p:sp>
      <p:sp>
        <p:nvSpPr>
          <p:cNvPr id="9" name="Rectangle 8"/>
          <p:cNvSpPr/>
          <p:nvPr/>
        </p:nvSpPr>
        <p:spPr>
          <a:xfrm>
            <a:off x="6289360"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0" name="Straight Arrow Connector 9"/>
          <p:cNvCxnSpPr/>
          <p:nvPr/>
        </p:nvCxnSpPr>
        <p:spPr>
          <a:xfrm>
            <a:off x="8558508"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162364" y="3029020"/>
            <a:ext cx="2485573" cy="461661"/>
          </a:xfrm>
          <a:prstGeom prst="rect">
            <a:avLst/>
          </a:prstGeom>
          <a:noFill/>
        </p:spPr>
        <p:txBody>
          <a:bodyPr wrap="square" lIns="91430" tIns="45716" rIns="91430" bIns="45716" rtlCol="0">
            <a:spAutoFit/>
          </a:bodyPr>
          <a:lstStyle/>
          <a:p>
            <a:pPr algn="ctr"/>
            <a:r>
              <a:rPr lang="en-US" sz="2400" b="1" dirty="0" smtClean="0"/>
              <a:t>vegetables</a:t>
            </a:r>
            <a:endParaRPr lang="en-US" sz="2400" b="1" dirty="0"/>
          </a:p>
        </p:txBody>
      </p:sp>
      <p:sp>
        <p:nvSpPr>
          <p:cNvPr id="13" name="Rectangle 12"/>
          <p:cNvSpPr/>
          <p:nvPr/>
        </p:nvSpPr>
        <p:spPr>
          <a:xfrm>
            <a:off x="508204"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4" name="Rectangle 13"/>
          <p:cNvSpPr/>
          <p:nvPr/>
        </p:nvSpPr>
        <p:spPr>
          <a:xfrm>
            <a:off x="1323121"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5" name="Rectangle 14"/>
          <p:cNvSpPr/>
          <p:nvPr/>
        </p:nvSpPr>
        <p:spPr>
          <a:xfrm>
            <a:off x="2153142"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6" name="Rectangle 15"/>
          <p:cNvSpPr/>
          <p:nvPr/>
        </p:nvSpPr>
        <p:spPr>
          <a:xfrm>
            <a:off x="3429205"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7" name="Rectangle 16"/>
          <p:cNvSpPr/>
          <p:nvPr/>
        </p:nvSpPr>
        <p:spPr>
          <a:xfrm>
            <a:off x="4259226"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8" name="Rectangle 17"/>
          <p:cNvSpPr/>
          <p:nvPr/>
        </p:nvSpPr>
        <p:spPr>
          <a:xfrm>
            <a:off x="6294116"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9" name="Rectangle 18"/>
          <p:cNvSpPr/>
          <p:nvPr/>
        </p:nvSpPr>
        <p:spPr>
          <a:xfrm>
            <a:off x="7109033"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0" name="Rectangle 19"/>
          <p:cNvSpPr/>
          <p:nvPr/>
        </p:nvSpPr>
        <p:spPr>
          <a:xfrm>
            <a:off x="7939054"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1" name="Rectangle 20"/>
          <p:cNvSpPr/>
          <p:nvPr/>
        </p:nvSpPr>
        <p:spPr>
          <a:xfrm>
            <a:off x="508204" y="788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2" name="Rectangle 21"/>
          <p:cNvSpPr/>
          <p:nvPr/>
        </p:nvSpPr>
        <p:spPr>
          <a:xfrm>
            <a:off x="6294116" y="513839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3" name="TextBox 22"/>
          <p:cNvSpPr txBox="1"/>
          <p:nvPr/>
        </p:nvSpPr>
        <p:spPr>
          <a:xfrm>
            <a:off x="397615" y="788644"/>
            <a:ext cx="2485573" cy="830989"/>
          </a:xfrm>
          <a:prstGeom prst="rect">
            <a:avLst/>
          </a:prstGeom>
          <a:noFill/>
        </p:spPr>
        <p:txBody>
          <a:bodyPr wrap="square" lIns="91430" tIns="45716" rIns="91430" bIns="45716" rtlCol="0">
            <a:spAutoFit/>
          </a:bodyPr>
          <a:lstStyle/>
          <a:p>
            <a:pPr algn="ctr"/>
            <a:r>
              <a:rPr lang="en-US" sz="2400" b="1" dirty="0" smtClean="0"/>
              <a:t>opening paragraph</a:t>
            </a:r>
            <a:endParaRPr lang="en-US" sz="2400" b="1" dirty="0"/>
          </a:p>
        </p:txBody>
      </p:sp>
      <p:sp>
        <p:nvSpPr>
          <p:cNvPr id="25" name="TextBox 24"/>
          <p:cNvSpPr txBox="1"/>
          <p:nvPr/>
        </p:nvSpPr>
        <p:spPr>
          <a:xfrm>
            <a:off x="6186695" y="5138394"/>
            <a:ext cx="2485573" cy="830989"/>
          </a:xfrm>
          <a:prstGeom prst="rect">
            <a:avLst/>
          </a:prstGeom>
          <a:noFill/>
        </p:spPr>
        <p:txBody>
          <a:bodyPr wrap="square" lIns="91430" tIns="45716" rIns="91430" bIns="45716" rtlCol="0">
            <a:spAutoFit/>
          </a:bodyPr>
          <a:lstStyle/>
          <a:p>
            <a:pPr algn="ctr"/>
            <a:r>
              <a:rPr lang="en-US" sz="2400" b="1" dirty="0" smtClean="0"/>
              <a:t>closing</a:t>
            </a:r>
          </a:p>
          <a:p>
            <a:pPr algn="ctr"/>
            <a:r>
              <a:rPr lang="en-US" sz="2400" b="1" dirty="0" smtClean="0"/>
              <a:t>paragraph</a:t>
            </a:r>
            <a:endParaRPr lang="en-US" sz="2400" b="1" dirty="0"/>
          </a:p>
        </p:txBody>
      </p:sp>
    </p:spTree>
    <p:extLst>
      <p:ext uri="{BB962C8B-B14F-4D97-AF65-F5344CB8AC3E}">
        <p14:creationId xmlns:p14="http://schemas.microsoft.com/office/powerpoint/2010/main" val="21676145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204"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4" name="Straight Arrow Connector 3"/>
          <p:cNvCxnSpPr/>
          <p:nvPr/>
        </p:nvCxnSpPr>
        <p:spPr>
          <a:xfrm>
            <a:off x="2777353"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397615" y="3029022"/>
            <a:ext cx="2485573" cy="461661"/>
          </a:xfrm>
          <a:prstGeom prst="rect">
            <a:avLst/>
          </a:prstGeom>
          <a:noFill/>
        </p:spPr>
        <p:txBody>
          <a:bodyPr wrap="square" lIns="91430" tIns="45716" rIns="91430" bIns="45716" rtlCol="0">
            <a:spAutoFit/>
          </a:bodyPr>
          <a:lstStyle/>
          <a:p>
            <a:pPr algn="ctr"/>
            <a:r>
              <a:rPr lang="en-US" sz="2400" b="1" dirty="0" smtClean="0"/>
              <a:t>spices</a:t>
            </a:r>
            <a:endParaRPr lang="en-US" sz="2400" b="1" dirty="0"/>
          </a:p>
        </p:txBody>
      </p:sp>
      <p:sp>
        <p:nvSpPr>
          <p:cNvPr id="6" name="Rectangle 5"/>
          <p:cNvSpPr/>
          <p:nvPr/>
        </p:nvSpPr>
        <p:spPr>
          <a:xfrm>
            <a:off x="3429205"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7" name="Straight Arrow Connector 6"/>
          <p:cNvCxnSpPr/>
          <p:nvPr/>
        </p:nvCxnSpPr>
        <p:spPr>
          <a:xfrm>
            <a:off x="5698354"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318616" y="3029022"/>
            <a:ext cx="2485573" cy="461661"/>
          </a:xfrm>
          <a:prstGeom prst="rect">
            <a:avLst/>
          </a:prstGeom>
          <a:noFill/>
        </p:spPr>
        <p:txBody>
          <a:bodyPr wrap="square" lIns="91430" tIns="45716" rIns="91430" bIns="45716" rtlCol="0">
            <a:spAutoFit/>
          </a:bodyPr>
          <a:lstStyle/>
          <a:p>
            <a:pPr algn="ctr"/>
            <a:r>
              <a:rPr lang="en-US" sz="2400" b="1" dirty="0" smtClean="0"/>
              <a:t>grains</a:t>
            </a:r>
            <a:endParaRPr lang="en-US" sz="2400" b="1" dirty="0"/>
          </a:p>
        </p:txBody>
      </p:sp>
      <p:sp>
        <p:nvSpPr>
          <p:cNvPr id="9" name="Rectangle 8"/>
          <p:cNvSpPr/>
          <p:nvPr/>
        </p:nvSpPr>
        <p:spPr>
          <a:xfrm>
            <a:off x="6289360" y="2820644"/>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0" name="Straight Arrow Connector 9"/>
          <p:cNvCxnSpPr/>
          <p:nvPr/>
        </p:nvCxnSpPr>
        <p:spPr>
          <a:xfrm>
            <a:off x="8558508" y="3259851"/>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162364" y="3029020"/>
            <a:ext cx="2485573" cy="461661"/>
          </a:xfrm>
          <a:prstGeom prst="rect">
            <a:avLst/>
          </a:prstGeom>
          <a:noFill/>
        </p:spPr>
        <p:txBody>
          <a:bodyPr wrap="square" lIns="91430" tIns="45716" rIns="91430" bIns="45716" rtlCol="0">
            <a:spAutoFit/>
          </a:bodyPr>
          <a:lstStyle/>
          <a:p>
            <a:pPr algn="ctr"/>
            <a:r>
              <a:rPr lang="en-US" sz="2400" b="1" dirty="0" smtClean="0"/>
              <a:t>vegetables</a:t>
            </a:r>
            <a:endParaRPr lang="en-US" sz="2400" b="1" dirty="0"/>
          </a:p>
        </p:txBody>
      </p:sp>
      <p:sp>
        <p:nvSpPr>
          <p:cNvPr id="13" name="Rectangle 12"/>
          <p:cNvSpPr/>
          <p:nvPr/>
        </p:nvSpPr>
        <p:spPr>
          <a:xfrm>
            <a:off x="508204"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4" name="Rectangle 13"/>
          <p:cNvSpPr/>
          <p:nvPr/>
        </p:nvSpPr>
        <p:spPr>
          <a:xfrm>
            <a:off x="1323121"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5" name="Rectangle 14"/>
          <p:cNvSpPr/>
          <p:nvPr/>
        </p:nvSpPr>
        <p:spPr>
          <a:xfrm>
            <a:off x="2153142"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6" name="Rectangle 15"/>
          <p:cNvSpPr/>
          <p:nvPr/>
        </p:nvSpPr>
        <p:spPr>
          <a:xfrm>
            <a:off x="3429205"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7" name="Rectangle 16"/>
          <p:cNvSpPr/>
          <p:nvPr/>
        </p:nvSpPr>
        <p:spPr>
          <a:xfrm>
            <a:off x="4259226"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8" name="Rectangle 17"/>
          <p:cNvSpPr/>
          <p:nvPr/>
        </p:nvSpPr>
        <p:spPr>
          <a:xfrm>
            <a:off x="6294116"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9" name="Rectangle 18"/>
          <p:cNvSpPr/>
          <p:nvPr/>
        </p:nvSpPr>
        <p:spPr>
          <a:xfrm>
            <a:off x="7109033"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0" name="Rectangle 19"/>
          <p:cNvSpPr/>
          <p:nvPr/>
        </p:nvSpPr>
        <p:spPr>
          <a:xfrm>
            <a:off x="7939054" y="3910728"/>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1" name="Rectangle 20"/>
          <p:cNvSpPr/>
          <p:nvPr/>
        </p:nvSpPr>
        <p:spPr>
          <a:xfrm>
            <a:off x="508204" y="302365"/>
            <a:ext cx="2264392" cy="2010722"/>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2" name="Rectangle 21"/>
          <p:cNvSpPr/>
          <p:nvPr/>
        </p:nvSpPr>
        <p:spPr>
          <a:xfrm>
            <a:off x="6278601" y="4987212"/>
            <a:ext cx="2264392" cy="1543857"/>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947139" y="634965"/>
            <a:ext cx="1572493" cy="1285048"/>
          </a:xfrm>
          <a:prstGeom prst="rect">
            <a:avLst/>
          </a:prstGeom>
        </p:spPr>
      </p:pic>
      <p:pic>
        <p:nvPicPr>
          <p:cNvPr id="24" name="Picture 23"/>
          <p:cNvPicPr>
            <a:picLocks noChangeAspect="1"/>
          </p:cNvPicPr>
          <p:nvPr/>
        </p:nvPicPr>
        <p:blipFill>
          <a:blip r:embed="rId2"/>
          <a:stretch>
            <a:fillRect/>
          </a:stretch>
        </p:blipFill>
        <p:spPr>
          <a:xfrm>
            <a:off x="6647097" y="5094840"/>
            <a:ext cx="1572493" cy="1285048"/>
          </a:xfrm>
          <a:prstGeom prst="rect">
            <a:avLst/>
          </a:prstGeom>
        </p:spPr>
      </p:pic>
    </p:spTree>
    <p:extLst>
      <p:ext uri="{BB962C8B-B14F-4D97-AF65-F5344CB8AC3E}">
        <p14:creationId xmlns:p14="http://schemas.microsoft.com/office/powerpoint/2010/main" val="16859414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3456" y="200269"/>
            <a:ext cx="11603740" cy="7735826"/>
          </a:xfrm>
          <a:prstGeom prst="rect">
            <a:avLst/>
          </a:prstGeom>
        </p:spPr>
      </p:pic>
      <p:sp>
        <p:nvSpPr>
          <p:cNvPr id="8" name="TextBox 7"/>
          <p:cNvSpPr txBox="1"/>
          <p:nvPr/>
        </p:nvSpPr>
        <p:spPr>
          <a:xfrm>
            <a:off x="5007710" y="854523"/>
            <a:ext cx="3550377" cy="6587958"/>
          </a:xfrm>
          <a:prstGeom prst="rect">
            <a:avLst/>
          </a:prstGeom>
          <a:noFill/>
        </p:spPr>
        <p:txBody>
          <a:bodyPr wrap="square" rtlCol="0">
            <a:spAutoFit/>
          </a:bodyPr>
          <a:lstStyle/>
          <a:p>
            <a:pPr>
              <a:lnSpc>
                <a:spcPct val="90000"/>
              </a:lnSpc>
              <a:spcAft>
                <a:spcPts val="1800"/>
              </a:spcAft>
            </a:pPr>
            <a:r>
              <a:rPr lang="en-US" b="1" dirty="0" smtClean="0">
                <a:latin typeface="Gill Sans"/>
                <a:cs typeface="Gill Sans"/>
              </a:rPr>
              <a:t>opening</a:t>
            </a:r>
          </a:p>
          <a:p>
            <a:pPr>
              <a:lnSpc>
                <a:spcPct val="90000"/>
              </a:lnSpc>
              <a:spcAft>
                <a:spcPts val="1800"/>
              </a:spcAft>
            </a:pPr>
            <a:r>
              <a:rPr lang="en-US" b="1" dirty="0" smtClean="0">
                <a:latin typeface="Gill Sans"/>
                <a:cs typeface="Gill Sans"/>
              </a:rPr>
              <a:t>__________________________</a:t>
            </a:r>
            <a:endParaRPr lang="en-US" b="1" dirty="0" smtClean="0">
              <a:latin typeface="Gill Sans"/>
              <a:cs typeface="Gill Sans"/>
            </a:endParaRPr>
          </a:p>
          <a:p>
            <a:pPr>
              <a:lnSpc>
                <a:spcPct val="90000"/>
              </a:lnSpc>
              <a:spcAft>
                <a:spcPts val="1800"/>
              </a:spcAft>
            </a:pPr>
            <a:r>
              <a:rPr lang="en-US" b="1" dirty="0" smtClean="0">
                <a:latin typeface="Gill Sans"/>
                <a:cs typeface="Gill Sans"/>
              </a:rPr>
              <a:t>spices</a:t>
            </a:r>
          </a:p>
          <a:p>
            <a:pPr>
              <a:lnSpc>
                <a:spcPct val="90000"/>
              </a:lnSpc>
              <a:spcAft>
                <a:spcPts val="1800"/>
              </a:spcAft>
            </a:pPr>
            <a:r>
              <a:rPr lang="en-US" b="1" dirty="0" smtClean="0">
                <a:latin typeface="Gill Sans"/>
                <a:cs typeface="Gill Sans"/>
              </a:rPr>
              <a:t>__________________________</a:t>
            </a:r>
            <a:endParaRPr lang="en-US" b="1" dirty="0">
              <a:latin typeface="Gill Sans"/>
              <a:cs typeface="Gill Sans"/>
            </a:endParaRPr>
          </a:p>
          <a:p>
            <a:pPr>
              <a:lnSpc>
                <a:spcPct val="90000"/>
              </a:lnSpc>
              <a:spcAft>
                <a:spcPts val="1800"/>
              </a:spcAft>
            </a:pPr>
            <a:r>
              <a:rPr lang="en-US" b="1" dirty="0">
                <a:latin typeface="Gill Sans"/>
                <a:cs typeface="Gill Sans"/>
              </a:rPr>
              <a:t>__________________________</a:t>
            </a:r>
          </a:p>
          <a:p>
            <a:pPr>
              <a:lnSpc>
                <a:spcPct val="90000"/>
              </a:lnSpc>
              <a:spcAft>
                <a:spcPts val="1800"/>
              </a:spcAft>
            </a:pPr>
            <a:r>
              <a:rPr lang="en-US" b="1" dirty="0" smtClean="0">
                <a:latin typeface="Gill Sans"/>
                <a:cs typeface="Gill Sans"/>
              </a:rPr>
              <a:t>grains</a:t>
            </a:r>
          </a:p>
          <a:p>
            <a:pPr>
              <a:lnSpc>
                <a:spcPct val="90000"/>
              </a:lnSpc>
              <a:spcAft>
                <a:spcPts val="1800"/>
              </a:spcAft>
            </a:pPr>
            <a:r>
              <a:rPr lang="en-US" b="1" dirty="0" smtClean="0">
                <a:latin typeface="Gill Sans"/>
                <a:cs typeface="Gill Sans"/>
              </a:rPr>
              <a:t>__________________________</a:t>
            </a:r>
          </a:p>
          <a:p>
            <a:pPr>
              <a:lnSpc>
                <a:spcPct val="90000"/>
              </a:lnSpc>
              <a:spcAft>
                <a:spcPts val="1800"/>
              </a:spcAft>
            </a:pPr>
            <a:r>
              <a:rPr lang="en-US" b="1" dirty="0">
                <a:latin typeface="Gill Sans"/>
                <a:cs typeface="Gill Sans"/>
              </a:rPr>
              <a:t>__________________________</a:t>
            </a:r>
          </a:p>
          <a:p>
            <a:pPr>
              <a:lnSpc>
                <a:spcPct val="90000"/>
              </a:lnSpc>
              <a:spcAft>
                <a:spcPts val="1800"/>
              </a:spcAft>
            </a:pPr>
            <a:r>
              <a:rPr lang="en-US" b="1" dirty="0" smtClean="0">
                <a:latin typeface="Gill Sans"/>
                <a:cs typeface="Gill Sans"/>
              </a:rPr>
              <a:t>vegetables</a:t>
            </a:r>
          </a:p>
          <a:p>
            <a:pPr>
              <a:lnSpc>
                <a:spcPct val="90000"/>
              </a:lnSpc>
              <a:spcAft>
                <a:spcPts val="1800"/>
              </a:spcAft>
            </a:pPr>
            <a:r>
              <a:rPr lang="en-US" b="1" dirty="0" smtClean="0">
                <a:latin typeface="Gill Sans"/>
                <a:cs typeface="Gill Sans"/>
              </a:rPr>
              <a:t>__________________________</a:t>
            </a:r>
            <a:endParaRPr lang="en-US" b="1" dirty="0" smtClean="0">
              <a:latin typeface="Gill Sans"/>
              <a:cs typeface="Gill Sans"/>
            </a:endParaRPr>
          </a:p>
          <a:p>
            <a:pPr>
              <a:lnSpc>
                <a:spcPct val="90000"/>
              </a:lnSpc>
              <a:spcAft>
                <a:spcPts val="1800"/>
              </a:spcAft>
            </a:pPr>
            <a:r>
              <a:rPr lang="en-US" b="1" dirty="0" smtClean="0">
                <a:latin typeface="Gill Sans"/>
                <a:cs typeface="Gill Sans"/>
              </a:rPr>
              <a:t>__________________________</a:t>
            </a:r>
          </a:p>
          <a:p>
            <a:pPr>
              <a:lnSpc>
                <a:spcPct val="90000"/>
              </a:lnSpc>
              <a:spcAft>
                <a:spcPts val="1800"/>
              </a:spcAft>
            </a:pPr>
            <a:r>
              <a:rPr lang="en-US" b="1" dirty="0" smtClean="0">
                <a:latin typeface="Gill Sans"/>
                <a:cs typeface="Gill Sans"/>
              </a:rPr>
              <a:t>closing</a:t>
            </a:r>
          </a:p>
          <a:p>
            <a:pPr>
              <a:lnSpc>
                <a:spcPct val="90000"/>
              </a:lnSpc>
              <a:spcAft>
                <a:spcPts val="1800"/>
              </a:spcAft>
            </a:pPr>
            <a:r>
              <a:rPr lang="en-US" b="1" dirty="0" smtClean="0">
                <a:latin typeface="Gill Sans"/>
                <a:cs typeface="Gill Sans"/>
              </a:rPr>
              <a:t>__________________________</a:t>
            </a:r>
            <a:endParaRPr lang="en-US" b="1" dirty="0" smtClean="0">
              <a:latin typeface="Gill Sans"/>
              <a:cs typeface="Gill Sans"/>
            </a:endParaRPr>
          </a:p>
          <a:p>
            <a:pPr>
              <a:lnSpc>
                <a:spcPct val="90000"/>
              </a:lnSpc>
              <a:spcAft>
                <a:spcPts val="1800"/>
              </a:spcAft>
            </a:pPr>
            <a:endParaRPr lang="en-US" b="1" dirty="0">
              <a:latin typeface="Gill Sans"/>
              <a:cs typeface="Gill Sans"/>
            </a:endParaRPr>
          </a:p>
        </p:txBody>
      </p:sp>
      <p:pic>
        <p:nvPicPr>
          <p:cNvPr id="4" name="Picture 3" descr="flow map wri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6564" y="2056078"/>
            <a:ext cx="5140901" cy="3734075"/>
          </a:xfrm>
          <a:prstGeom prst="rect">
            <a:avLst/>
          </a:prstGeom>
        </p:spPr>
      </p:pic>
    </p:spTree>
    <p:extLst>
      <p:ext uri="{BB962C8B-B14F-4D97-AF65-F5344CB8AC3E}">
        <p14:creationId xmlns:p14="http://schemas.microsoft.com/office/powerpoint/2010/main" val="39304206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358" y="4000989"/>
            <a:ext cx="3453432" cy="2055934"/>
          </a:xfrm>
          <a:prstGeom prst="rect">
            <a:avLst/>
          </a:prstGeom>
        </p:spPr>
      </p:pic>
      <p:sp>
        <p:nvSpPr>
          <p:cNvPr id="4" name="Oval 3"/>
          <p:cNvSpPr/>
          <p:nvPr/>
        </p:nvSpPr>
        <p:spPr>
          <a:xfrm>
            <a:off x="6212783" y="1232323"/>
            <a:ext cx="898936" cy="87733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377712" y="384512"/>
            <a:ext cx="2569078" cy="257295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2377574" cy="1107996"/>
          </a:xfrm>
          <a:prstGeom prst="rect">
            <a:avLst/>
          </a:prstGeom>
          <a:noFill/>
        </p:spPr>
        <p:txBody>
          <a:bodyPr wrap="none" rtlCol="0">
            <a:spAutoFit/>
          </a:bodyPr>
          <a:lstStyle/>
          <a:p>
            <a:r>
              <a:rPr lang="en-US" sz="2400" b="1" dirty="0" smtClean="0">
                <a:latin typeface="Gill Sans"/>
                <a:cs typeface="Gill Sans"/>
              </a:rPr>
              <a:t>Brace Map</a:t>
            </a:r>
          </a:p>
          <a:p>
            <a:r>
              <a:rPr lang="en-US" sz="1400" b="1" dirty="0" smtClean="0">
                <a:latin typeface="Gill Sans"/>
                <a:cs typeface="Gill Sans"/>
              </a:rPr>
              <a:t>Whole Part relationship</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Tree>
    <p:extLst>
      <p:ext uri="{BB962C8B-B14F-4D97-AF65-F5344CB8AC3E}">
        <p14:creationId xmlns:p14="http://schemas.microsoft.com/office/powerpoint/2010/main" val="6563023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lo hand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3</a:t>
            </a:fld>
            <a:endParaRPr lang="en-US" dirty="0"/>
          </a:p>
        </p:txBody>
      </p:sp>
      <p:sp>
        <p:nvSpPr>
          <p:cNvPr id="3" name="TextBox 2"/>
          <p:cNvSpPr txBox="1"/>
          <p:nvPr/>
        </p:nvSpPr>
        <p:spPr>
          <a:xfrm>
            <a:off x="1" y="194053"/>
            <a:ext cx="9144000" cy="1815882"/>
          </a:xfrm>
          <a:prstGeom prst="rect">
            <a:avLst/>
          </a:prstGeom>
          <a:noFill/>
        </p:spPr>
        <p:txBody>
          <a:bodyPr wrap="square" rtlCol="0">
            <a:spAutoFit/>
          </a:bodyPr>
          <a:lstStyle/>
          <a:p>
            <a:pPr algn="ctr">
              <a:lnSpc>
                <a:spcPct val="120000"/>
              </a:lnSpc>
            </a:pPr>
            <a:r>
              <a:rPr lang="en-US" sz="9600" b="1" dirty="0" smtClean="0">
                <a:latin typeface="Gill Sans"/>
                <a:cs typeface="Gill Sans"/>
              </a:rPr>
              <a:t>Community </a:t>
            </a:r>
            <a:endParaRPr lang="en-US" sz="9600" b="1" dirty="0">
              <a:latin typeface="Gill Sans"/>
              <a:cs typeface="Gill Sans"/>
            </a:endParaRPr>
          </a:p>
        </p:txBody>
      </p:sp>
    </p:spTree>
    <p:extLst>
      <p:ext uri="{BB962C8B-B14F-4D97-AF65-F5344CB8AC3E}">
        <p14:creationId xmlns:p14="http://schemas.microsoft.com/office/powerpoint/2010/main" val="1761635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358" y="4000989"/>
            <a:ext cx="3453432" cy="2055934"/>
          </a:xfrm>
          <a:prstGeom prst="rect">
            <a:avLst/>
          </a:prstGeom>
        </p:spPr>
      </p:pic>
      <p:sp>
        <p:nvSpPr>
          <p:cNvPr id="7" name="TextBox 6"/>
          <p:cNvSpPr txBox="1"/>
          <p:nvPr/>
        </p:nvSpPr>
        <p:spPr>
          <a:xfrm>
            <a:off x="587593" y="4000989"/>
            <a:ext cx="2377574" cy="1107996"/>
          </a:xfrm>
          <a:prstGeom prst="rect">
            <a:avLst/>
          </a:prstGeom>
          <a:noFill/>
        </p:spPr>
        <p:txBody>
          <a:bodyPr wrap="none" rtlCol="0">
            <a:spAutoFit/>
          </a:bodyPr>
          <a:lstStyle/>
          <a:p>
            <a:r>
              <a:rPr lang="en-US" sz="2400" b="1" dirty="0" smtClean="0">
                <a:latin typeface="Gill Sans"/>
                <a:cs typeface="Gill Sans"/>
              </a:rPr>
              <a:t>Brace Map</a:t>
            </a:r>
          </a:p>
          <a:p>
            <a:r>
              <a:rPr lang="en-US" sz="1400" b="1" dirty="0" smtClean="0">
                <a:latin typeface="Gill Sans"/>
                <a:cs typeface="Gill Sans"/>
              </a:rPr>
              <a:t>Whole Part relationship</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10" name="TextBox 9"/>
          <p:cNvSpPr txBox="1"/>
          <p:nvPr/>
        </p:nvSpPr>
        <p:spPr>
          <a:xfrm>
            <a:off x="587593" y="1009475"/>
            <a:ext cx="2216635" cy="1107996"/>
          </a:xfrm>
          <a:prstGeom prst="rect">
            <a:avLst/>
          </a:prstGeom>
          <a:noFill/>
        </p:spPr>
        <p:txBody>
          <a:bodyPr wrap="none" rtlCol="0">
            <a:spAutoFit/>
          </a:bodyPr>
          <a:lstStyle/>
          <a:p>
            <a:r>
              <a:rPr lang="en-US" sz="2400" b="1" dirty="0" smtClean="0">
                <a:latin typeface="Gill Sans"/>
                <a:cs typeface="Gill Sans"/>
              </a:rPr>
              <a:t>Tree Map</a:t>
            </a:r>
          </a:p>
          <a:p>
            <a:r>
              <a:rPr lang="en-US" sz="1400" b="1" dirty="0" smtClean="0">
                <a:latin typeface="Gill Sans"/>
                <a:cs typeface="Gill Sans"/>
              </a:rPr>
              <a:t>Categorization</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pic>
        <p:nvPicPr>
          <p:cNvPr id="11" name="Picture 10"/>
          <p:cNvPicPr>
            <a:picLocks noChangeAspect="1"/>
          </p:cNvPicPr>
          <p:nvPr/>
        </p:nvPicPr>
        <p:blipFill>
          <a:blip r:embed="rId3"/>
          <a:stretch>
            <a:fillRect/>
          </a:stretch>
        </p:blipFill>
        <p:spPr>
          <a:xfrm>
            <a:off x="4805484" y="1122955"/>
            <a:ext cx="3698476" cy="1249485"/>
          </a:xfrm>
          <a:prstGeom prst="rect">
            <a:avLst/>
          </a:prstGeom>
        </p:spPr>
      </p:pic>
    </p:spTree>
    <p:extLst>
      <p:ext uri="{BB962C8B-B14F-4D97-AF65-F5344CB8AC3E}">
        <p14:creationId xmlns:p14="http://schemas.microsoft.com/office/powerpoint/2010/main" val="23076491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358" y="4000989"/>
            <a:ext cx="3453432" cy="2055934"/>
          </a:xfrm>
          <a:prstGeom prst="rect">
            <a:avLst/>
          </a:prstGeom>
        </p:spPr>
      </p:pic>
      <p:sp>
        <p:nvSpPr>
          <p:cNvPr id="4" name="Oval 3"/>
          <p:cNvSpPr/>
          <p:nvPr/>
        </p:nvSpPr>
        <p:spPr>
          <a:xfrm>
            <a:off x="6212783" y="1232323"/>
            <a:ext cx="898936" cy="87733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377712" y="384512"/>
            <a:ext cx="2569078" cy="257295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2377574" cy="1107996"/>
          </a:xfrm>
          <a:prstGeom prst="rect">
            <a:avLst/>
          </a:prstGeom>
          <a:noFill/>
        </p:spPr>
        <p:txBody>
          <a:bodyPr wrap="none" rtlCol="0">
            <a:spAutoFit/>
          </a:bodyPr>
          <a:lstStyle/>
          <a:p>
            <a:r>
              <a:rPr lang="en-US" sz="2400" b="1" dirty="0" smtClean="0">
                <a:latin typeface="Gill Sans"/>
                <a:cs typeface="Gill Sans"/>
              </a:rPr>
              <a:t>Brace Map</a:t>
            </a:r>
          </a:p>
          <a:p>
            <a:r>
              <a:rPr lang="en-US" sz="1400" b="1" dirty="0" smtClean="0">
                <a:latin typeface="Gill Sans"/>
                <a:cs typeface="Gill Sans"/>
              </a:rPr>
              <a:t>Whole Part relationship</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Tree>
    <p:extLst>
      <p:ext uri="{BB962C8B-B14F-4D97-AF65-F5344CB8AC3E}">
        <p14:creationId xmlns:p14="http://schemas.microsoft.com/office/powerpoint/2010/main" val="27093070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907163" y="3111478"/>
            <a:ext cx="1659429" cy="954107"/>
          </a:xfrm>
          <a:prstGeom prst="rect">
            <a:avLst/>
          </a:prstGeom>
          <a:noFill/>
        </p:spPr>
        <p:txBody>
          <a:bodyPr wrap="none" rtlCol="0">
            <a:spAutoFit/>
          </a:bodyPr>
          <a:lstStyle/>
          <a:p>
            <a:pPr algn="ctr"/>
            <a:r>
              <a:rPr lang="en-US" sz="2800" b="1" dirty="0" smtClean="0">
                <a:latin typeface="Gill Sans"/>
                <a:cs typeface="Gill Sans"/>
              </a:rPr>
              <a:t>parts of</a:t>
            </a:r>
          </a:p>
          <a:p>
            <a:pPr algn="ctr"/>
            <a:r>
              <a:rPr lang="en-US" sz="2800" b="1" dirty="0" smtClean="0">
                <a:latin typeface="Gill Sans"/>
                <a:cs typeface="Gill Sans"/>
              </a:rPr>
              <a:t>a plant</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684803" cy="400110"/>
          </a:xfrm>
          <a:prstGeom prst="rect">
            <a:avLst/>
          </a:prstGeom>
          <a:noFill/>
        </p:spPr>
        <p:txBody>
          <a:bodyPr wrap="none" rtlCol="0">
            <a:spAutoFit/>
          </a:bodyPr>
          <a:lstStyle/>
          <a:p>
            <a:r>
              <a:rPr lang="en-US" sz="2000" b="1" dirty="0" smtClean="0">
                <a:latin typeface="Gill Sans"/>
                <a:cs typeface="Gill Sans"/>
              </a:rPr>
              <a:t>leaf</a:t>
            </a:r>
            <a:endParaRPr lang="en-US" sz="2000" b="1" dirty="0">
              <a:latin typeface="Gill Sans"/>
              <a:cs typeface="Gill Sans"/>
            </a:endParaRPr>
          </a:p>
        </p:txBody>
      </p:sp>
      <p:sp>
        <p:nvSpPr>
          <p:cNvPr id="8" name="TextBox 7"/>
          <p:cNvSpPr txBox="1"/>
          <p:nvPr/>
        </p:nvSpPr>
        <p:spPr>
          <a:xfrm>
            <a:off x="1712070" y="3865530"/>
            <a:ext cx="761747" cy="400110"/>
          </a:xfrm>
          <a:prstGeom prst="rect">
            <a:avLst/>
          </a:prstGeom>
          <a:noFill/>
        </p:spPr>
        <p:txBody>
          <a:bodyPr wrap="none" rtlCol="0">
            <a:spAutoFit/>
          </a:bodyPr>
          <a:lstStyle/>
          <a:p>
            <a:r>
              <a:rPr lang="en-US" sz="2000" b="1" dirty="0" smtClean="0">
                <a:latin typeface="Gill Sans"/>
                <a:cs typeface="Gill Sans"/>
              </a:rPr>
              <a:t>root</a:t>
            </a:r>
            <a:endParaRPr lang="en-US" sz="2000" b="1" dirty="0">
              <a:latin typeface="Gill Sans"/>
              <a:cs typeface="Gill Sans"/>
            </a:endParaRPr>
          </a:p>
        </p:txBody>
      </p:sp>
      <p:sp>
        <p:nvSpPr>
          <p:cNvPr id="9" name="TextBox 8"/>
          <p:cNvSpPr txBox="1"/>
          <p:nvPr/>
        </p:nvSpPr>
        <p:spPr>
          <a:xfrm>
            <a:off x="2815852" y="4938923"/>
            <a:ext cx="1018227" cy="400110"/>
          </a:xfrm>
          <a:prstGeom prst="rect">
            <a:avLst/>
          </a:prstGeom>
          <a:noFill/>
        </p:spPr>
        <p:txBody>
          <a:bodyPr wrap="none" rtlCol="0">
            <a:spAutoFit/>
          </a:bodyPr>
          <a:lstStyle/>
          <a:p>
            <a:r>
              <a:rPr lang="en-US" sz="2000" b="1" dirty="0" smtClean="0">
                <a:latin typeface="Gill Sans"/>
                <a:cs typeface="Gill Sans"/>
              </a:rPr>
              <a:t>flower</a:t>
            </a:r>
            <a:endParaRPr lang="en-US" sz="2000" b="1" dirty="0">
              <a:latin typeface="Gill Sans"/>
              <a:cs typeface="Gill Sans"/>
            </a:endParaRPr>
          </a:p>
        </p:txBody>
      </p:sp>
      <p:sp>
        <p:nvSpPr>
          <p:cNvPr id="10" name="TextBox 9"/>
          <p:cNvSpPr txBox="1"/>
          <p:nvPr/>
        </p:nvSpPr>
        <p:spPr>
          <a:xfrm>
            <a:off x="6248470" y="4745646"/>
            <a:ext cx="846280" cy="400110"/>
          </a:xfrm>
          <a:prstGeom prst="rect">
            <a:avLst/>
          </a:prstGeom>
          <a:noFill/>
        </p:spPr>
        <p:txBody>
          <a:bodyPr wrap="none" rtlCol="0">
            <a:spAutoFit/>
          </a:bodyPr>
          <a:lstStyle/>
          <a:p>
            <a:r>
              <a:rPr lang="en-US" sz="2000" b="1" dirty="0" smtClean="0">
                <a:latin typeface="Gill Sans"/>
                <a:cs typeface="Gill Sans"/>
              </a:rPr>
              <a:t>petal</a:t>
            </a:r>
            <a:endParaRPr lang="en-US" sz="2000" b="1" dirty="0">
              <a:latin typeface="Gill Sans"/>
              <a:cs typeface="Gill Sans"/>
            </a:endParaRPr>
          </a:p>
        </p:txBody>
      </p:sp>
      <p:sp>
        <p:nvSpPr>
          <p:cNvPr id="11" name="TextBox 10"/>
          <p:cNvSpPr txBox="1"/>
          <p:nvPr/>
        </p:nvSpPr>
        <p:spPr>
          <a:xfrm>
            <a:off x="4449154" y="1250464"/>
            <a:ext cx="836011" cy="400110"/>
          </a:xfrm>
          <a:prstGeom prst="rect">
            <a:avLst/>
          </a:prstGeom>
          <a:noFill/>
        </p:spPr>
        <p:txBody>
          <a:bodyPr wrap="none" rtlCol="0">
            <a:spAutoFit/>
          </a:bodyPr>
          <a:lstStyle/>
          <a:p>
            <a:r>
              <a:rPr lang="en-US" sz="2000" b="1" dirty="0" smtClean="0">
                <a:latin typeface="Gill Sans"/>
                <a:cs typeface="Gill Sans"/>
              </a:rPr>
              <a:t>stem</a:t>
            </a:r>
            <a:endParaRPr lang="en-US" sz="2000" b="1" dirty="0">
              <a:latin typeface="Gill Sans"/>
              <a:cs typeface="Gill Sans"/>
            </a:endParaRPr>
          </a:p>
        </p:txBody>
      </p:sp>
    </p:spTree>
    <p:extLst>
      <p:ext uri="{BB962C8B-B14F-4D97-AF65-F5344CB8AC3E}">
        <p14:creationId xmlns:p14="http://schemas.microsoft.com/office/powerpoint/2010/main" val="9308441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21" name="TextBox 20"/>
          <p:cNvSpPr txBox="1"/>
          <p:nvPr/>
        </p:nvSpPr>
        <p:spPr>
          <a:xfrm>
            <a:off x="5482808" y="1342151"/>
            <a:ext cx="3184661" cy="4416594"/>
          </a:xfrm>
          <a:prstGeom prst="rect">
            <a:avLst/>
          </a:prstGeom>
          <a:noFill/>
        </p:spPr>
        <p:txBody>
          <a:bodyPr wrap="none" rtlCol="0">
            <a:spAutoFit/>
          </a:bodyPr>
          <a:lstStyle/>
          <a:p>
            <a:pPr>
              <a:lnSpc>
                <a:spcPct val="140000"/>
              </a:lnSpc>
              <a:spcAft>
                <a:spcPts val="1800"/>
              </a:spcAft>
            </a:pPr>
            <a:r>
              <a:rPr lang="en-US" sz="2000" b="1" dirty="0" smtClean="0">
                <a:latin typeface="Gill Sans"/>
                <a:cs typeface="Gill Sans"/>
              </a:rPr>
              <a:t>A plant has a _________.</a:t>
            </a:r>
          </a:p>
          <a:p>
            <a:pPr>
              <a:lnSpc>
                <a:spcPct val="140000"/>
              </a:lnSpc>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r>
              <a:rPr lang="en-US" sz="2000" b="1" dirty="0">
                <a:latin typeface="Gill Sans"/>
                <a:cs typeface="Gill Sans"/>
              </a:rPr>
              <a:t>A plant has a _________.</a:t>
            </a:r>
          </a:p>
          <a:p>
            <a:pPr>
              <a:spcAft>
                <a:spcPts val="1800"/>
              </a:spcAft>
            </a:pPr>
            <a:endParaRPr lang="en-US" sz="2000" b="1" dirty="0">
              <a:latin typeface="Gill Sans"/>
              <a:cs typeface="Gill Sans"/>
            </a:endParaRPr>
          </a:p>
        </p:txBody>
      </p:sp>
      <p:pic>
        <p:nvPicPr>
          <p:cNvPr id="3" name="Picture 2" descr="plant circle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22" y="1432158"/>
            <a:ext cx="3993548" cy="4173945"/>
          </a:xfrm>
          <a:prstGeom prst="rect">
            <a:avLst/>
          </a:prstGeom>
        </p:spPr>
      </p:pic>
    </p:spTree>
    <p:extLst>
      <p:ext uri="{BB962C8B-B14F-4D97-AF65-F5344CB8AC3E}">
        <p14:creationId xmlns:p14="http://schemas.microsoft.com/office/powerpoint/2010/main" val="11967375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926399" y="3111478"/>
            <a:ext cx="1620957" cy="954107"/>
          </a:xfrm>
          <a:prstGeom prst="rect">
            <a:avLst/>
          </a:prstGeom>
          <a:noFill/>
        </p:spPr>
        <p:txBody>
          <a:bodyPr wrap="none" rtlCol="0">
            <a:spAutoFit/>
          </a:bodyPr>
          <a:lstStyle/>
          <a:p>
            <a:pPr algn="ctr"/>
            <a:r>
              <a:rPr lang="en-US" sz="2800" b="1" dirty="0" smtClean="0">
                <a:latin typeface="Gill Sans"/>
                <a:cs typeface="Gill Sans"/>
              </a:rPr>
              <a:t>parts of</a:t>
            </a:r>
          </a:p>
          <a:p>
            <a:pPr algn="ctr"/>
            <a:r>
              <a:rPr lang="en-US" sz="2800" b="1" dirty="0" smtClean="0">
                <a:latin typeface="Gill Sans"/>
                <a:cs typeface="Gill Sans"/>
              </a:rPr>
              <a:t>a plant</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836011" cy="400110"/>
          </a:xfrm>
          <a:prstGeom prst="rect">
            <a:avLst/>
          </a:prstGeom>
          <a:noFill/>
        </p:spPr>
        <p:txBody>
          <a:bodyPr wrap="none" rtlCol="0">
            <a:spAutoFit/>
          </a:bodyPr>
          <a:lstStyle/>
          <a:p>
            <a:r>
              <a:rPr lang="en-US" sz="2000" b="1" dirty="0" smtClean="0">
                <a:latin typeface="Gill Sans"/>
                <a:cs typeface="Gill Sans"/>
              </a:rPr>
              <a:t>stem</a:t>
            </a:r>
            <a:endParaRPr lang="en-US" sz="2000" b="1" dirty="0">
              <a:latin typeface="Gill Sans"/>
              <a:cs typeface="Gill Sans"/>
            </a:endParaRPr>
          </a:p>
        </p:txBody>
      </p:sp>
      <p:sp>
        <p:nvSpPr>
          <p:cNvPr id="8" name="TextBox 7"/>
          <p:cNvSpPr txBox="1"/>
          <p:nvPr/>
        </p:nvSpPr>
        <p:spPr>
          <a:xfrm>
            <a:off x="1712070" y="3865530"/>
            <a:ext cx="761747" cy="400110"/>
          </a:xfrm>
          <a:prstGeom prst="rect">
            <a:avLst/>
          </a:prstGeom>
          <a:noFill/>
        </p:spPr>
        <p:txBody>
          <a:bodyPr wrap="none" rtlCol="0">
            <a:spAutoFit/>
          </a:bodyPr>
          <a:lstStyle/>
          <a:p>
            <a:r>
              <a:rPr lang="en-US" sz="2000" b="1" dirty="0" smtClean="0">
                <a:latin typeface="Gill Sans"/>
                <a:cs typeface="Gill Sans"/>
              </a:rPr>
              <a:t>root</a:t>
            </a:r>
            <a:endParaRPr lang="en-US" sz="2000" b="1" dirty="0">
              <a:latin typeface="Gill Sans"/>
              <a:cs typeface="Gill Sans"/>
            </a:endParaRPr>
          </a:p>
        </p:txBody>
      </p:sp>
      <p:sp>
        <p:nvSpPr>
          <p:cNvPr id="9" name="TextBox 8"/>
          <p:cNvSpPr txBox="1"/>
          <p:nvPr/>
        </p:nvSpPr>
        <p:spPr>
          <a:xfrm>
            <a:off x="2815852" y="4938923"/>
            <a:ext cx="1018227" cy="400110"/>
          </a:xfrm>
          <a:prstGeom prst="rect">
            <a:avLst/>
          </a:prstGeom>
          <a:noFill/>
        </p:spPr>
        <p:txBody>
          <a:bodyPr wrap="none" rtlCol="0">
            <a:spAutoFit/>
          </a:bodyPr>
          <a:lstStyle/>
          <a:p>
            <a:r>
              <a:rPr lang="en-US" sz="2000" b="1" dirty="0" smtClean="0">
                <a:latin typeface="Gill Sans"/>
                <a:cs typeface="Gill Sans"/>
              </a:rPr>
              <a:t>flower</a:t>
            </a:r>
            <a:endParaRPr lang="en-US" sz="2000" b="1" dirty="0">
              <a:latin typeface="Gill Sans"/>
              <a:cs typeface="Gill Sans"/>
            </a:endParaRPr>
          </a:p>
        </p:txBody>
      </p:sp>
      <p:sp>
        <p:nvSpPr>
          <p:cNvPr id="10" name="TextBox 9"/>
          <p:cNvSpPr txBox="1"/>
          <p:nvPr/>
        </p:nvSpPr>
        <p:spPr>
          <a:xfrm>
            <a:off x="6248470" y="4745646"/>
            <a:ext cx="846280" cy="400110"/>
          </a:xfrm>
          <a:prstGeom prst="rect">
            <a:avLst/>
          </a:prstGeom>
          <a:noFill/>
        </p:spPr>
        <p:txBody>
          <a:bodyPr wrap="none" rtlCol="0">
            <a:spAutoFit/>
          </a:bodyPr>
          <a:lstStyle/>
          <a:p>
            <a:r>
              <a:rPr lang="en-US" sz="2000" b="1" dirty="0" smtClean="0">
                <a:latin typeface="Gill Sans"/>
                <a:cs typeface="Gill Sans"/>
              </a:rPr>
              <a:t>petal</a:t>
            </a:r>
            <a:endParaRPr lang="en-US" sz="2000" b="1" dirty="0">
              <a:latin typeface="Gill Sans"/>
              <a:cs typeface="Gill Sans"/>
            </a:endParaRPr>
          </a:p>
        </p:txBody>
      </p:sp>
      <p:sp>
        <p:nvSpPr>
          <p:cNvPr id="11" name="TextBox 10"/>
          <p:cNvSpPr txBox="1"/>
          <p:nvPr/>
        </p:nvSpPr>
        <p:spPr>
          <a:xfrm>
            <a:off x="4449154" y="1250464"/>
            <a:ext cx="684803" cy="400110"/>
          </a:xfrm>
          <a:prstGeom prst="rect">
            <a:avLst/>
          </a:prstGeom>
          <a:noFill/>
        </p:spPr>
        <p:txBody>
          <a:bodyPr wrap="none" rtlCol="0">
            <a:spAutoFit/>
          </a:bodyPr>
          <a:lstStyle/>
          <a:p>
            <a:r>
              <a:rPr lang="en-US" sz="2000" b="1" dirty="0" smtClean="0">
                <a:latin typeface="Gill Sans"/>
                <a:cs typeface="Gill Sans"/>
              </a:rPr>
              <a:t>leaf</a:t>
            </a:r>
            <a:endParaRPr lang="en-US" sz="2000" b="1" dirty="0">
              <a:latin typeface="Gill Sans"/>
              <a:cs typeface="Gill Sans"/>
            </a:endParaRPr>
          </a:p>
        </p:txBody>
      </p:sp>
      <p:sp>
        <p:nvSpPr>
          <p:cNvPr id="6" name="TextBox 5"/>
          <p:cNvSpPr txBox="1"/>
          <p:nvPr/>
        </p:nvSpPr>
        <p:spPr>
          <a:xfrm>
            <a:off x="610536" y="891975"/>
            <a:ext cx="923600" cy="461665"/>
          </a:xfrm>
          <a:prstGeom prst="rect">
            <a:avLst/>
          </a:prstGeom>
          <a:noFill/>
        </p:spPr>
        <p:txBody>
          <a:bodyPr wrap="none" rtlCol="0">
            <a:spAutoFit/>
          </a:bodyPr>
          <a:lstStyle/>
          <a:p>
            <a:r>
              <a:rPr lang="en-US" sz="2400" b="1" dirty="0" smtClean="0">
                <a:solidFill>
                  <a:srgbClr val="FF0000"/>
                </a:solidFill>
                <a:latin typeface="Garamond"/>
                <a:cs typeface="Garamond"/>
              </a:rPr>
              <a:t>green</a:t>
            </a:r>
            <a:endParaRPr lang="en-US" sz="2400" b="1" dirty="0">
              <a:solidFill>
                <a:srgbClr val="FF0000"/>
              </a:solidFill>
              <a:latin typeface="Garamond"/>
              <a:cs typeface="Garamond"/>
            </a:endParaRPr>
          </a:p>
        </p:txBody>
      </p:sp>
      <p:sp>
        <p:nvSpPr>
          <p:cNvPr id="12" name="TextBox 11"/>
          <p:cNvSpPr txBox="1"/>
          <p:nvPr/>
        </p:nvSpPr>
        <p:spPr>
          <a:xfrm>
            <a:off x="5842171" y="249266"/>
            <a:ext cx="944489" cy="461665"/>
          </a:xfrm>
          <a:prstGeom prst="rect">
            <a:avLst/>
          </a:prstGeom>
          <a:noFill/>
        </p:spPr>
        <p:txBody>
          <a:bodyPr wrap="none" rtlCol="0">
            <a:spAutoFit/>
          </a:bodyPr>
          <a:lstStyle/>
          <a:p>
            <a:r>
              <a:rPr lang="en-US" sz="2400" b="1" dirty="0" smtClean="0">
                <a:solidFill>
                  <a:srgbClr val="FF0000"/>
                </a:solidFill>
                <a:latin typeface="Garamond"/>
                <a:cs typeface="Garamond"/>
              </a:rPr>
              <a:t>shape</a:t>
            </a:r>
            <a:endParaRPr lang="en-US" sz="2400" b="1" dirty="0">
              <a:solidFill>
                <a:srgbClr val="FF0000"/>
              </a:solidFill>
              <a:latin typeface="Garamond"/>
              <a:cs typeface="Garamond"/>
            </a:endParaRPr>
          </a:p>
        </p:txBody>
      </p:sp>
      <p:sp>
        <p:nvSpPr>
          <p:cNvPr id="13" name="TextBox 12"/>
          <p:cNvSpPr txBox="1"/>
          <p:nvPr/>
        </p:nvSpPr>
        <p:spPr>
          <a:xfrm>
            <a:off x="7467183" y="5646469"/>
            <a:ext cx="1481445" cy="830997"/>
          </a:xfrm>
          <a:prstGeom prst="rect">
            <a:avLst/>
          </a:prstGeom>
          <a:noFill/>
        </p:spPr>
        <p:txBody>
          <a:bodyPr wrap="none" rtlCol="0">
            <a:spAutoFit/>
          </a:bodyPr>
          <a:lstStyle/>
          <a:p>
            <a:r>
              <a:rPr lang="en-US" sz="2400" b="1" dirty="0" smtClean="0">
                <a:solidFill>
                  <a:srgbClr val="FF0000"/>
                </a:solidFill>
                <a:latin typeface="Garamond"/>
                <a:cs typeface="Garamond"/>
              </a:rPr>
              <a:t>part of </a:t>
            </a:r>
          </a:p>
          <a:p>
            <a:r>
              <a:rPr lang="en-US" sz="2400" b="1" dirty="0" smtClean="0">
                <a:solidFill>
                  <a:srgbClr val="FF0000"/>
                </a:solidFill>
                <a:latin typeface="Garamond"/>
                <a:cs typeface="Garamond"/>
              </a:rPr>
              <a:t>the flower</a:t>
            </a:r>
            <a:endParaRPr lang="en-US" sz="2400" b="1" dirty="0">
              <a:solidFill>
                <a:srgbClr val="FF0000"/>
              </a:solidFill>
              <a:latin typeface="Garamond"/>
              <a:cs typeface="Garamond"/>
            </a:endParaRPr>
          </a:p>
        </p:txBody>
      </p:sp>
      <p:sp>
        <p:nvSpPr>
          <p:cNvPr id="14" name="TextBox 13"/>
          <p:cNvSpPr txBox="1"/>
          <p:nvPr/>
        </p:nvSpPr>
        <p:spPr>
          <a:xfrm>
            <a:off x="1003493" y="5835747"/>
            <a:ext cx="1470324" cy="461665"/>
          </a:xfrm>
          <a:prstGeom prst="rect">
            <a:avLst/>
          </a:prstGeom>
          <a:noFill/>
        </p:spPr>
        <p:txBody>
          <a:bodyPr wrap="none" rtlCol="0">
            <a:spAutoFit/>
          </a:bodyPr>
          <a:lstStyle/>
          <a:p>
            <a:r>
              <a:rPr lang="en-US" sz="2400" b="1" dirty="0" smtClean="0">
                <a:solidFill>
                  <a:srgbClr val="FF0000"/>
                </a:solidFill>
                <a:latin typeface="Garamond"/>
                <a:cs typeface="Garamond"/>
              </a:rPr>
              <a:t>is colorful</a:t>
            </a:r>
            <a:endParaRPr lang="en-US" sz="2400" b="1" dirty="0">
              <a:solidFill>
                <a:srgbClr val="FF0000"/>
              </a:solidFill>
              <a:latin typeface="Garamond"/>
              <a:cs typeface="Garamond"/>
            </a:endParaRPr>
          </a:p>
        </p:txBody>
      </p:sp>
      <p:sp>
        <p:nvSpPr>
          <p:cNvPr id="15" name="TextBox 14"/>
          <p:cNvSpPr txBox="1"/>
          <p:nvPr/>
        </p:nvSpPr>
        <p:spPr>
          <a:xfrm>
            <a:off x="266669" y="4552424"/>
            <a:ext cx="1135347" cy="830997"/>
          </a:xfrm>
          <a:prstGeom prst="rect">
            <a:avLst/>
          </a:prstGeom>
          <a:noFill/>
        </p:spPr>
        <p:txBody>
          <a:bodyPr wrap="none" rtlCol="0">
            <a:spAutoFit/>
          </a:bodyPr>
          <a:lstStyle/>
          <a:p>
            <a:r>
              <a:rPr lang="en-US" sz="2400" b="1" dirty="0" smtClean="0">
                <a:solidFill>
                  <a:srgbClr val="FF0000"/>
                </a:solidFill>
                <a:latin typeface="Garamond"/>
                <a:cs typeface="Garamond"/>
              </a:rPr>
              <a:t>in the</a:t>
            </a:r>
          </a:p>
          <a:p>
            <a:r>
              <a:rPr lang="en-US" sz="2400" b="1" dirty="0" smtClean="0">
                <a:solidFill>
                  <a:srgbClr val="FF0000"/>
                </a:solidFill>
                <a:latin typeface="Garamond"/>
                <a:cs typeface="Garamond"/>
              </a:rPr>
              <a:t>ground</a:t>
            </a:r>
            <a:endParaRPr lang="en-US" sz="2400" b="1" dirty="0">
              <a:solidFill>
                <a:srgbClr val="FF0000"/>
              </a:solidFill>
              <a:latin typeface="Garamond"/>
              <a:cs typeface="Garamond"/>
            </a:endParaRPr>
          </a:p>
        </p:txBody>
      </p:sp>
    </p:spTree>
    <p:extLst>
      <p:ext uri="{BB962C8B-B14F-4D97-AF65-F5344CB8AC3E}">
        <p14:creationId xmlns:p14="http://schemas.microsoft.com/office/powerpoint/2010/main" val="6082035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pic>
        <p:nvPicPr>
          <p:cNvPr id="3" name="Picture 2" descr="plant circle map 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22" y="1360099"/>
            <a:ext cx="3912561" cy="2890211"/>
          </a:xfrm>
          <a:prstGeom prst="rect">
            <a:avLst/>
          </a:prstGeom>
        </p:spPr>
      </p:pic>
    </p:spTree>
    <p:extLst>
      <p:ext uri="{BB962C8B-B14F-4D97-AF65-F5344CB8AC3E}">
        <p14:creationId xmlns:p14="http://schemas.microsoft.com/office/powerpoint/2010/main" val="33630733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602" y="1686364"/>
            <a:ext cx="5270021" cy="3137405"/>
          </a:xfrm>
          <a:prstGeom prst="rect">
            <a:avLst/>
          </a:prstGeom>
        </p:spPr>
      </p:pic>
      <p:sp>
        <p:nvSpPr>
          <p:cNvPr id="3" name="TextBox 2"/>
          <p:cNvSpPr txBox="1"/>
          <p:nvPr/>
        </p:nvSpPr>
        <p:spPr>
          <a:xfrm>
            <a:off x="529210" y="453546"/>
            <a:ext cx="3185487" cy="369332"/>
          </a:xfrm>
          <a:prstGeom prst="rect">
            <a:avLst/>
          </a:prstGeom>
          <a:noFill/>
        </p:spPr>
        <p:txBody>
          <a:bodyPr wrap="none" rtlCol="0">
            <a:spAutoFit/>
          </a:bodyPr>
          <a:lstStyle/>
          <a:p>
            <a:r>
              <a:rPr lang="en-US" b="1" dirty="0" smtClean="0">
                <a:latin typeface="Gill Sans"/>
                <a:cs typeface="Gill Sans"/>
              </a:rPr>
              <a:t>Brace Map:  Whole / Part</a:t>
            </a:r>
            <a:endParaRPr lang="en-US" b="1" dirty="0">
              <a:latin typeface="Gill Sans"/>
              <a:cs typeface="Gill Sans"/>
            </a:endParaRPr>
          </a:p>
        </p:txBody>
      </p:sp>
    </p:spTree>
    <p:extLst>
      <p:ext uri="{BB962C8B-B14F-4D97-AF65-F5344CB8AC3E}">
        <p14:creationId xmlns:p14="http://schemas.microsoft.com/office/powerpoint/2010/main" val="36802901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35" y="1782846"/>
            <a:ext cx="5898628" cy="3511630"/>
          </a:xfrm>
          <a:prstGeom prst="rect">
            <a:avLst/>
          </a:prstGeom>
        </p:spPr>
      </p:pic>
      <p:sp>
        <p:nvSpPr>
          <p:cNvPr id="4" name="TextBox 3"/>
          <p:cNvSpPr txBox="1"/>
          <p:nvPr/>
        </p:nvSpPr>
        <p:spPr>
          <a:xfrm>
            <a:off x="3357957" y="3907245"/>
            <a:ext cx="804126" cy="369332"/>
          </a:xfrm>
          <a:prstGeom prst="rect">
            <a:avLst/>
          </a:prstGeom>
          <a:noFill/>
        </p:spPr>
        <p:txBody>
          <a:bodyPr wrap="none" rtlCol="0">
            <a:spAutoFit/>
          </a:bodyPr>
          <a:lstStyle/>
          <a:p>
            <a:r>
              <a:rPr lang="en-US" b="1" dirty="0" smtClean="0">
                <a:latin typeface="Gill Sans"/>
                <a:cs typeface="Gill Sans"/>
              </a:rPr>
              <a:t>roots</a:t>
            </a:r>
            <a:endParaRPr lang="en-US" b="1" dirty="0">
              <a:latin typeface="Gill Sans"/>
              <a:cs typeface="Gill Sans"/>
            </a:endParaRPr>
          </a:p>
        </p:txBody>
      </p:sp>
      <p:sp>
        <p:nvSpPr>
          <p:cNvPr id="5" name="TextBox 4"/>
          <p:cNvSpPr txBox="1"/>
          <p:nvPr/>
        </p:nvSpPr>
        <p:spPr>
          <a:xfrm>
            <a:off x="769111" y="3520271"/>
            <a:ext cx="800219" cy="369332"/>
          </a:xfrm>
          <a:prstGeom prst="rect">
            <a:avLst/>
          </a:prstGeom>
          <a:noFill/>
        </p:spPr>
        <p:txBody>
          <a:bodyPr wrap="none" rtlCol="0">
            <a:spAutoFit/>
          </a:bodyPr>
          <a:lstStyle/>
          <a:p>
            <a:r>
              <a:rPr lang="en-US" b="1" dirty="0" smtClean="0">
                <a:latin typeface="Gill Sans"/>
                <a:cs typeface="Gill Sans"/>
              </a:rPr>
              <a:t>plant</a:t>
            </a:r>
            <a:endParaRPr lang="en-US" b="1" dirty="0">
              <a:latin typeface="Gill Sans"/>
              <a:cs typeface="Gill Sans"/>
            </a:endParaRPr>
          </a:p>
        </p:txBody>
      </p:sp>
      <p:sp>
        <p:nvSpPr>
          <p:cNvPr id="6" name="TextBox 5"/>
          <p:cNvSpPr txBox="1"/>
          <p:nvPr/>
        </p:nvSpPr>
        <p:spPr>
          <a:xfrm>
            <a:off x="3233624" y="1445863"/>
            <a:ext cx="928459" cy="369332"/>
          </a:xfrm>
          <a:prstGeom prst="rect">
            <a:avLst/>
          </a:prstGeom>
          <a:noFill/>
        </p:spPr>
        <p:txBody>
          <a:bodyPr wrap="none" rtlCol="0">
            <a:spAutoFit/>
          </a:bodyPr>
          <a:lstStyle/>
          <a:p>
            <a:r>
              <a:rPr lang="en-US" b="1" dirty="0" smtClean="0">
                <a:latin typeface="Gill Sans"/>
                <a:cs typeface="Gill Sans"/>
              </a:rPr>
              <a:t>flower</a:t>
            </a:r>
            <a:endParaRPr lang="en-US" b="1" dirty="0">
              <a:latin typeface="Gill Sans"/>
              <a:cs typeface="Gill Sans"/>
            </a:endParaRPr>
          </a:p>
        </p:txBody>
      </p:sp>
      <p:sp>
        <p:nvSpPr>
          <p:cNvPr id="7" name="TextBox 6"/>
          <p:cNvSpPr txBox="1"/>
          <p:nvPr/>
        </p:nvSpPr>
        <p:spPr>
          <a:xfrm>
            <a:off x="3233624" y="2398311"/>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8" name="TextBox 7"/>
          <p:cNvSpPr txBox="1"/>
          <p:nvPr/>
        </p:nvSpPr>
        <p:spPr>
          <a:xfrm>
            <a:off x="5819201" y="2213645"/>
            <a:ext cx="780119" cy="369332"/>
          </a:xfrm>
          <a:prstGeom prst="rect">
            <a:avLst/>
          </a:prstGeom>
          <a:noFill/>
        </p:spPr>
        <p:txBody>
          <a:bodyPr wrap="none" rtlCol="0">
            <a:spAutoFit/>
          </a:bodyPr>
          <a:lstStyle/>
          <a:p>
            <a:r>
              <a:rPr lang="en-US" b="1" dirty="0" smtClean="0">
                <a:latin typeface="Gill Sans"/>
                <a:cs typeface="Gill Sans"/>
              </a:rPr>
              <a:t>petal</a:t>
            </a:r>
            <a:endParaRPr lang="en-US" b="1" dirty="0">
              <a:latin typeface="Gill Sans"/>
              <a:cs typeface="Gill Sans"/>
            </a:endParaRPr>
          </a:p>
        </p:txBody>
      </p:sp>
      <p:sp>
        <p:nvSpPr>
          <p:cNvPr id="9" name="TextBox 8"/>
          <p:cNvSpPr txBox="1"/>
          <p:nvPr/>
        </p:nvSpPr>
        <p:spPr>
          <a:xfrm>
            <a:off x="5819201" y="1630529"/>
            <a:ext cx="763776" cy="369332"/>
          </a:xfrm>
          <a:prstGeom prst="rect">
            <a:avLst/>
          </a:prstGeom>
          <a:noFill/>
        </p:spPr>
        <p:txBody>
          <a:bodyPr wrap="none" rtlCol="0">
            <a:spAutoFit/>
          </a:bodyPr>
          <a:lstStyle/>
          <a:p>
            <a:r>
              <a:rPr lang="en-US" b="1" dirty="0" smtClean="0">
                <a:latin typeface="Gill Sans"/>
                <a:cs typeface="Gill Sans"/>
              </a:rPr>
              <a:t>pistil </a:t>
            </a:r>
            <a:endParaRPr lang="en-US" b="1" dirty="0">
              <a:latin typeface="Gill Sans"/>
              <a:cs typeface="Gill Sans"/>
            </a:endParaRPr>
          </a:p>
        </p:txBody>
      </p:sp>
      <p:sp>
        <p:nvSpPr>
          <p:cNvPr id="10" name="TextBox 9"/>
          <p:cNvSpPr txBox="1"/>
          <p:nvPr/>
        </p:nvSpPr>
        <p:spPr>
          <a:xfrm>
            <a:off x="5819201" y="2767643"/>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12" name="TextBox 11"/>
          <p:cNvSpPr txBox="1"/>
          <p:nvPr/>
        </p:nvSpPr>
        <p:spPr>
          <a:xfrm>
            <a:off x="5865600" y="3396077"/>
            <a:ext cx="633507" cy="369332"/>
          </a:xfrm>
          <a:prstGeom prst="rect">
            <a:avLst/>
          </a:prstGeom>
          <a:noFill/>
        </p:spPr>
        <p:txBody>
          <a:bodyPr wrap="none" rtlCol="0">
            <a:spAutoFit/>
          </a:bodyPr>
          <a:lstStyle/>
          <a:p>
            <a:r>
              <a:rPr lang="en-US" b="1" dirty="0" smtClean="0">
                <a:latin typeface="Gill Sans"/>
                <a:cs typeface="Gill Sans"/>
              </a:rPr>
              <a:t>leaf</a:t>
            </a:r>
            <a:endParaRPr lang="en-US" b="1" dirty="0">
              <a:latin typeface="Gill Sans"/>
              <a:cs typeface="Gill Sans"/>
            </a:endParaRPr>
          </a:p>
        </p:txBody>
      </p:sp>
    </p:spTree>
    <p:extLst>
      <p:ext uri="{BB962C8B-B14F-4D97-AF65-F5344CB8AC3E}">
        <p14:creationId xmlns:p14="http://schemas.microsoft.com/office/powerpoint/2010/main" val="14273619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35" y="1782846"/>
            <a:ext cx="5898628" cy="3511630"/>
          </a:xfrm>
          <a:prstGeom prst="rect">
            <a:avLst/>
          </a:prstGeom>
        </p:spPr>
      </p:pic>
      <p:sp>
        <p:nvSpPr>
          <p:cNvPr id="4" name="TextBox 3"/>
          <p:cNvSpPr txBox="1"/>
          <p:nvPr/>
        </p:nvSpPr>
        <p:spPr>
          <a:xfrm>
            <a:off x="3357957" y="3907245"/>
            <a:ext cx="804126" cy="369332"/>
          </a:xfrm>
          <a:prstGeom prst="rect">
            <a:avLst/>
          </a:prstGeom>
          <a:noFill/>
        </p:spPr>
        <p:txBody>
          <a:bodyPr wrap="none" rtlCol="0">
            <a:spAutoFit/>
          </a:bodyPr>
          <a:lstStyle/>
          <a:p>
            <a:r>
              <a:rPr lang="en-US" b="1" dirty="0" smtClean="0">
                <a:latin typeface="Gill Sans"/>
                <a:cs typeface="Gill Sans"/>
              </a:rPr>
              <a:t>roots</a:t>
            </a:r>
            <a:endParaRPr lang="en-US" b="1" dirty="0">
              <a:latin typeface="Gill Sans"/>
              <a:cs typeface="Gill Sans"/>
            </a:endParaRPr>
          </a:p>
        </p:txBody>
      </p:sp>
      <p:sp>
        <p:nvSpPr>
          <p:cNvPr id="5" name="TextBox 4"/>
          <p:cNvSpPr txBox="1"/>
          <p:nvPr/>
        </p:nvSpPr>
        <p:spPr>
          <a:xfrm>
            <a:off x="769111" y="3520271"/>
            <a:ext cx="800219" cy="369332"/>
          </a:xfrm>
          <a:prstGeom prst="rect">
            <a:avLst/>
          </a:prstGeom>
          <a:noFill/>
        </p:spPr>
        <p:txBody>
          <a:bodyPr wrap="none" rtlCol="0">
            <a:spAutoFit/>
          </a:bodyPr>
          <a:lstStyle/>
          <a:p>
            <a:r>
              <a:rPr lang="en-US" b="1" dirty="0" smtClean="0">
                <a:latin typeface="Gill Sans"/>
                <a:cs typeface="Gill Sans"/>
              </a:rPr>
              <a:t>plant</a:t>
            </a:r>
            <a:endParaRPr lang="en-US" b="1" dirty="0">
              <a:latin typeface="Gill Sans"/>
              <a:cs typeface="Gill Sans"/>
            </a:endParaRPr>
          </a:p>
        </p:txBody>
      </p:sp>
      <p:sp>
        <p:nvSpPr>
          <p:cNvPr id="6" name="TextBox 5"/>
          <p:cNvSpPr txBox="1"/>
          <p:nvPr/>
        </p:nvSpPr>
        <p:spPr>
          <a:xfrm>
            <a:off x="3233624" y="1445863"/>
            <a:ext cx="928459" cy="369332"/>
          </a:xfrm>
          <a:prstGeom prst="rect">
            <a:avLst/>
          </a:prstGeom>
          <a:noFill/>
        </p:spPr>
        <p:txBody>
          <a:bodyPr wrap="none" rtlCol="0">
            <a:spAutoFit/>
          </a:bodyPr>
          <a:lstStyle/>
          <a:p>
            <a:r>
              <a:rPr lang="en-US" b="1" dirty="0" smtClean="0">
                <a:latin typeface="Gill Sans"/>
                <a:cs typeface="Gill Sans"/>
              </a:rPr>
              <a:t>flower</a:t>
            </a:r>
            <a:endParaRPr lang="en-US" b="1" dirty="0">
              <a:latin typeface="Gill Sans"/>
              <a:cs typeface="Gill Sans"/>
            </a:endParaRPr>
          </a:p>
        </p:txBody>
      </p:sp>
      <p:sp>
        <p:nvSpPr>
          <p:cNvPr id="7" name="TextBox 6"/>
          <p:cNvSpPr txBox="1"/>
          <p:nvPr/>
        </p:nvSpPr>
        <p:spPr>
          <a:xfrm>
            <a:off x="3233624" y="2398311"/>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8" name="TextBox 7"/>
          <p:cNvSpPr txBox="1"/>
          <p:nvPr/>
        </p:nvSpPr>
        <p:spPr>
          <a:xfrm>
            <a:off x="5819201" y="2213645"/>
            <a:ext cx="780119" cy="369332"/>
          </a:xfrm>
          <a:prstGeom prst="rect">
            <a:avLst/>
          </a:prstGeom>
          <a:noFill/>
        </p:spPr>
        <p:txBody>
          <a:bodyPr wrap="none" rtlCol="0">
            <a:spAutoFit/>
          </a:bodyPr>
          <a:lstStyle/>
          <a:p>
            <a:r>
              <a:rPr lang="en-US" b="1" dirty="0" smtClean="0">
                <a:latin typeface="Gill Sans"/>
                <a:cs typeface="Gill Sans"/>
              </a:rPr>
              <a:t>petal</a:t>
            </a:r>
            <a:endParaRPr lang="en-US" b="1" dirty="0">
              <a:latin typeface="Gill Sans"/>
              <a:cs typeface="Gill Sans"/>
            </a:endParaRPr>
          </a:p>
        </p:txBody>
      </p:sp>
      <p:sp>
        <p:nvSpPr>
          <p:cNvPr id="9" name="TextBox 8"/>
          <p:cNvSpPr txBox="1"/>
          <p:nvPr/>
        </p:nvSpPr>
        <p:spPr>
          <a:xfrm>
            <a:off x="5819201" y="1630529"/>
            <a:ext cx="763776" cy="369332"/>
          </a:xfrm>
          <a:prstGeom prst="rect">
            <a:avLst/>
          </a:prstGeom>
          <a:noFill/>
        </p:spPr>
        <p:txBody>
          <a:bodyPr wrap="none" rtlCol="0">
            <a:spAutoFit/>
          </a:bodyPr>
          <a:lstStyle/>
          <a:p>
            <a:r>
              <a:rPr lang="en-US" b="1" dirty="0" smtClean="0">
                <a:latin typeface="Gill Sans"/>
                <a:cs typeface="Gill Sans"/>
              </a:rPr>
              <a:t>pistil </a:t>
            </a:r>
            <a:endParaRPr lang="en-US" b="1" dirty="0">
              <a:latin typeface="Gill Sans"/>
              <a:cs typeface="Gill Sans"/>
            </a:endParaRPr>
          </a:p>
        </p:txBody>
      </p:sp>
      <p:sp>
        <p:nvSpPr>
          <p:cNvPr id="10" name="TextBox 9"/>
          <p:cNvSpPr txBox="1"/>
          <p:nvPr/>
        </p:nvSpPr>
        <p:spPr>
          <a:xfrm>
            <a:off x="5819201" y="2767643"/>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12" name="TextBox 11"/>
          <p:cNvSpPr txBox="1"/>
          <p:nvPr/>
        </p:nvSpPr>
        <p:spPr>
          <a:xfrm>
            <a:off x="5865600" y="3396077"/>
            <a:ext cx="633507" cy="369332"/>
          </a:xfrm>
          <a:prstGeom prst="rect">
            <a:avLst/>
          </a:prstGeom>
          <a:noFill/>
        </p:spPr>
        <p:txBody>
          <a:bodyPr wrap="none" rtlCol="0">
            <a:spAutoFit/>
          </a:bodyPr>
          <a:lstStyle/>
          <a:p>
            <a:r>
              <a:rPr lang="en-US" b="1" dirty="0" smtClean="0">
                <a:latin typeface="Gill Sans"/>
                <a:cs typeface="Gill Sans"/>
              </a:rPr>
              <a:t>leaf</a:t>
            </a:r>
            <a:endParaRPr lang="en-US" b="1" dirty="0">
              <a:latin typeface="Gill Sans"/>
              <a:cs typeface="Gill Sans"/>
            </a:endParaRPr>
          </a:p>
        </p:txBody>
      </p:sp>
      <p:pic>
        <p:nvPicPr>
          <p:cNvPr id="2" name="Picture 1" descr="flower furth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319" y="1311122"/>
            <a:ext cx="2382137" cy="1484642"/>
          </a:xfrm>
          <a:prstGeom prst="rect">
            <a:avLst/>
          </a:prstGeom>
        </p:spPr>
      </p:pic>
    </p:spTree>
    <p:extLst>
      <p:ext uri="{BB962C8B-B14F-4D97-AF65-F5344CB8AC3E}">
        <p14:creationId xmlns:p14="http://schemas.microsoft.com/office/powerpoint/2010/main" val="6613320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35" y="1782846"/>
            <a:ext cx="5898628" cy="3511630"/>
          </a:xfrm>
          <a:prstGeom prst="rect">
            <a:avLst/>
          </a:prstGeom>
        </p:spPr>
      </p:pic>
      <p:sp>
        <p:nvSpPr>
          <p:cNvPr id="4" name="TextBox 3"/>
          <p:cNvSpPr txBox="1"/>
          <p:nvPr/>
        </p:nvSpPr>
        <p:spPr>
          <a:xfrm>
            <a:off x="3357957" y="3907245"/>
            <a:ext cx="804126" cy="369332"/>
          </a:xfrm>
          <a:prstGeom prst="rect">
            <a:avLst/>
          </a:prstGeom>
          <a:noFill/>
        </p:spPr>
        <p:txBody>
          <a:bodyPr wrap="none" rtlCol="0">
            <a:spAutoFit/>
          </a:bodyPr>
          <a:lstStyle/>
          <a:p>
            <a:r>
              <a:rPr lang="en-US" b="1" dirty="0" smtClean="0">
                <a:latin typeface="Gill Sans"/>
                <a:cs typeface="Gill Sans"/>
              </a:rPr>
              <a:t>roots</a:t>
            </a:r>
            <a:endParaRPr lang="en-US" b="1" dirty="0">
              <a:latin typeface="Gill Sans"/>
              <a:cs typeface="Gill Sans"/>
            </a:endParaRPr>
          </a:p>
        </p:txBody>
      </p:sp>
      <p:sp>
        <p:nvSpPr>
          <p:cNvPr id="5" name="TextBox 4"/>
          <p:cNvSpPr txBox="1"/>
          <p:nvPr/>
        </p:nvSpPr>
        <p:spPr>
          <a:xfrm>
            <a:off x="769111" y="3520271"/>
            <a:ext cx="800219" cy="369332"/>
          </a:xfrm>
          <a:prstGeom prst="rect">
            <a:avLst/>
          </a:prstGeom>
          <a:noFill/>
        </p:spPr>
        <p:txBody>
          <a:bodyPr wrap="none" rtlCol="0">
            <a:spAutoFit/>
          </a:bodyPr>
          <a:lstStyle/>
          <a:p>
            <a:r>
              <a:rPr lang="en-US" b="1" dirty="0" smtClean="0">
                <a:latin typeface="Gill Sans"/>
                <a:cs typeface="Gill Sans"/>
              </a:rPr>
              <a:t>plant</a:t>
            </a:r>
            <a:endParaRPr lang="en-US" b="1" dirty="0">
              <a:latin typeface="Gill Sans"/>
              <a:cs typeface="Gill Sans"/>
            </a:endParaRPr>
          </a:p>
        </p:txBody>
      </p:sp>
      <p:sp>
        <p:nvSpPr>
          <p:cNvPr id="6" name="TextBox 5"/>
          <p:cNvSpPr txBox="1"/>
          <p:nvPr/>
        </p:nvSpPr>
        <p:spPr>
          <a:xfrm>
            <a:off x="3233624" y="1445863"/>
            <a:ext cx="928459" cy="369332"/>
          </a:xfrm>
          <a:prstGeom prst="rect">
            <a:avLst/>
          </a:prstGeom>
          <a:noFill/>
        </p:spPr>
        <p:txBody>
          <a:bodyPr wrap="none" rtlCol="0">
            <a:spAutoFit/>
          </a:bodyPr>
          <a:lstStyle/>
          <a:p>
            <a:r>
              <a:rPr lang="en-US" b="1" dirty="0" smtClean="0">
                <a:latin typeface="Gill Sans"/>
                <a:cs typeface="Gill Sans"/>
              </a:rPr>
              <a:t>flower</a:t>
            </a:r>
            <a:endParaRPr lang="en-US" b="1" dirty="0">
              <a:latin typeface="Gill Sans"/>
              <a:cs typeface="Gill Sans"/>
            </a:endParaRPr>
          </a:p>
        </p:txBody>
      </p:sp>
      <p:sp>
        <p:nvSpPr>
          <p:cNvPr id="7" name="TextBox 6"/>
          <p:cNvSpPr txBox="1"/>
          <p:nvPr/>
        </p:nvSpPr>
        <p:spPr>
          <a:xfrm>
            <a:off x="3233624" y="2398311"/>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8" name="TextBox 7"/>
          <p:cNvSpPr txBox="1"/>
          <p:nvPr/>
        </p:nvSpPr>
        <p:spPr>
          <a:xfrm>
            <a:off x="5819201" y="2213645"/>
            <a:ext cx="780119" cy="369332"/>
          </a:xfrm>
          <a:prstGeom prst="rect">
            <a:avLst/>
          </a:prstGeom>
          <a:noFill/>
        </p:spPr>
        <p:txBody>
          <a:bodyPr wrap="none" rtlCol="0">
            <a:spAutoFit/>
          </a:bodyPr>
          <a:lstStyle/>
          <a:p>
            <a:r>
              <a:rPr lang="en-US" b="1" dirty="0" smtClean="0">
                <a:latin typeface="Gill Sans"/>
                <a:cs typeface="Gill Sans"/>
              </a:rPr>
              <a:t>petal</a:t>
            </a:r>
            <a:endParaRPr lang="en-US" b="1" dirty="0">
              <a:latin typeface="Gill Sans"/>
              <a:cs typeface="Gill Sans"/>
            </a:endParaRPr>
          </a:p>
        </p:txBody>
      </p:sp>
      <p:sp>
        <p:nvSpPr>
          <p:cNvPr id="9" name="TextBox 8"/>
          <p:cNvSpPr txBox="1"/>
          <p:nvPr/>
        </p:nvSpPr>
        <p:spPr>
          <a:xfrm>
            <a:off x="5819201" y="1630529"/>
            <a:ext cx="763776" cy="369332"/>
          </a:xfrm>
          <a:prstGeom prst="rect">
            <a:avLst/>
          </a:prstGeom>
          <a:noFill/>
        </p:spPr>
        <p:txBody>
          <a:bodyPr wrap="none" rtlCol="0">
            <a:spAutoFit/>
          </a:bodyPr>
          <a:lstStyle/>
          <a:p>
            <a:r>
              <a:rPr lang="en-US" b="1" dirty="0" smtClean="0">
                <a:latin typeface="Gill Sans"/>
                <a:cs typeface="Gill Sans"/>
              </a:rPr>
              <a:t>pistil </a:t>
            </a:r>
            <a:endParaRPr lang="en-US" b="1" dirty="0">
              <a:latin typeface="Gill Sans"/>
              <a:cs typeface="Gill Sans"/>
            </a:endParaRPr>
          </a:p>
        </p:txBody>
      </p:sp>
      <p:sp>
        <p:nvSpPr>
          <p:cNvPr id="10" name="TextBox 9"/>
          <p:cNvSpPr txBox="1"/>
          <p:nvPr/>
        </p:nvSpPr>
        <p:spPr>
          <a:xfrm>
            <a:off x="5819201" y="2767643"/>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12" name="TextBox 11"/>
          <p:cNvSpPr txBox="1"/>
          <p:nvPr/>
        </p:nvSpPr>
        <p:spPr>
          <a:xfrm>
            <a:off x="5865600" y="3396077"/>
            <a:ext cx="633507" cy="369332"/>
          </a:xfrm>
          <a:prstGeom prst="rect">
            <a:avLst/>
          </a:prstGeom>
          <a:noFill/>
        </p:spPr>
        <p:txBody>
          <a:bodyPr wrap="none" rtlCol="0">
            <a:spAutoFit/>
          </a:bodyPr>
          <a:lstStyle/>
          <a:p>
            <a:r>
              <a:rPr lang="en-US" b="1" dirty="0" smtClean="0">
                <a:latin typeface="Gill Sans"/>
                <a:cs typeface="Gill Sans"/>
              </a:rPr>
              <a:t>leaf</a:t>
            </a:r>
            <a:endParaRPr lang="en-US" b="1" dirty="0">
              <a:latin typeface="Gill Sans"/>
              <a:cs typeface="Gill Sans"/>
            </a:endParaRPr>
          </a:p>
        </p:txBody>
      </p:sp>
      <p:pic>
        <p:nvPicPr>
          <p:cNvPr id="2" name="Picture 1" descr="flower furth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319" y="1311122"/>
            <a:ext cx="1747085" cy="1088852"/>
          </a:xfrm>
          <a:prstGeom prst="rect">
            <a:avLst/>
          </a:prstGeom>
        </p:spPr>
      </p:pic>
      <p:pic>
        <p:nvPicPr>
          <p:cNvPr id="13" name="Picture 12" descr="stem expanded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320" y="2529751"/>
            <a:ext cx="1740290" cy="1377494"/>
          </a:xfrm>
          <a:prstGeom prst="rect">
            <a:avLst/>
          </a:prstGeom>
        </p:spPr>
      </p:pic>
    </p:spTree>
    <p:extLst>
      <p:ext uri="{BB962C8B-B14F-4D97-AF65-F5344CB8AC3E}">
        <p14:creationId xmlns:p14="http://schemas.microsoft.com/office/powerpoint/2010/main" val="1058661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25006"/>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4</a:t>
            </a:fld>
            <a:endParaRPr lang="en-US" dirty="0"/>
          </a:p>
        </p:txBody>
      </p:sp>
      <p:sp>
        <p:nvSpPr>
          <p:cNvPr id="6" name="TextBox 5"/>
          <p:cNvSpPr txBox="1"/>
          <p:nvPr/>
        </p:nvSpPr>
        <p:spPr>
          <a:xfrm>
            <a:off x="1" y="317665"/>
            <a:ext cx="9144000" cy="707886"/>
          </a:xfrm>
          <a:prstGeom prst="rect">
            <a:avLst/>
          </a:prstGeom>
          <a:noFill/>
        </p:spPr>
        <p:txBody>
          <a:bodyPr wrap="square" rtlCol="0">
            <a:spAutoFit/>
          </a:bodyPr>
          <a:lstStyle/>
          <a:p>
            <a:pPr algn="ctr"/>
            <a:r>
              <a:rPr lang="en-US" sz="4000" b="1" dirty="0" smtClean="0">
                <a:latin typeface="Gill Sans"/>
                <a:cs typeface="Gill Sans"/>
              </a:rPr>
              <a:t>Questions about school next year.</a:t>
            </a:r>
            <a:endParaRPr lang="en-US" sz="4000" b="1" dirty="0">
              <a:latin typeface="Gill Sans"/>
              <a:cs typeface="Gill Sans"/>
            </a:endParaRPr>
          </a:p>
        </p:txBody>
      </p:sp>
      <p:pic>
        <p:nvPicPr>
          <p:cNvPr id="8" name="black-women-brain3.psd" descr="black-women-brain3.psd"/>
          <p:cNvPicPr>
            <a:picLocks noChangeAspect="1"/>
          </p:cNvPicPr>
          <p:nvPr/>
        </p:nvPicPr>
        <p:blipFill>
          <a:blip r:embed="rId3">
            <a:alphaModFix amt="23000"/>
            <a:extLst/>
          </a:blip>
          <a:stretch>
            <a:fillRect/>
          </a:stretch>
        </p:blipFill>
        <p:spPr>
          <a:xfrm>
            <a:off x="-1134837" y="1315780"/>
            <a:ext cx="4705472" cy="7356307"/>
          </a:xfrm>
          <a:prstGeom prst="rect">
            <a:avLst/>
          </a:prstGeom>
          <a:ln w="12700">
            <a:miter lim="400000"/>
          </a:ln>
        </p:spPr>
      </p:pic>
      <p:pic>
        <p:nvPicPr>
          <p:cNvPr id="9" name="Picture 8" descr="MAN brain head facing left.jpg"/>
          <p:cNvPicPr>
            <a:picLocks noChangeAspect="1"/>
          </p:cNvPicPr>
          <p:nvPr/>
        </p:nvPicPr>
        <p:blipFill>
          <a:blip r:embed="rId4" cstate="print">
            <a:alphaModFix amt="23000"/>
            <a:extLst>
              <a:ext uri="{28A0092B-C50C-407E-A947-70E740481C1C}">
                <a14:useLocalDpi xmlns:a14="http://schemas.microsoft.com/office/drawing/2010/main"/>
              </a:ext>
            </a:extLst>
          </a:blip>
          <a:stretch>
            <a:fillRect/>
          </a:stretch>
        </p:blipFill>
        <p:spPr>
          <a:xfrm>
            <a:off x="5581043" y="1315780"/>
            <a:ext cx="5405695" cy="5405695"/>
          </a:xfrm>
          <a:prstGeom prst="rect">
            <a:avLst/>
          </a:prstGeom>
        </p:spPr>
      </p:pic>
      <p:sp>
        <p:nvSpPr>
          <p:cNvPr id="2" name="TextBox 1"/>
          <p:cNvSpPr txBox="1"/>
          <p:nvPr/>
        </p:nvSpPr>
        <p:spPr>
          <a:xfrm>
            <a:off x="3570635" y="2074316"/>
            <a:ext cx="2530070" cy="1138773"/>
          </a:xfrm>
          <a:prstGeom prst="rect">
            <a:avLst/>
          </a:prstGeom>
          <a:noFill/>
        </p:spPr>
        <p:txBody>
          <a:bodyPr wrap="square" rtlCol="0">
            <a:spAutoFit/>
          </a:bodyPr>
          <a:lstStyle/>
          <a:p>
            <a:pPr algn="ctr">
              <a:lnSpc>
                <a:spcPct val="150000"/>
              </a:lnSpc>
            </a:pPr>
            <a:r>
              <a:rPr lang="en-US" sz="4800" b="1" dirty="0" smtClean="0">
                <a:solidFill>
                  <a:schemeClr val="bg1">
                    <a:lumMod val="50000"/>
                  </a:schemeClr>
                </a:solidFill>
                <a:latin typeface="Gill Sans"/>
                <a:cs typeface="Gill Sans"/>
              </a:rPr>
              <a:t>? ? ? ? ?</a:t>
            </a:r>
            <a:endParaRPr lang="en-US" sz="4800" b="1" dirty="0">
              <a:solidFill>
                <a:schemeClr val="bg1">
                  <a:lumMod val="50000"/>
                </a:schemeClr>
              </a:solidFill>
              <a:latin typeface="Gill Sans"/>
              <a:cs typeface="Gill Sans"/>
            </a:endParaRPr>
          </a:p>
        </p:txBody>
      </p:sp>
    </p:spTree>
    <p:extLst>
      <p:ext uri="{BB962C8B-B14F-4D97-AF65-F5344CB8AC3E}">
        <p14:creationId xmlns:p14="http://schemas.microsoft.com/office/powerpoint/2010/main" val="41138753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35" y="1782846"/>
            <a:ext cx="5898628" cy="3511630"/>
          </a:xfrm>
          <a:prstGeom prst="rect">
            <a:avLst/>
          </a:prstGeom>
        </p:spPr>
      </p:pic>
      <p:sp>
        <p:nvSpPr>
          <p:cNvPr id="4" name="TextBox 3"/>
          <p:cNvSpPr txBox="1"/>
          <p:nvPr/>
        </p:nvSpPr>
        <p:spPr>
          <a:xfrm>
            <a:off x="3357957" y="3907245"/>
            <a:ext cx="804126" cy="369332"/>
          </a:xfrm>
          <a:prstGeom prst="rect">
            <a:avLst/>
          </a:prstGeom>
          <a:noFill/>
        </p:spPr>
        <p:txBody>
          <a:bodyPr wrap="none" rtlCol="0">
            <a:spAutoFit/>
          </a:bodyPr>
          <a:lstStyle/>
          <a:p>
            <a:r>
              <a:rPr lang="en-US" b="1" dirty="0" smtClean="0">
                <a:latin typeface="Gill Sans"/>
                <a:cs typeface="Gill Sans"/>
              </a:rPr>
              <a:t>roots</a:t>
            </a:r>
            <a:endParaRPr lang="en-US" b="1" dirty="0">
              <a:latin typeface="Gill Sans"/>
              <a:cs typeface="Gill Sans"/>
            </a:endParaRPr>
          </a:p>
        </p:txBody>
      </p:sp>
      <p:sp>
        <p:nvSpPr>
          <p:cNvPr id="5" name="TextBox 4"/>
          <p:cNvSpPr txBox="1"/>
          <p:nvPr/>
        </p:nvSpPr>
        <p:spPr>
          <a:xfrm>
            <a:off x="769111" y="3520271"/>
            <a:ext cx="800219" cy="369332"/>
          </a:xfrm>
          <a:prstGeom prst="rect">
            <a:avLst/>
          </a:prstGeom>
          <a:noFill/>
        </p:spPr>
        <p:txBody>
          <a:bodyPr wrap="none" rtlCol="0">
            <a:spAutoFit/>
          </a:bodyPr>
          <a:lstStyle/>
          <a:p>
            <a:r>
              <a:rPr lang="en-US" b="1" dirty="0" smtClean="0">
                <a:latin typeface="Gill Sans"/>
                <a:cs typeface="Gill Sans"/>
              </a:rPr>
              <a:t>plant</a:t>
            </a:r>
            <a:endParaRPr lang="en-US" b="1" dirty="0">
              <a:latin typeface="Gill Sans"/>
              <a:cs typeface="Gill Sans"/>
            </a:endParaRPr>
          </a:p>
        </p:txBody>
      </p:sp>
      <p:sp>
        <p:nvSpPr>
          <p:cNvPr id="6" name="TextBox 5"/>
          <p:cNvSpPr txBox="1"/>
          <p:nvPr/>
        </p:nvSpPr>
        <p:spPr>
          <a:xfrm>
            <a:off x="3233624" y="1445863"/>
            <a:ext cx="928459" cy="369332"/>
          </a:xfrm>
          <a:prstGeom prst="rect">
            <a:avLst/>
          </a:prstGeom>
          <a:noFill/>
        </p:spPr>
        <p:txBody>
          <a:bodyPr wrap="none" rtlCol="0">
            <a:spAutoFit/>
          </a:bodyPr>
          <a:lstStyle/>
          <a:p>
            <a:r>
              <a:rPr lang="en-US" b="1" dirty="0" smtClean="0">
                <a:latin typeface="Gill Sans"/>
                <a:cs typeface="Gill Sans"/>
              </a:rPr>
              <a:t>flower</a:t>
            </a:r>
            <a:endParaRPr lang="en-US" b="1" dirty="0">
              <a:latin typeface="Gill Sans"/>
              <a:cs typeface="Gill Sans"/>
            </a:endParaRPr>
          </a:p>
        </p:txBody>
      </p:sp>
      <p:sp>
        <p:nvSpPr>
          <p:cNvPr id="7" name="TextBox 6"/>
          <p:cNvSpPr txBox="1"/>
          <p:nvPr/>
        </p:nvSpPr>
        <p:spPr>
          <a:xfrm>
            <a:off x="3233624" y="2398311"/>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8" name="TextBox 7"/>
          <p:cNvSpPr txBox="1"/>
          <p:nvPr/>
        </p:nvSpPr>
        <p:spPr>
          <a:xfrm>
            <a:off x="5819201" y="2213645"/>
            <a:ext cx="780119" cy="369332"/>
          </a:xfrm>
          <a:prstGeom prst="rect">
            <a:avLst/>
          </a:prstGeom>
          <a:noFill/>
        </p:spPr>
        <p:txBody>
          <a:bodyPr wrap="none" rtlCol="0">
            <a:spAutoFit/>
          </a:bodyPr>
          <a:lstStyle/>
          <a:p>
            <a:r>
              <a:rPr lang="en-US" b="1" dirty="0" smtClean="0">
                <a:latin typeface="Gill Sans"/>
                <a:cs typeface="Gill Sans"/>
              </a:rPr>
              <a:t>petal</a:t>
            </a:r>
            <a:endParaRPr lang="en-US" b="1" dirty="0">
              <a:latin typeface="Gill Sans"/>
              <a:cs typeface="Gill Sans"/>
            </a:endParaRPr>
          </a:p>
        </p:txBody>
      </p:sp>
      <p:sp>
        <p:nvSpPr>
          <p:cNvPr id="9" name="TextBox 8"/>
          <p:cNvSpPr txBox="1"/>
          <p:nvPr/>
        </p:nvSpPr>
        <p:spPr>
          <a:xfrm>
            <a:off x="5819201" y="1630529"/>
            <a:ext cx="763776" cy="369332"/>
          </a:xfrm>
          <a:prstGeom prst="rect">
            <a:avLst/>
          </a:prstGeom>
          <a:noFill/>
        </p:spPr>
        <p:txBody>
          <a:bodyPr wrap="none" rtlCol="0">
            <a:spAutoFit/>
          </a:bodyPr>
          <a:lstStyle/>
          <a:p>
            <a:r>
              <a:rPr lang="en-US" b="1" dirty="0" smtClean="0">
                <a:latin typeface="Gill Sans"/>
                <a:cs typeface="Gill Sans"/>
              </a:rPr>
              <a:t>pistil </a:t>
            </a:r>
            <a:endParaRPr lang="en-US" b="1" dirty="0">
              <a:latin typeface="Gill Sans"/>
              <a:cs typeface="Gill Sans"/>
            </a:endParaRPr>
          </a:p>
        </p:txBody>
      </p:sp>
      <p:sp>
        <p:nvSpPr>
          <p:cNvPr id="10" name="TextBox 9"/>
          <p:cNvSpPr txBox="1"/>
          <p:nvPr/>
        </p:nvSpPr>
        <p:spPr>
          <a:xfrm>
            <a:off x="5819201" y="2767643"/>
            <a:ext cx="770877" cy="369332"/>
          </a:xfrm>
          <a:prstGeom prst="rect">
            <a:avLst/>
          </a:prstGeom>
          <a:noFill/>
        </p:spPr>
        <p:txBody>
          <a:bodyPr wrap="none" rtlCol="0">
            <a:spAutoFit/>
          </a:bodyPr>
          <a:lstStyle/>
          <a:p>
            <a:r>
              <a:rPr lang="en-US" b="1" dirty="0" smtClean="0">
                <a:latin typeface="Gill Sans"/>
                <a:cs typeface="Gill Sans"/>
              </a:rPr>
              <a:t>stem</a:t>
            </a:r>
            <a:endParaRPr lang="en-US" b="1" dirty="0">
              <a:latin typeface="Gill Sans"/>
              <a:cs typeface="Gill Sans"/>
            </a:endParaRPr>
          </a:p>
        </p:txBody>
      </p:sp>
      <p:sp>
        <p:nvSpPr>
          <p:cNvPr id="12" name="TextBox 11"/>
          <p:cNvSpPr txBox="1"/>
          <p:nvPr/>
        </p:nvSpPr>
        <p:spPr>
          <a:xfrm>
            <a:off x="5865600" y="3396077"/>
            <a:ext cx="633507" cy="369332"/>
          </a:xfrm>
          <a:prstGeom prst="rect">
            <a:avLst/>
          </a:prstGeom>
          <a:noFill/>
        </p:spPr>
        <p:txBody>
          <a:bodyPr wrap="none" rtlCol="0">
            <a:spAutoFit/>
          </a:bodyPr>
          <a:lstStyle/>
          <a:p>
            <a:r>
              <a:rPr lang="en-US" b="1" dirty="0" smtClean="0">
                <a:latin typeface="Gill Sans"/>
                <a:cs typeface="Gill Sans"/>
              </a:rPr>
              <a:t>leaf</a:t>
            </a:r>
            <a:endParaRPr lang="en-US" b="1" dirty="0">
              <a:latin typeface="Gill Sans"/>
              <a:cs typeface="Gill Sans"/>
            </a:endParaRPr>
          </a:p>
        </p:txBody>
      </p:sp>
      <p:pic>
        <p:nvPicPr>
          <p:cNvPr id="2" name="Picture 1" descr="flower furth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319" y="1311122"/>
            <a:ext cx="1747085" cy="1088852"/>
          </a:xfrm>
          <a:prstGeom prst="rect">
            <a:avLst/>
          </a:prstGeom>
        </p:spPr>
      </p:pic>
      <p:pic>
        <p:nvPicPr>
          <p:cNvPr id="13" name="Picture 12" descr="stem expanded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320" y="2529751"/>
            <a:ext cx="1740290" cy="1377494"/>
          </a:xfrm>
          <a:prstGeom prst="rect">
            <a:avLst/>
          </a:prstGeom>
        </p:spPr>
      </p:pic>
      <p:sp>
        <p:nvSpPr>
          <p:cNvPr id="14" name="Rectangle 13"/>
          <p:cNvSpPr/>
          <p:nvPr/>
        </p:nvSpPr>
        <p:spPr>
          <a:xfrm>
            <a:off x="109333" y="338553"/>
            <a:ext cx="8821399" cy="621350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869666" y="5861807"/>
            <a:ext cx="1510900" cy="461665"/>
          </a:xfrm>
          <a:prstGeom prst="rect">
            <a:avLst/>
          </a:prstGeom>
          <a:noFill/>
        </p:spPr>
        <p:txBody>
          <a:bodyPr wrap="none" rtlCol="0">
            <a:spAutoFit/>
          </a:bodyPr>
          <a:lstStyle/>
          <a:p>
            <a:r>
              <a:rPr lang="en-US" sz="2400" b="1" dirty="0" smtClean="0">
                <a:latin typeface="Gill Sans"/>
                <a:cs typeface="Gill Sans"/>
              </a:rPr>
              <a:t>research</a:t>
            </a:r>
            <a:endParaRPr lang="en-US" sz="2400" b="1" dirty="0">
              <a:latin typeface="Gill Sans"/>
              <a:cs typeface="Gill Sans"/>
            </a:endParaRPr>
          </a:p>
        </p:txBody>
      </p:sp>
      <p:sp>
        <p:nvSpPr>
          <p:cNvPr id="15" name="TextBox 14"/>
          <p:cNvSpPr txBox="1"/>
          <p:nvPr/>
        </p:nvSpPr>
        <p:spPr>
          <a:xfrm>
            <a:off x="6792106" y="5903101"/>
            <a:ext cx="2138626" cy="461665"/>
          </a:xfrm>
          <a:prstGeom prst="rect">
            <a:avLst/>
          </a:prstGeom>
          <a:noFill/>
        </p:spPr>
        <p:txBody>
          <a:bodyPr wrap="none" rtlCol="0">
            <a:spAutoFit/>
          </a:bodyPr>
          <a:lstStyle/>
          <a:p>
            <a:r>
              <a:rPr lang="en-US" sz="2400" b="1" dirty="0" smtClean="0">
                <a:latin typeface="Gill Sans"/>
                <a:cs typeface="Gill Sans"/>
              </a:rPr>
              <a:t>where found</a:t>
            </a:r>
            <a:endParaRPr lang="en-US" sz="2400" b="1" dirty="0">
              <a:latin typeface="Gill Sans"/>
              <a:cs typeface="Gill Sans"/>
            </a:endParaRPr>
          </a:p>
        </p:txBody>
      </p:sp>
    </p:spTree>
    <p:extLst>
      <p:ext uri="{BB962C8B-B14F-4D97-AF65-F5344CB8AC3E}">
        <p14:creationId xmlns:p14="http://schemas.microsoft.com/office/powerpoint/2010/main" val="33333738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159" y="4088456"/>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4" name="Straight Arrow Connector 3"/>
          <p:cNvCxnSpPr/>
          <p:nvPr/>
        </p:nvCxnSpPr>
        <p:spPr>
          <a:xfrm>
            <a:off x="2826308" y="4527663"/>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446570" y="4296834"/>
            <a:ext cx="2485573" cy="461661"/>
          </a:xfrm>
          <a:prstGeom prst="rect">
            <a:avLst/>
          </a:prstGeom>
          <a:noFill/>
        </p:spPr>
        <p:txBody>
          <a:bodyPr wrap="square" lIns="91430" tIns="45716" rIns="91430" bIns="45716" rtlCol="0">
            <a:spAutoFit/>
          </a:bodyPr>
          <a:lstStyle/>
          <a:p>
            <a:pPr algn="ctr"/>
            <a:r>
              <a:rPr lang="en-US" sz="2400" b="1" dirty="0" smtClean="0"/>
              <a:t>flower</a:t>
            </a:r>
            <a:endParaRPr lang="en-US" sz="2400" b="1" dirty="0"/>
          </a:p>
        </p:txBody>
      </p:sp>
      <p:sp>
        <p:nvSpPr>
          <p:cNvPr id="6" name="Rectangle 5"/>
          <p:cNvSpPr/>
          <p:nvPr/>
        </p:nvSpPr>
        <p:spPr>
          <a:xfrm>
            <a:off x="3478160" y="4088456"/>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7" name="Straight Arrow Connector 6"/>
          <p:cNvCxnSpPr/>
          <p:nvPr/>
        </p:nvCxnSpPr>
        <p:spPr>
          <a:xfrm>
            <a:off x="5747309" y="4527663"/>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367571" y="4296834"/>
            <a:ext cx="2485573" cy="461661"/>
          </a:xfrm>
          <a:prstGeom prst="rect">
            <a:avLst/>
          </a:prstGeom>
          <a:noFill/>
        </p:spPr>
        <p:txBody>
          <a:bodyPr wrap="square" lIns="91430" tIns="45716" rIns="91430" bIns="45716" rtlCol="0">
            <a:spAutoFit/>
          </a:bodyPr>
          <a:lstStyle/>
          <a:p>
            <a:pPr algn="ctr"/>
            <a:r>
              <a:rPr lang="en-US" sz="2400" b="1" dirty="0" smtClean="0"/>
              <a:t>stem</a:t>
            </a:r>
            <a:endParaRPr lang="en-US" sz="2400" b="1" dirty="0"/>
          </a:p>
        </p:txBody>
      </p:sp>
      <p:sp>
        <p:nvSpPr>
          <p:cNvPr id="9" name="Rectangle 8"/>
          <p:cNvSpPr/>
          <p:nvPr/>
        </p:nvSpPr>
        <p:spPr>
          <a:xfrm>
            <a:off x="6338315" y="4088456"/>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0" name="Straight Arrow Connector 9"/>
          <p:cNvCxnSpPr/>
          <p:nvPr/>
        </p:nvCxnSpPr>
        <p:spPr>
          <a:xfrm>
            <a:off x="8607463" y="4527663"/>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211319" y="4296832"/>
            <a:ext cx="2485573" cy="461661"/>
          </a:xfrm>
          <a:prstGeom prst="rect">
            <a:avLst/>
          </a:prstGeom>
          <a:noFill/>
        </p:spPr>
        <p:txBody>
          <a:bodyPr wrap="square" lIns="91430" tIns="45716" rIns="91430" bIns="45716" rtlCol="0">
            <a:spAutoFit/>
          </a:bodyPr>
          <a:lstStyle/>
          <a:p>
            <a:pPr algn="ctr"/>
            <a:r>
              <a:rPr lang="en-US" sz="2400" b="1" dirty="0" smtClean="0"/>
              <a:t>root</a:t>
            </a:r>
            <a:endParaRPr lang="en-US" sz="2400" b="1" dirty="0"/>
          </a:p>
        </p:txBody>
      </p:sp>
      <p:sp>
        <p:nvSpPr>
          <p:cNvPr id="13" name="Rectangle 12"/>
          <p:cNvSpPr/>
          <p:nvPr/>
        </p:nvSpPr>
        <p:spPr>
          <a:xfrm>
            <a:off x="557159"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4" name="Rectangle 13"/>
          <p:cNvSpPr/>
          <p:nvPr/>
        </p:nvSpPr>
        <p:spPr>
          <a:xfrm>
            <a:off x="1372076"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5" name="Rectangle 14"/>
          <p:cNvSpPr/>
          <p:nvPr/>
        </p:nvSpPr>
        <p:spPr>
          <a:xfrm>
            <a:off x="2202097"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6" name="Rectangle 15"/>
          <p:cNvSpPr/>
          <p:nvPr/>
        </p:nvSpPr>
        <p:spPr>
          <a:xfrm>
            <a:off x="3478160"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7" name="Rectangle 16"/>
          <p:cNvSpPr/>
          <p:nvPr/>
        </p:nvSpPr>
        <p:spPr>
          <a:xfrm>
            <a:off x="4308181"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8" name="Rectangle 17"/>
          <p:cNvSpPr/>
          <p:nvPr/>
        </p:nvSpPr>
        <p:spPr>
          <a:xfrm>
            <a:off x="6343071"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19" name="Rectangle 18"/>
          <p:cNvSpPr/>
          <p:nvPr/>
        </p:nvSpPr>
        <p:spPr>
          <a:xfrm>
            <a:off x="7157988"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0" name="Rectangle 19"/>
          <p:cNvSpPr/>
          <p:nvPr/>
        </p:nvSpPr>
        <p:spPr>
          <a:xfrm>
            <a:off x="7988009" y="5178540"/>
            <a:ext cx="619454" cy="386105"/>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1" name="Rectangle 20"/>
          <p:cNvSpPr/>
          <p:nvPr/>
        </p:nvSpPr>
        <p:spPr>
          <a:xfrm>
            <a:off x="557159" y="2829603"/>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2" name="Rectangle 21"/>
          <p:cNvSpPr/>
          <p:nvPr/>
        </p:nvSpPr>
        <p:spPr>
          <a:xfrm>
            <a:off x="6417555" y="5922229"/>
            <a:ext cx="2264392" cy="878414"/>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23" name="TextBox 22"/>
          <p:cNvSpPr txBox="1"/>
          <p:nvPr/>
        </p:nvSpPr>
        <p:spPr>
          <a:xfrm>
            <a:off x="446570" y="2829603"/>
            <a:ext cx="2485573" cy="830989"/>
          </a:xfrm>
          <a:prstGeom prst="rect">
            <a:avLst/>
          </a:prstGeom>
          <a:noFill/>
        </p:spPr>
        <p:txBody>
          <a:bodyPr wrap="square" lIns="91430" tIns="45716" rIns="91430" bIns="45716" rtlCol="0">
            <a:spAutoFit/>
          </a:bodyPr>
          <a:lstStyle/>
          <a:p>
            <a:pPr algn="ctr"/>
            <a:r>
              <a:rPr lang="en-US" sz="2400" b="1" dirty="0" smtClean="0"/>
              <a:t>opening</a:t>
            </a:r>
          </a:p>
          <a:p>
            <a:pPr algn="ctr"/>
            <a:r>
              <a:rPr lang="en-US" sz="2400" b="1" dirty="0" smtClean="0"/>
              <a:t>adjectives</a:t>
            </a:r>
            <a:endParaRPr lang="en-US" sz="2400" b="1" dirty="0"/>
          </a:p>
        </p:txBody>
      </p:sp>
      <p:sp>
        <p:nvSpPr>
          <p:cNvPr id="25" name="TextBox 24"/>
          <p:cNvSpPr txBox="1"/>
          <p:nvPr/>
        </p:nvSpPr>
        <p:spPr>
          <a:xfrm>
            <a:off x="6310134" y="5922229"/>
            <a:ext cx="2485573" cy="830989"/>
          </a:xfrm>
          <a:prstGeom prst="rect">
            <a:avLst/>
          </a:prstGeom>
          <a:noFill/>
        </p:spPr>
        <p:txBody>
          <a:bodyPr wrap="square" lIns="91430" tIns="45716" rIns="91430" bIns="45716" rtlCol="0">
            <a:spAutoFit/>
          </a:bodyPr>
          <a:lstStyle/>
          <a:p>
            <a:pPr algn="ctr"/>
            <a:r>
              <a:rPr lang="en-US" sz="2400" b="1" dirty="0" smtClean="0"/>
              <a:t>closing</a:t>
            </a:r>
          </a:p>
          <a:p>
            <a:pPr algn="ctr"/>
            <a:r>
              <a:rPr lang="en-US" sz="2400" b="1" dirty="0" smtClean="0"/>
              <a:t>adjectives</a:t>
            </a:r>
            <a:endParaRPr lang="en-US" sz="2400" b="1" dirty="0"/>
          </a:p>
        </p:txBody>
      </p:sp>
      <p:pic>
        <p:nvPicPr>
          <p:cNvPr id="2" name="Picture 1" descr="plant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92" y="120946"/>
            <a:ext cx="3240568" cy="2298276"/>
          </a:xfrm>
          <a:prstGeom prst="rect">
            <a:avLst/>
          </a:prstGeom>
        </p:spPr>
      </p:pic>
    </p:spTree>
    <p:extLst>
      <p:ext uri="{BB962C8B-B14F-4D97-AF65-F5344CB8AC3E}">
        <p14:creationId xmlns:p14="http://schemas.microsoft.com/office/powerpoint/2010/main" val="19075462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3456" y="200269"/>
            <a:ext cx="11603740" cy="7735826"/>
          </a:xfrm>
          <a:prstGeom prst="rect">
            <a:avLst/>
          </a:prstGeom>
        </p:spPr>
      </p:pic>
      <p:sp>
        <p:nvSpPr>
          <p:cNvPr id="8" name="TextBox 7"/>
          <p:cNvSpPr txBox="1"/>
          <p:nvPr/>
        </p:nvSpPr>
        <p:spPr>
          <a:xfrm>
            <a:off x="5007710" y="854523"/>
            <a:ext cx="3550377" cy="6587958"/>
          </a:xfrm>
          <a:prstGeom prst="rect">
            <a:avLst/>
          </a:prstGeom>
          <a:noFill/>
        </p:spPr>
        <p:txBody>
          <a:bodyPr wrap="square" rtlCol="0">
            <a:spAutoFit/>
          </a:bodyPr>
          <a:lstStyle/>
          <a:p>
            <a:pPr>
              <a:lnSpc>
                <a:spcPct val="90000"/>
              </a:lnSpc>
              <a:spcAft>
                <a:spcPts val="1800"/>
              </a:spcAft>
            </a:pPr>
            <a:r>
              <a:rPr lang="en-US" b="1" dirty="0" smtClean="0">
                <a:latin typeface="Gill Sans"/>
                <a:cs typeface="Gill Sans"/>
              </a:rPr>
              <a:t>opening</a:t>
            </a:r>
          </a:p>
          <a:p>
            <a:pPr>
              <a:lnSpc>
                <a:spcPct val="90000"/>
              </a:lnSpc>
              <a:spcAft>
                <a:spcPts val="1800"/>
              </a:spcAft>
            </a:pPr>
            <a:r>
              <a:rPr lang="en-US" b="1" dirty="0" smtClean="0">
                <a:latin typeface="Gill Sans"/>
                <a:cs typeface="Gill Sans"/>
              </a:rPr>
              <a:t>__________________________</a:t>
            </a:r>
            <a:endParaRPr lang="en-US" b="1" dirty="0" smtClean="0">
              <a:latin typeface="Gill Sans"/>
              <a:cs typeface="Gill Sans"/>
            </a:endParaRPr>
          </a:p>
          <a:p>
            <a:pPr>
              <a:lnSpc>
                <a:spcPct val="90000"/>
              </a:lnSpc>
              <a:spcAft>
                <a:spcPts val="1800"/>
              </a:spcAft>
            </a:pPr>
            <a:r>
              <a:rPr lang="en-US" b="1" dirty="0" smtClean="0">
                <a:latin typeface="Gill Sans"/>
                <a:cs typeface="Gill Sans"/>
              </a:rPr>
              <a:t>flower</a:t>
            </a:r>
          </a:p>
          <a:p>
            <a:pPr>
              <a:lnSpc>
                <a:spcPct val="90000"/>
              </a:lnSpc>
              <a:spcAft>
                <a:spcPts val="1800"/>
              </a:spcAft>
            </a:pPr>
            <a:r>
              <a:rPr lang="en-US" b="1" dirty="0" smtClean="0">
                <a:latin typeface="Gill Sans"/>
                <a:cs typeface="Gill Sans"/>
              </a:rPr>
              <a:t>__________________________</a:t>
            </a:r>
            <a:endParaRPr lang="en-US" b="1" dirty="0">
              <a:latin typeface="Gill Sans"/>
              <a:cs typeface="Gill Sans"/>
            </a:endParaRPr>
          </a:p>
          <a:p>
            <a:pPr>
              <a:lnSpc>
                <a:spcPct val="90000"/>
              </a:lnSpc>
              <a:spcAft>
                <a:spcPts val="1800"/>
              </a:spcAft>
            </a:pPr>
            <a:r>
              <a:rPr lang="en-US" b="1" dirty="0">
                <a:latin typeface="Gill Sans"/>
                <a:cs typeface="Gill Sans"/>
              </a:rPr>
              <a:t>__________________________</a:t>
            </a:r>
          </a:p>
          <a:p>
            <a:pPr>
              <a:lnSpc>
                <a:spcPct val="90000"/>
              </a:lnSpc>
              <a:spcAft>
                <a:spcPts val="1800"/>
              </a:spcAft>
            </a:pPr>
            <a:r>
              <a:rPr lang="en-US" b="1" dirty="0" smtClean="0">
                <a:latin typeface="Gill Sans"/>
                <a:cs typeface="Gill Sans"/>
              </a:rPr>
              <a:t>stem</a:t>
            </a:r>
          </a:p>
          <a:p>
            <a:pPr>
              <a:lnSpc>
                <a:spcPct val="90000"/>
              </a:lnSpc>
              <a:spcAft>
                <a:spcPts val="1800"/>
              </a:spcAft>
            </a:pPr>
            <a:r>
              <a:rPr lang="en-US" b="1" dirty="0" smtClean="0">
                <a:latin typeface="Gill Sans"/>
                <a:cs typeface="Gill Sans"/>
              </a:rPr>
              <a:t>__________________________</a:t>
            </a:r>
          </a:p>
          <a:p>
            <a:pPr>
              <a:lnSpc>
                <a:spcPct val="90000"/>
              </a:lnSpc>
              <a:spcAft>
                <a:spcPts val="1800"/>
              </a:spcAft>
            </a:pPr>
            <a:r>
              <a:rPr lang="en-US" b="1" dirty="0">
                <a:latin typeface="Gill Sans"/>
                <a:cs typeface="Gill Sans"/>
              </a:rPr>
              <a:t>__________________________</a:t>
            </a:r>
          </a:p>
          <a:p>
            <a:pPr>
              <a:lnSpc>
                <a:spcPct val="90000"/>
              </a:lnSpc>
              <a:spcAft>
                <a:spcPts val="1800"/>
              </a:spcAft>
            </a:pPr>
            <a:r>
              <a:rPr lang="en-US" b="1" dirty="0" smtClean="0">
                <a:latin typeface="Gill Sans"/>
                <a:cs typeface="Gill Sans"/>
              </a:rPr>
              <a:t>root</a:t>
            </a:r>
          </a:p>
          <a:p>
            <a:pPr>
              <a:lnSpc>
                <a:spcPct val="90000"/>
              </a:lnSpc>
              <a:spcAft>
                <a:spcPts val="1800"/>
              </a:spcAft>
            </a:pPr>
            <a:r>
              <a:rPr lang="en-US" b="1" dirty="0" smtClean="0">
                <a:latin typeface="Gill Sans"/>
                <a:cs typeface="Gill Sans"/>
              </a:rPr>
              <a:t>__________________________</a:t>
            </a:r>
            <a:endParaRPr lang="en-US" b="1" dirty="0" smtClean="0">
              <a:latin typeface="Gill Sans"/>
              <a:cs typeface="Gill Sans"/>
            </a:endParaRPr>
          </a:p>
          <a:p>
            <a:pPr>
              <a:lnSpc>
                <a:spcPct val="90000"/>
              </a:lnSpc>
              <a:spcAft>
                <a:spcPts val="1800"/>
              </a:spcAft>
            </a:pPr>
            <a:r>
              <a:rPr lang="en-US" b="1" dirty="0" smtClean="0">
                <a:latin typeface="Gill Sans"/>
                <a:cs typeface="Gill Sans"/>
              </a:rPr>
              <a:t>__________________________</a:t>
            </a:r>
          </a:p>
          <a:p>
            <a:pPr>
              <a:lnSpc>
                <a:spcPct val="90000"/>
              </a:lnSpc>
              <a:spcAft>
                <a:spcPts val="1800"/>
              </a:spcAft>
            </a:pPr>
            <a:r>
              <a:rPr lang="en-US" b="1" dirty="0" smtClean="0">
                <a:latin typeface="Gill Sans"/>
                <a:cs typeface="Gill Sans"/>
              </a:rPr>
              <a:t>closing</a:t>
            </a:r>
          </a:p>
          <a:p>
            <a:pPr>
              <a:lnSpc>
                <a:spcPct val="90000"/>
              </a:lnSpc>
              <a:spcAft>
                <a:spcPts val="1800"/>
              </a:spcAft>
            </a:pPr>
            <a:r>
              <a:rPr lang="en-US" b="1" dirty="0" smtClean="0">
                <a:latin typeface="Gill Sans"/>
                <a:cs typeface="Gill Sans"/>
              </a:rPr>
              <a:t>__________________________</a:t>
            </a:r>
            <a:endParaRPr lang="en-US" b="1" dirty="0" smtClean="0">
              <a:latin typeface="Gill Sans"/>
              <a:cs typeface="Gill Sans"/>
            </a:endParaRPr>
          </a:p>
          <a:p>
            <a:pPr>
              <a:lnSpc>
                <a:spcPct val="90000"/>
              </a:lnSpc>
              <a:spcAft>
                <a:spcPts val="1800"/>
              </a:spcAft>
            </a:pPr>
            <a:endParaRPr lang="en-US" b="1" dirty="0">
              <a:latin typeface="Gill Sans"/>
              <a:cs typeface="Gill Sans"/>
            </a:endParaRPr>
          </a:p>
        </p:txBody>
      </p:sp>
      <p:pic>
        <p:nvPicPr>
          <p:cNvPr id="3" name="Picture 2" descr="flower seque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4504" y="2789334"/>
            <a:ext cx="5540483" cy="2596850"/>
          </a:xfrm>
          <a:prstGeom prst="rect">
            <a:avLst/>
          </a:prstGeom>
        </p:spPr>
      </p:pic>
    </p:spTree>
    <p:extLst>
      <p:ext uri="{BB962C8B-B14F-4D97-AF65-F5344CB8AC3E}">
        <p14:creationId xmlns:p14="http://schemas.microsoft.com/office/powerpoint/2010/main" val="40301159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276" y="1367274"/>
            <a:ext cx="4856572" cy="3579441"/>
          </a:xfrm>
          <a:prstGeom prst="rect">
            <a:avLst/>
          </a:prstGeom>
          <a:noFill/>
        </p:spPr>
        <p:txBody>
          <a:bodyPr wrap="square" rtlCol="0">
            <a:spAutoFit/>
          </a:bodyPr>
          <a:lstStyle/>
          <a:p>
            <a:pPr>
              <a:lnSpc>
                <a:spcPct val="130000"/>
              </a:lnSpc>
            </a:pPr>
            <a:r>
              <a:rPr lang="en-US" sz="4400" b="1" dirty="0" smtClean="0">
                <a:solidFill>
                  <a:srgbClr val="FF6600"/>
                </a:solidFill>
                <a:latin typeface="Gill Sans"/>
                <a:cs typeface="Gill Sans"/>
              </a:rPr>
              <a:t>Other objects we can use a </a:t>
            </a:r>
          </a:p>
          <a:p>
            <a:pPr>
              <a:lnSpc>
                <a:spcPct val="130000"/>
              </a:lnSpc>
            </a:pPr>
            <a:r>
              <a:rPr lang="en-US" sz="4400" b="1" dirty="0" smtClean="0">
                <a:solidFill>
                  <a:srgbClr val="FF6600"/>
                </a:solidFill>
                <a:latin typeface="Gill Sans"/>
                <a:cs typeface="Gill Sans"/>
              </a:rPr>
              <a:t>Brace Map</a:t>
            </a:r>
          </a:p>
          <a:p>
            <a:pPr>
              <a:lnSpc>
                <a:spcPct val="130000"/>
              </a:lnSpc>
            </a:pPr>
            <a:r>
              <a:rPr lang="en-US" sz="4400" b="1" dirty="0" smtClean="0">
                <a:solidFill>
                  <a:srgbClr val="FF6600"/>
                </a:solidFill>
                <a:latin typeface="Gill Sans"/>
                <a:cs typeface="Gill Sans"/>
              </a:rPr>
              <a:t>for whole / part</a:t>
            </a:r>
            <a:endParaRPr lang="en-US" sz="4400" b="1" dirty="0">
              <a:solidFill>
                <a:srgbClr val="FF6600"/>
              </a:solidFill>
              <a:latin typeface="Gill Sans"/>
              <a:cs typeface="Gill Sans"/>
            </a:endParaRPr>
          </a:p>
        </p:txBody>
      </p:sp>
      <p:pic>
        <p:nvPicPr>
          <p:cNvPr id="3" name="Picture 2" descr="brace 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114" y="2344617"/>
            <a:ext cx="3002983" cy="1787768"/>
          </a:xfrm>
          <a:prstGeom prst="rect">
            <a:avLst/>
          </a:prstGeom>
        </p:spPr>
      </p:pic>
      <p:sp>
        <p:nvSpPr>
          <p:cNvPr id="4" name="TextBox 3"/>
          <p:cNvSpPr txBox="1"/>
          <p:nvPr/>
        </p:nvSpPr>
        <p:spPr>
          <a:xfrm>
            <a:off x="879230" y="5480539"/>
            <a:ext cx="7502174" cy="584776"/>
          </a:xfrm>
          <a:prstGeom prst="rect">
            <a:avLst/>
          </a:prstGeom>
          <a:solidFill>
            <a:schemeClr val="accent6">
              <a:lumMod val="75000"/>
            </a:schemeClr>
          </a:solidFill>
        </p:spPr>
        <p:txBody>
          <a:bodyPr wrap="none" rtlCol="0">
            <a:spAutoFit/>
          </a:bodyPr>
          <a:lstStyle/>
          <a:p>
            <a:r>
              <a:rPr lang="en-US" sz="3200" b="1" dirty="0" smtClean="0">
                <a:latin typeface="Garamond"/>
                <a:cs typeface="Garamond"/>
              </a:rPr>
              <a:t>Create an example to share with everyone.</a:t>
            </a:r>
            <a:endParaRPr lang="en-US" sz="3200" dirty="0">
              <a:latin typeface="Garamond"/>
              <a:cs typeface="Garamond"/>
            </a:endParaRPr>
          </a:p>
        </p:txBody>
      </p:sp>
    </p:spTree>
    <p:extLst>
      <p:ext uri="{BB962C8B-B14F-4D97-AF65-F5344CB8AC3E}">
        <p14:creationId xmlns:p14="http://schemas.microsoft.com/office/powerpoint/2010/main" val="3390878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80759" y="523188"/>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Tree>
    <p:extLst>
      <p:ext uri="{BB962C8B-B14F-4D97-AF65-F5344CB8AC3E}">
        <p14:creationId xmlns:p14="http://schemas.microsoft.com/office/powerpoint/2010/main" val="34777520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45</a:t>
            </a:fld>
            <a:endParaRPr lang="en-US" dirty="0"/>
          </a:p>
        </p:txBody>
      </p:sp>
      <p:pic>
        <p:nvPicPr>
          <p:cNvPr id="4" name="Picture 3" descr="TPS vis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546162"/>
            <a:ext cx="8128000" cy="2662963"/>
          </a:xfrm>
          <a:prstGeom prst="rect">
            <a:avLst/>
          </a:prstGeom>
        </p:spPr>
      </p:pic>
      <p:sp>
        <p:nvSpPr>
          <p:cNvPr id="5" name="TextBox 4"/>
          <p:cNvSpPr txBox="1"/>
          <p:nvPr/>
        </p:nvSpPr>
        <p:spPr>
          <a:xfrm>
            <a:off x="1" y="5688549"/>
            <a:ext cx="9143999" cy="523220"/>
          </a:xfrm>
          <a:prstGeom prst="rect">
            <a:avLst/>
          </a:prstGeom>
          <a:noFill/>
        </p:spPr>
        <p:txBody>
          <a:bodyPr wrap="square" rtlCol="0">
            <a:spAutoFit/>
          </a:bodyPr>
          <a:lstStyle/>
          <a:p>
            <a:pPr algn="ctr"/>
            <a:r>
              <a:rPr lang="en-US" sz="2800" b="1" dirty="0" smtClean="0">
                <a:latin typeface="Gill Sans"/>
                <a:cs typeface="Gill Sans"/>
              </a:rPr>
              <a:t>Thinking Collaboratively</a:t>
            </a:r>
            <a:endParaRPr lang="en-US" sz="2800" b="1" dirty="0">
              <a:latin typeface="Gill Sans"/>
              <a:cs typeface="Gill Sans"/>
            </a:endParaRPr>
          </a:p>
        </p:txBody>
      </p:sp>
      <p:sp>
        <p:nvSpPr>
          <p:cNvPr id="6" name="TextBox 5"/>
          <p:cNvSpPr txBox="1"/>
          <p:nvPr/>
        </p:nvSpPr>
        <p:spPr>
          <a:xfrm>
            <a:off x="0" y="1139807"/>
            <a:ext cx="9143999" cy="769441"/>
          </a:xfrm>
          <a:prstGeom prst="rect">
            <a:avLst/>
          </a:prstGeom>
          <a:noFill/>
        </p:spPr>
        <p:txBody>
          <a:bodyPr wrap="square" rtlCol="0">
            <a:spAutoFit/>
          </a:bodyPr>
          <a:lstStyle/>
          <a:p>
            <a:pPr algn="ctr"/>
            <a:r>
              <a:rPr lang="en-US" sz="4400" b="1" dirty="0" smtClean="0">
                <a:latin typeface="Gill Sans"/>
                <a:cs typeface="Gill Sans"/>
              </a:rPr>
              <a:t>Things I like</a:t>
            </a:r>
            <a:r>
              <a:rPr lang="mr-IN" sz="4400" b="1" dirty="0" smtClean="0">
                <a:latin typeface="Gill Sans"/>
                <a:cs typeface="Gill Sans"/>
              </a:rPr>
              <a:t>…</a:t>
            </a:r>
            <a:endParaRPr lang="en-US" sz="4400" b="1" dirty="0">
              <a:latin typeface="Gill Sans"/>
              <a:cs typeface="Gill Sans"/>
            </a:endParaRPr>
          </a:p>
        </p:txBody>
      </p:sp>
    </p:spTree>
    <p:extLst>
      <p:ext uri="{BB962C8B-B14F-4D97-AF65-F5344CB8AC3E}">
        <p14:creationId xmlns:p14="http://schemas.microsoft.com/office/powerpoint/2010/main" val="32510081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33836" y="523188"/>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
        <p:nvSpPr>
          <p:cNvPr id="33" name="Oval 32"/>
          <p:cNvSpPr/>
          <p:nvPr/>
        </p:nvSpPr>
        <p:spPr>
          <a:xfrm>
            <a:off x="5401588" y="2168605"/>
            <a:ext cx="1978491" cy="207682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3673231" y="523188"/>
            <a:ext cx="5274357" cy="536765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3885541" y="3004079"/>
            <a:ext cx="1070075" cy="400110"/>
          </a:xfrm>
          <a:prstGeom prst="rect">
            <a:avLst/>
          </a:prstGeom>
          <a:noFill/>
        </p:spPr>
        <p:txBody>
          <a:bodyPr wrap="none" rtlCol="0">
            <a:spAutoFit/>
          </a:bodyPr>
          <a:lstStyle/>
          <a:p>
            <a:r>
              <a:rPr lang="en-US" sz="2000" b="1" dirty="0" err="1" smtClean="0">
                <a:latin typeface="Gill Sans"/>
                <a:cs typeface="Gill Sans"/>
              </a:rPr>
              <a:t>iphone</a:t>
            </a:r>
            <a:endParaRPr lang="en-US" sz="2000" b="1" dirty="0">
              <a:latin typeface="Gill Sans"/>
              <a:cs typeface="Gill Sans"/>
            </a:endParaRPr>
          </a:p>
        </p:txBody>
      </p:sp>
      <p:sp>
        <p:nvSpPr>
          <p:cNvPr id="37" name="TextBox 36"/>
          <p:cNvSpPr txBox="1"/>
          <p:nvPr/>
        </p:nvSpPr>
        <p:spPr>
          <a:xfrm>
            <a:off x="5266004" y="4975384"/>
            <a:ext cx="1828746" cy="400110"/>
          </a:xfrm>
          <a:prstGeom prst="rect">
            <a:avLst/>
          </a:prstGeom>
          <a:noFill/>
        </p:spPr>
        <p:txBody>
          <a:bodyPr wrap="none" rtlCol="0">
            <a:spAutoFit/>
          </a:bodyPr>
          <a:lstStyle/>
          <a:p>
            <a:r>
              <a:rPr lang="en-US" sz="2000" b="1" dirty="0" smtClean="0">
                <a:latin typeface="Gill Sans"/>
                <a:cs typeface="Gill Sans"/>
              </a:rPr>
              <a:t>hip hop song</a:t>
            </a:r>
            <a:endParaRPr lang="en-US" sz="2000" b="1" dirty="0">
              <a:latin typeface="Gill Sans"/>
              <a:cs typeface="Gill Sans"/>
            </a:endParaRPr>
          </a:p>
        </p:txBody>
      </p:sp>
      <p:sp>
        <p:nvSpPr>
          <p:cNvPr id="38" name="TextBox 37"/>
          <p:cNvSpPr txBox="1"/>
          <p:nvPr/>
        </p:nvSpPr>
        <p:spPr>
          <a:xfrm>
            <a:off x="7634079" y="3694354"/>
            <a:ext cx="1012216" cy="400110"/>
          </a:xfrm>
          <a:prstGeom prst="rect">
            <a:avLst/>
          </a:prstGeom>
          <a:noFill/>
        </p:spPr>
        <p:txBody>
          <a:bodyPr wrap="none" rtlCol="0">
            <a:spAutoFit/>
          </a:bodyPr>
          <a:lstStyle/>
          <a:p>
            <a:r>
              <a:rPr lang="en-US" sz="2000" b="1" dirty="0" smtClean="0">
                <a:latin typeface="Gill Sans"/>
                <a:cs typeface="Gill Sans"/>
              </a:rPr>
              <a:t>drums</a:t>
            </a:r>
            <a:endParaRPr lang="en-US" sz="2000" b="1" dirty="0">
              <a:latin typeface="Gill Sans"/>
              <a:cs typeface="Gill Sans"/>
            </a:endParaRPr>
          </a:p>
        </p:txBody>
      </p:sp>
      <p:sp>
        <p:nvSpPr>
          <p:cNvPr id="39" name="TextBox 38"/>
          <p:cNvSpPr txBox="1"/>
          <p:nvPr/>
        </p:nvSpPr>
        <p:spPr>
          <a:xfrm>
            <a:off x="6409947" y="1050409"/>
            <a:ext cx="897126" cy="400110"/>
          </a:xfrm>
          <a:prstGeom prst="rect">
            <a:avLst/>
          </a:prstGeom>
          <a:noFill/>
        </p:spPr>
        <p:txBody>
          <a:bodyPr wrap="none" rtlCol="0">
            <a:spAutoFit/>
          </a:bodyPr>
          <a:lstStyle/>
          <a:p>
            <a:r>
              <a:rPr lang="en-US" sz="2000" b="1" dirty="0" smtClean="0">
                <a:latin typeface="Gill Sans"/>
                <a:cs typeface="Gill Sans"/>
              </a:rPr>
              <a:t>violin</a:t>
            </a:r>
            <a:endParaRPr lang="en-US" sz="2000" b="1" dirty="0">
              <a:latin typeface="Gill Sans"/>
              <a:cs typeface="Gill Sans"/>
            </a:endParaRPr>
          </a:p>
        </p:txBody>
      </p:sp>
      <p:sp>
        <p:nvSpPr>
          <p:cNvPr id="40" name="TextBox 39"/>
          <p:cNvSpPr txBox="1"/>
          <p:nvPr/>
        </p:nvSpPr>
        <p:spPr>
          <a:xfrm>
            <a:off x="5761999" y="2740247"/>
            <a:ext cx="1295898" cy="954107"/>
          </a:xfrm>
          <a:prstGeom prst="rect">
            <a:avLst/>
          </a:prstGeom>
          <a:noFill/>
        </p:spPr>
        <p:txBody>
          <a:bodyPr wrap="none" rtlCol="0">
            <a:spAutoFit/>
          </a:bodyPr>
          <a:lstStyle/>
          <a:p>
            <a:pPr algn="ctr"/>
            <a:r>
              <a:rPr lang="en-US" sz="2800" b="1" dirty="0" smtClean="0">
                <a:latin typeface="Gill Sans"/>
                <a:cs typeface="Gill Sans"/>
              </a:rPr>
              <a:t>things</a:t>
            </a:r>
          </a:p>
          <a:p>
            <a:pPr algn="ctr"/>
            <a:r>
              <a:rPr lang="en-US" sz="2800" b="1" dirty="0">
                <a:latin typeface="Gill Sans"/>
                <a:cs typeface="Gill Sans"/>
              </a:rPr>
              <a:t>I</a:t>
            </a:r>
            <a:r>
              <a:rPr lang="en-US" sz="2800" b="1" dirty="0" smtClean="0">
                <a:latin typeface="Gill Sans"/>
                <a:cs typeface="Gill Sans"/>
              </a:rPr>
              <a:t> like</a:t>
            </a:r>
            <a:endParaRPr lang="en-US" sz="2800" b="1" dirty="0">
              <a:latin typeface="Gill Sans"/>
              <a:cs typeface="Gill Sans"/>
            </a:endParaRPr>
          </a:p>
        </p:txBody>
      </p:sp>
      <p:sp>
        <p:nvSpPr>
          <p:cNvPr id="10" name="TextBox 9"/>
          <p:cNvSpPr txBox="1"/>
          <p:nvPr/>
        </p:nvSpPr>
        <p:spPr>
          <a:xfrm>
            <a:off x="4691924" y="1658558"/>
            <a:ext cx="1182911" cy="400110"/>
          </a:xfrm>
          <a:prstGeom prst="rect">
            <a:avLst/>
          </a:prstGeom>
          <a:noFill/>
        </p:spPr>
        <p:txBody>
          <a:bodyPr wrap="none" rtlCol="0">
            <a:spAutoFit/>
          </a:bodyPr>
          <a:lstStyle/>
          <a:p>
            <a:r>
              <a:rPr lang="en-US" sz="2000" b="1" dirty="0" smtClean="0">
                <a:latin typeface="Gill Sans"/>
                <a:cs typeface="Gill Sans"/>
              </a:rPr>
              <a:t>android</a:t>
            </a:r>
            <a:endParaRPr lang="en-US" sz="2000" b="1" dirty="0">
              <a:latin typeface="Gill Sans"/>
              <a:cs typeface="Gill Sans"/>
            </a:endParaRPr>
          </a:p>
        </p:txBody>
      </p:sp>
      <p:sp>
        <p:nvSpPr>
          <p:cNvPr id="11" name="TextBox 10"/>
          <p:cNvSpPr txBox="1"/>
          <p:nvPr/>
        </p:nvSpPr>
        <p:spPr>
          <a:xfrm>
            <a:off x="7602167" y="2058668"/>
            <a:ext cx="866243" cy="400110"/>
          </a:xfrm>
          <a:prstGeom prst="rect">
            <a:avLst/>
          </a:prstGeom>
          <a:noFill/>
        </p:spPr>
        <p:txBody>
          <a:bodyPr wrap="none" rtlCol="0">
            <a:spAutoFit/>
          </a:bodyPr>
          <a:lstStyle/>
          <a:p>
            <a:r>
              <a:rPr lang="en-US" sz="2000" b="1" dirty="0" smtClean="0">
                <a:latin typeface="Gill Sans"/>
                <a:cs typeface="Gill Sans"/>
              </a:rPr>
              <a:t>jeans</a:t>
            </a:r>
            <a:endParaRPr lang="en-US" sz="2000" b="1" dirty="0">
              <a:latin typeface="Gill Sans"/>
              <a:cs typeface="Gill Sans"/>
            </a:endParaRPr>
          </a:p>
        </p:txBody>
      </p:sp>
    </p:spTree>
    <p:extLst>
      <p:ext uri="{BB962C8B-B14F-4D97-AF65-F5344CB8AC3E}">
        <p14:creationId xmlns:p14="http://schemas.microsoft.com/office/powerpoint/2010/main" val="22630972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7" name="TextBox 16"/>
          <p:cNvSpPr txBox="1"/>
          <p:nvPr/>
        </p:nvSpPr>
        <p:spPr>
          <a:xfrm>
            <a:off x="5642696" y="804606"/>
            <a:ext cx="3197546" cy="6647974"/>
          </a:xfrm>
          <a:prstGeom prst="rect">
            <a:avLst/>
          </a:prstGeom>
          <a:noFill/>
        </p:spPr>
        <p:txBody>
          <a:bodyPr wrap="square" rtlCol="0">
            <a:spAutoFit/>
          </a:bodyPr>
          <a:lstStyle/>
          <a:p>
            <a:pPr>
              <a:spcAft>
                <a:spcPts val="1800"/>
              </a:spcAft>
            </a:pPr>
            <a:r>
              <a:rPr lang="en-US" b="1" dirty="0" smtClean="0">
                <a:latin typeface="Gill Sans"/>
                <a:cs typeface="Gill Sans"/>
              </a:rPr>
              <a:t>When I’m by myself,</a:t>
            </a:r>
          </a:p>
          <a:p>
            <a:pPr>
              <a:spcAft>
                <a:spcPts val="1800"/>
              </a:spcAft>
            </a:pPr>
            <a:r>
              <a:rPr lang="en-US" b="1" dirty="0" smtClean="0">
                <a:latin typeface="Gill Sans"/>
                <a:cs typeface="Gill Sans"/>
              </a:rPr>
              <a:t>And I close my eyes,</a:t>
            </a:r>
          </a:p>
          <a:p>
            <a:pPr>
              <a:spcAft>
                <a:spcPts val="1800"/>
              </a:spcAft>
            </a:pPr>
            <a:r>
              <a:rPr lang="en-US" b="1" dirty="0" smtClean="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endParaRPr lang="en-US" b="1" dirty="0" smtClean="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______________</a:t>
            </a:r>
          </a:p>
          <a:p>
            <a:pPr>
              <a:spcAft>
                <a:spcPts val="1800"/>
              </a:spcAft>
            </a:pPr>
            <a:r>
              <a:rPr lang="en-US" b="1" dirty="0">
                <a:latin typeface="Gill Sans"/>
                <a:cs typeface="Gill Sans"/>
              </a:rPr>
              <a:t>I’m a ______________ </a:t>
            </a:r>
          </a:p>
          <a:p>
            <a:pPr>
              <a:spcAft>
                <a:spcPts val="1800"/>
              </a:spcAft>
            </a:pPr>
            <a:r>
              <a:rPr lang="en-US" b="1" dirty="0" smtClean="0">
                <a:latin typeface="Gill Sans"/>
                <a:cs typeface="Gill Sans"/>
              </a:rPr>
              <a:t>What I care to be</a:t>
            </a:r>
          </a:p>
          <a:p>
            <a:pPr>
              <a:spcAft>
                <a:spcPts val="1800"/>
              </a:spcAft>
            </a:pPr>
            <a:r>
              <a:rPr lang="en-US" b="1" dirty="0" smtClean="0">
                <a:latin typeface="Gill Sans"/>
                <a:cs typeface="Gill Sans"/>
              </a:rPr>
              <a:t>Is me.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pic>
        <p:nvPicPr>
          <p:cNvPr id="3" name="Picture 2" descr="circl 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19" y="1641082"/>
            <a:ext cx="3620891" cy="3680529"/>
          </a:xfrm>
          <a:prstGeom prst="rect">
            <a:avLst/>
          </a:prstGeom>
        </p:spPr>
      </p:pic>
    </p:spTree>
    <p:extLst>
      <p:ext uri="{BB962C8B-B14F-4D97-AF65-F5344CB8AC3E}">
        <p14:creationId xmlns:p14="http://schemas.microsoft.com/office/powerpoint/2010/main" val="30397277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7" name="TextBox 16"/>
          <p:cNvSpPr txBox="1"/>
          <p:nvPr/>
        </p:nvSpPr>
        <p:spPr>
          <a:xfrm>
            <a:off x="5642696" y="804606"/>
            <a:ext cx="3197546" cy="6647974"/>
          </a:xfrm>
          <a:prstGeom prst="rect">
            <a:avLst/>
          </a:prstGeom>
          <a:noFill/>
        </p:spPr>
        <p:txBody>
          <a:bodyPr wrap="square" rtlCol="0">
            <a:spAutoFit/>
          </a:bodyPr>
          <a:lstStyle/>
          <a:p>
            <a:pPr>
              <a:spcAft>
                <a:spcPts val="1800"/>
              </a:spcAft>
            </a:pPr>
            <a:r>
              <a:rPr lang="en-US" b="1" dirty="0" smtClean="0">
                <a:latin typeface="Gill Sans"/>
                <a:cs typeface="Gill Sans"/>
              </a:rPr>
              <a:t>When I’m by myself,</a:t>
            </a:r>
          </a:p>
          <a:p>
            <a:pPr>
              <a:spcAft>
                <a:spcPts val="1800"/>
              </a:spcAft>
            </a:pPr>
            <a:r>
              <a:rPr lang="en-US" b="1" dirty="0" smtClean="0">
                <a:latin typeface="Gill Sans"/>
                <a:cs typeface="Gill Sans"/>
              </a:rPr>
              <a:t>And I close my eyes,</a:t>
            </a:r>
          </a:p>
          <a:p>
            <a:pPr>
              <a:spcAft>
                <a:spcPts val="1800"/>
              </a:spcAft>
            </a:pPr>
            <a:r>
              <a:rPr lang="en-US" b="1" dirty="0" smtClean="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p>
          <a:p>
            <a:pPr>
              <a:spcAft>
                <a:spcPts val="1800"/>
              </a:spcAft>
            </a:pPr>
            <a:r>
              <a:rPr lang="en-US" b="1" dirty="0">
                <a:latin typeface="Gill Sans"/>
                <a:cs typeface="Gill Sans"/>
              </a:rPr>
              <a:t>I’m a ______________ </a:t>
            </a:r>
            <a:endParaRPr lang="en-US" b="1" dirty="0" smtClean="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______________</a:t>
            </a:r>
          </a:p>
          <a:p>
            <a:pPr>
              <a:spcAft>
                <a:spcPts val="1800"/>
              </a:spcAft>
            </a:pPr>
            <a:r>
              <a:rPr lang="en-US" b="1" dirty="0">
                <a:latin typeface="Gill Sans"/>
                <a:cs typeface="Gill Sans"/>
              </a:rPr>
              <a:t>I’m a ______________ </a:t>
            </a:r>
          </a:p>
          <a:p>
            <a:pPr>
              <a:spcAft>
                <a:spcPts val="1800"/>
              </a:spcAft>
            </a:pPr>
            <a:r>
              <a:rPr lang="en-US" b="1" dirty="0" smtClean="0">
                <a:latin typeface="Gill Sans"/>
                <a:cs typeface="Gill Sans"/>
              </a:rPr>
              <a:t>What I care to be</a:t>
            </a:r>
          </a:p>
          <a:p>
            <a:pPr>
              <a:spcAft>
                <a:spcPts val="1800"/>
              </a:spcAft>
            </a:pPr>
            <a:r>
              <a:rPr lang="en-US" b="1" dirty="0" smtClean="0">
                <a:latin typeface="Gill Sans"/>
                <a:cs typeface="Gill Sans"/>
              </a:rPr>
              <a:t>Is me.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sp>
        <p:nvSpPr>
          <p:cNvPr id="3" name="Rectangle 2"/>
          <p:cNvSpPr/>
          <p:nvPr/>
        </p:nvSpPr>
        <p:spPr>
          <a:xfrm>
            <a:off x="985964" y="914614"/>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Tree>
    <p:extLst>
      <p:ext uri="{BB962C8B-B14F-4D97-AF65-F5344CB8AC3E}">
        <p14:creationId xmlns:p14="http://schemas.microsoft.com/office/powerpoint/2010/main" val="1758956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89431" y="2628851"/>
            <a:ext cx="6891397" cy="523220"/>
            <a:chOff x="5310683" y="1930532"/>
            <a:chExt cx="6891397" cy="523220"/>
          </a:xfrm>
        </p:grpSpPr>
        <p:cxnSp>
          <p:nvCxnSpPr>
            <p:cNvPr id="4" name="Straight Connector 3"/>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778326"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6" name="Straight Connector 5"/>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32336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9" name="Straight Connector 8"/>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2128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grpSp>
      <p:sp>
        <p:nvSpPr>
          <p:cNvPr id="12" name="Rectangle 11"/>
          <p:cNvSpPr/>
          <p:nvPr/>
        </p:nvSpPr>
        <p:spPr>
          <a:xfrm>
            <a:off x="380272" y="601998"/>
            <a:ext cx="3984172" cy="5724645"/>
          </a:xfrm>
          <a:prstGeom prst="rect">
            <a:avLst/>
          </a:prstGeom>
        </p:spPr>
        <p:txBody>
          <a:bodyPr wrap="square">
            <a:spAutoFit/>
          </a:bodyPr>
          <a:lstStyle/>
          <a:p>
            <a:pPr fontAlgn="ctr"/>
            <a:r>
              <a:rPr lang="en-US" sz="2400" b="1" dirty="0">
                <a:latin typeface="Garamond"/>
                <a:cs typeface="Garamond"/>
              </a:rPr>
              <a:t>By Myself</a:t>
            </a:r>
          </a:p>
          <a:p>
            <a:pPr fontAlgn="ctr"/>
            <a:r>
              <a:rPr lang="en-US" b="1" dirty="0">
                <a:latin typeface="Garamond"/>
                <a:cs typeface="Garamond"/>
              </a:rPr>
              <a:t> </a:t>
            </a:r>
          </a:p>
          <a:p>
            <a:pPr fontAlgn="ctr"/>
            <a:r>
              <a:rPr lang="en-US" b="1" dirty="0">
                <a:latin typeface="Garamond"/>
                <a:cs typeface="Garamond"/>
              </a:rPr>
              <a:t>When I’m by myself</a:t>
            </a:r>
          </a:p>
          <a:p>
            <a:pPr fontAlgn="ctr"/>
            <a:r>
              <a:rPr lang="en-US" b="1" dirty="0">
                <a:latin typeface="Garamond"/>
                <a:cs typeface="Garamond"/>
              </a:rPr>
              <a:t>And I close my eyes</a:t>
            </a:r>
          </a:p>
          <a:p>
            <a:pPr fontAlgn="ctr"/>
            <a:r>
              <a:rPr lang="en-US" b="1" dirty="0">
                <a:latin typeface="Garamond"/>
                <a:cs typeface="Garamond"/>
              </a:rPr>
              <a:t>I’m a twin</a:t>
            </a:r>
          </a:p>
          <a:p>
            <a:pPr fontAlgn="ctr"/>
            <a:r>
              <a:rPr lang="en-US" b="1" dirty="0">
                <a:latin typeface="Garamond"/>
                <a:cs typeface="Garamond"/>
              </a:rPr>
              <a:t>I’m a dimple in a chin</a:t>
            </a:r>
          </a:p>
          <a:p>
            <a:pPr fontAlgn="ctr"/>
            <a:r>
              <a:rPr lang="en-US" b="1" dirty="0">
                <a:latin typeface="Garamond"/>
                <a:cs typeface="Garamond"/>
              </a:rPr>
              <a:t>I’m a room full of toys</a:t>
            </a:r>
          </a:p>
          <a:p>
            <a:pPr fontAlgn="ctr"/>
            <a:r>
              <a:rPr lang="en-US" b="1" dirty="0">
                <a:latin typeface="Garamond"/>
                <a:cs typeface="Garamond"/>
              </a:rPr>
              <a:t>I’m a squeaky noise</a:t>
            </a:r>
          </a:p>
          <a:p>
            <a:pPr fontAlgn="ctr"/>
            <a:r>
              <a:rPr lang="en-US" b="1" dirty="0">
                <a:latin typeface="Garamond"/>
                <a:cs typeface="Garamond"/>
              </a:rPr>
              <a:t>I’m a gospel song</a:t>
            </a:r>
          </a:p>
          <a:p>
            <a:pPr fontAlgn="ctr"/>
            <a:r>
              <a:rPr lang="en-US" b="1" dirty="0">
                <a:latin typeface="Garamond"/>
                <a:cs typeface="Garamond"/>
              </a:rPr>
              <a:t>I’m a gong</a:t>
            </a:r>
          </a:p>
          <a:p>
            <a:pPr fontAlgn="ctr"/>
            <a:r>
              <a:rPr lang="en-US" b="1" dirty="0">
                <a:latin typeface="Garamond"/>
                <a:cs typeface="Garamond"/>
              </a:rPr>
              <a:t>I’m a leaf turning red</a:t>
            </a:r>
          </a:p>
          <a:p>
            <a:pPr fontAlgn="ctr"/>
            <a:r>
              <a:rPr lang="en-US" b="1" dirty="0">
                <a:latin typeface="Garamond"/>
                <a:cs typeface="Garamond"/>
              </a:rPr>
              <a:t>I’m a loaf of brown bread</a:t>
            </a:r>
          </a:p>
          <a:p>
            <a:pPr fontAlgn="ctr"/>
            <a:r>
              <a:rPr lang="en-US" b="1" dirty="0">
                <a:latin typeface="Garamond"/>
                <a:cs typeface="Garamond"/>
              </a:rPr>
              <a:t>I’m a whatever I want to be</a:t>
            </a:r>
          </a:p>
          <a:p>
            <a:pPr fontAlgn="ctr"/>
            <a:r>
              <a:rPr lang="en-US" b="1" dirty="0">
                <a:latin typeface="Garamond"/>
                <a:cs typeface="Garamond"/>
              </a:rPr>
              <a:t>An anything I care to be</a:t>
            </a:r>
          </a:p>
          <a:p>
            <a:pPr fontAlgn="ctr"/>
            <a:r>
              <a:rPr lang="en-US" b="1" dirty="0">
                <a:latin typeface="Garamond"/>
                <a:cs typeface="Garamond"/>
              </a:rPr>
              <a:t>And when I open my eyes</a:t>
            </a:r>
          </a:p>
          <a:p>
            <a:pPr fontAlgn="ctr"/>
            <a:r>
              <a:rPr lang="en-US" b="1" dirty="0">
                <a:latin typeface="Garamond"/>
                <a:cs typeface="Garamond"/>
              </a:rPr>
              <a:t>What I care to be</a:t>
            </a:r>
          </a:p>
          <a:p>
            <a:pPr fontAlgn="ctr"/>
            <a:r>
              <a:rPr lang="en-US" b="1" dirty="0">
                <a:latin typeface="Garamond"/>
                <a:cs typeface="Garamond"/>
              </a:rPr>
              <a:t>Is me</a:t>
            </a:r>
            <a:r>
              <a:rPr lang="en-US" b="1" dirty="0" smtClean="0">
                <a:latin typeface="Garamond"/>
                <a:cs typeface="Garamond"/>
              </a:rPr>
              <a:t>.</a:t>
            </a:r>
          </a:p>
          <a:p>
            <a:pPr fontAlgn="ctr"/>
            <a:endParaRPr lang="en-US" i="1" dirty="0" smtClean="0">
              <a:latin typeface="Garamond"/>
              <a:cs typeface="Garamond"/>
            </a:endParaRPr>
          </a:p>
          <a:p>
            <a:pPr fontAlgn="ctr"/>
            <a:r>
              <a:rPr lang="en-US" i="1" dirty="0" smtClean="0">
                <a:latin typeface="Garamond"/>
                <a:cs typeface="Garamond"/>
              </a:rPr>
              <a:t>Eloise Greenfield</a:t>
            </a:r>
            <a:endParaRPr lang="en-US" i="1" dirty="0">
              <a:latin typeface="Garamond"/>
              <a:cs typeface="Garamond"/>
            </a:endParaRPr>
          </a:p>
          <a:p>
            <a:pPr fontAlgn="ctr"/>
            <a:r>
              <a:rPr lang="en-US" dirty="0"/>
              <a:t> </a:t>
            </a:r>
          </a:p>
        </p:txBody>
      </p:sp>
      <p:sp>
        <p:nvSpPr>
          <p:cNvPr id="13" name="TextBox 12"/>
          <p:cNvSpPr txBox="1"/>
          <p:nvPr/>
        </p:nvSpPr>
        <p:spPr>
          <a:xfrm>
            <a:off x="3536461" y="3019642"/>
            <a:ext cx="723275" cy="369332"/>
          </a:xfrm>
          <a:prstGeom prst="rect">
            <a:avLst/>
          </a:prstGeom>
          <a:noFill/>
        </p:spPr>
        <p:txBody>
          <a:bodyPr wrap="none" rtlCol="0">
            <a:spAutoFit/>
          </a:bodyPr>
          <a:lstStyle/>
          <a:p>
            <a:r>
              <a:rPr lang="en-US" b="1" dirty="0" smtClean="0">
                <a:latin typeface="Gill Sans"/>
                <a:cs typeface="Gill Sans"/>
              </a:rPr>
              <a:t>song</a:t>
            </a:r>
            <a:endParaRPr lang="en-US" b="1" dirty="0">
              <a:latin typeface="Gill Sans"/>
              <a:cs typeface="Gill Sans"/>
            </a:endParaRPr>
          </a:p>
        </p:txBody>
      </p:sp>
      <p:sp>
        <p:nvSpPr>
          <p:cNvPr id="14" name="TextBox 13"/>
          <p:cNvSpPr txBox="1"/>
          <p:nvPr/>
        </p:nvSpPr>
        <p:spPr>
          <a:xfrm>
            <a:off x="5452435" y="3019642"/>
            <a:ext cx="981534" cy="369332"/>
          </a:xfrm>
          <a:prstGeom prst="rect">
            <a:avLst/>
          </a:prstGeom>
          <a:noFill/>
        </p:spPr>
        <p:txBody>
          <a:bodyPr wrap="none" rtlCol="0">
            <a:spAutoFit/>
          </a:bodyPr>
          <a:lstStyle/>
          <a:p>
            <a:r>
              <a:rPr lang="en-US" b="1" dirty="0" err="1" smtClean="0">
                <a:latin typeface="Gill Sans"/>
                <a:cs typeface="Gill Sans"/>
              </a:rPr>
              <a:t>iphone</a:t>
            </a:r>
            <a:endParaRPr lang="en-US" b="1" dirty="0">
              <a:latin typeface="Gill Sans"/>
              <a:cs typeface="Gill Sans"/>
            </a:endParaRPr>
          </a:p>
        </p:txBody>
      </p:sp>
      <p:sp>
        <p:nvSpPr>
          <p:cNvPr id="15" name="TextBox 14"/>
          <p:cNvSpPr txBox="1"/>
          <p:nvPr/>
        </p:nvSpPr>
        <p:spPr>
          <a:xfrm>
            <a:off x="7180385" y="3019642"/>
            <a:ext cx="1057839" cy="369332"/>
          </a:xfrm>
          <a:prstGeom prst="rect">
            <a:avLst/>
          </a:prstGeom>
          <a:noFill/>
        </p:spPr>
        <p:txBody>
          <a:bodyPr wrap="none" rtlCol="0">
            <a:spAutoFit/>
          </a:bodyPr>
          <a:lstStyle/>
          <a:p>
            <a:r>
              <a:rPr lang="en-US" b="1" dirty="0" smtClean="0">
                <a:latin typeface="Gill Sans"/>
                <a:cs typeface="Gill Sans"/>
              </a:rPr>
              <a:t>hair gel</a:t>
            </a:r>
            <a:endParaRPr lang="en-US" b="1" dirty="0">
              <a:latin typeface="Gill Sans"/>
              <a:cs typeface="Gill Sans"/>
            </a:endParaRPr>
          </a:p>
        </p:txBody>
      </p:sp>
      <p:sp>
        <p:nvSpPr>
          <p:cNvPr id="16" name="TextBox 15"/>
          <p:cNvSpPr txBox="1"/>
          <p:nvPr/>
        </p:nvSpPr>
        <p:spPr>
          <a:xfrm>
            <a:off x="5452435" y="2167186"/>
            <a:ext cx="915635" cy="646331"/>
          </a:xfrm>
          <a:prstGeom prst="rect">
            <a:avLst/>
          </a:prstGeom>
          <a:noFill/>
        </p:spPr>
        <p:txBody>
          <a:bodyPr wrap="none" rtlCol="0">
            <a:spAutoFit/>
          </a:bodyPr>
          <a:lstStyle/>
          <a:p>
            <a:r>
              <a:rPr lang="en-US" b="1" dirty="0" smtClean="0">
                <a:latin typeface="Gill Sans"/>
                <a:cs typeface="Gill Sans"/>
              </a:rPr>
              <a:t>social </a:t>
            </a:r>
          </a:p>
          <a:p>
            <a:r>
              <a:rPr lang="en-US" b="1" dirty="0" smtClean="0">
                <a:latin typeface="Gill Sans"/>
                <a:cs typeface="Gill Sans"/>
              </a:rPr>
              <a:t>media</a:t>
            </a:r>
            <a:endParaRPr lang="en-US" b="1" dirty="0">
              <a:latin typeface="Gill Sans"/>
              <a:cs typeface="Gill Sans"/>
            </a:endParaRPr>
          </a:p>
        </p:txBody>
      </p:sp>
      <p:sp>
        <p:nvSpPr>
          <p:cNvPr id="17" name="TextBox 16"/>
          <p:cNvSpPr txBox="1"/>
          <p:nvPr/>
        </p:nvSpPr>
        <p:spPr>
          <a:xfrm>
            <a:off x="7180385" y="2444185"/>
            <a:ext cx="1075873" cy="369332"/>
          </a:xfrm>
          <a:prstGeom prst="rect">
            <a:avLst/>
          </a:prstGeom>
          <a:noFill/>
        </p:spPr>
        <p:txBody>
          <a:bodyPr wrap="none" rtlCol="0">
            <a:spAutoFit/>
          </a:bodyPr>
          <a:lstStyle/>
          <a:p>
            <a:r>
              <a:rPr lang="en-US" b="1" dirty="0" smtClean="0">
                <a:latin typeface="Gill Sans"/>
                <a:cs typeface="Gill Sans"/>
              </a:rPr>
              <a:t>in place</a:t>
            </a:r>
            <a:endParaRPr lang="en-US" b="1" dirty="0">
              <a:latin typeface="Gill Sans"/>
              <a:cs typeface="Gill Sans"/>
            </a:endParaRPr>
          </a:p>
        </p:txBody>
      </p:sp>
      <p:sp>
        <p:nvSpPr>
          <p:cNvPr id="18" name="TextBox 17"/>
          <p:cNvSpPr txBox="1"/>
          <p:nvPr/>
        </p:nvSpPr>
        <p:spPr>
          <a:xfrm>
            <a:off x="3435942" y="2444185"/>
            <a:ext cx="1059530" cy="369332"/>
          </a:xfrm>
          <a:prstGeom prst="rect">
            <a:avLst/>
          </a:prstGeom>
          <a:noFill/>
        </p:spPr>
        <p:txBody>
          <a:bodyPr wrap="none" rtlCol="0">
            <a:spAutoFit/>
          </a:bodyPr>
          <a:lstStyle/>
          <a:p>
            <a:r>
              <a:rPr lang="en-US" b="1" dirty="0" smtClean="0">
                <a:latin typeface="Gill Sans"/>
                <a:cs typeface="Gill Sans"/>
              </a:rPr>
              <a:t>hip hop</a:t>
            </a:r>
            <a:endParaRPr lang="en-US" b="1" dirty="0">
              <a:latin typeface="Gill Sans"/>
              <a:cs typeface="Gill Sans"/>
            </a:endParaRPr>
          </a:p>
        </p:txBody>
      </p:sp>
    </p:spTree>
    <p:extLst>
      <p:ext uri="{BB962C8B-B14F-4D97-AF65-F5344CB8AC3E}">
        <p14:creationId xmlns:p14="http://schemas.microsoft.com/office/powerpoint/2010/main" val="37090709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25006"/>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5</a:t>
            </a:fld>
            <a:endParaRPr lang="en-US" dirty="0"/>
          </a:p>
        </p:txBody>
      </p:sp>
      <p:sp>
        <p:nvSpPr>
          <p:cNvPr id="6" name="TextBox 5"/>
          <p:cNvSpPr txBox="1"/>
          <p:nvPr/>
        </p:nvSpPr>
        <p:spPr>
          <a:xfrm>
            <a:off x="-84667" y="-36278"/>
            <a:ext cx="9228667" cy="1107996"/>
          </a:xfrm>
          <a:prstGeom prst="rect">
            <a:avLst/>
          </a:prstGeom>
          <a:noFill/>
        </p:spPr>
        <p:txBody>
          <a:bodyPr wrap="square" rtlCol="0">
            <a:spAutoFit/>
          </a:bodyPr>
          <a:lstStyle/>
          <a:p>
            <a:pPr algn="ctr"/>
            <a:r>
              <a:rPr lang="en-US" sz="6600" b="1" dirty="0" smtClean="0">
                <a:latin typeface="Gill Sans"/>
                <a:cs typeface="Gill Sans"/>
              </a:rPr>
              <a:t>Who Inspires You!</a:t>
            </a:r>
            <a:endParaRPr lang="en-US" sz="7200" b="1" dirty="0">
              <a:latin typeface="Gill Sans"/>
              <a:cs typeface="Gill Sans"/>
            </a:endParaRPr>
          </a:p>
        </p:txBody>
      </p:sp>
      <p:pic>
        <p:nvPicPr>
          <p:cNvPr id="8" name="black-women-brain3.psd" descr="black-women-brain3.psd"/>
          <p:cNvPicPr>
            <a:picLocks noChangeAspect="1"/>
          </p:cNvPicPr>
          <p:nvPr/>
        </p:nvPicPr>
        <p:blipFill>
          <a:blip r:embed="rId3">
            <a:alphaModFix amt="23000"/>
            <a:extLst/>
          </a:blip>
          <a:stretch>
            <a:fillRect/>
          </a:stretch>
        </p:blipFill>
        <p:spPr>
          <a:xfrm>
            <a:off x="-1134837" y="1315780"/>
            <a:ext cx="4705472" cy="7356307"/>
          </a:xfrm>
          <a:prstGeom prst="rect">
            <a:avLst/>
          </a:prstGeom>
          <a:ln w="12700">
            <a:miter lim="400000"/>
          </a:ln>
        </p:spPr>
      </p:pic>
      <p:pic>
        <p:nvPicPr>
          <p:cNvPr id="9" name="Picture 8" descr="MAN brain head facing left.jpg"/>
          <p:cNvPicPr>
            <a:picLocks noChangeAspect="1"/>
          </p:cNvPicPr>
          <p:nvPr/>
        </p:nvPicPr>
        <p:blipFill>
          <a:blip r:embed="rId4" cstate="print">
            <a:alphaModFix amt="23000"/>
            <a:extLst>
              <a:ext uri="{28A0092B-C50C-407E-A947-70E740481C1C}">
                <a14:useLocalDpi xmlns:a14="http://schemas.microsoft.com/office/drawing/2010/main"/>
              </a:ext>
            </a:extLst>
          </a:blip>
          <a:stretch>
            <a:fillRect/>
          </a:stretch>
        </p:blipFill>
        <p:spPr>
          <a:xfrm>
            <a:off x="5581043" y="1315780"/>
            <a:ext cx="5405695" cy="5405695"/>
          </a:xfrm>
          <a:prstGeom prst="rect">
            <a:avLst/>
          </a:prstGeom>
        </p:spPr>
      </p:pic>
      <p:sp>
        <p:nvSpPr>
          <p:cNvPr id="2" name="TextBox 1"/>
          <p:cNvSpPr txBox="1"/>
          <p:nvPr/>
        </p:nvSpPr>
        <p:spPr>
          <a:xfrm>
            <a:off x="2699455" y="2622651"/>
            <a:ext cx="4916530" cy="2267287"/>
          </a:xfrm>
          <a:prstGeom prst="rect">
            <a:avLst/>
          </a:prstGeom>
          <a:noFill/>
        </p:spPr>
        <p:txBody>
          <a:bodyPr wrap="none" rtlCol="0">
            <a:spAutoFit/>
          </a:bodyPr>
          <a:lstStyle/>
          <a:p>
            <a:pPr>
              <a:lnSpc>
                <a:spcPct val="150000"/>
              </a:lnSpc>
            </a:pPr>
            <a:r>
              <a:rPr lang="en-US" sz="3200" b="1" dirty="0" smtClean="0">
                <a:latin typeface="Gill Sans"/>
                <a:cs typeface="Gill Sans"/>
              </a:rPr>
              <a:t>Who are they?</a:t>
            </a:r>
          </a:p>
          <a:p>
            <a:pPr>
              <a:lnSpc>
                <a:spcPct val="150000"/>
              </a:lnSpc>
            </a:pPr>
            <a:r>
              <a:rPr lang="en-US" sz="3200" b="1" dirty="0" smtClean="0">
                <a:latin typeface="Gill Sans"/>
                <a:cs typeface="Gill Sans"/>
              </a:rPr>
              <a:t>Why do they?</a:t>
            </a:r>
          </a:p>
          <a:p>
            <a:pPr>
              <a:lnSpc>
                <a:spcPct val="150000"/>
              </a:lnSpc>
            </a:pPr>
            <a:r>
              <a:rPr lang="en-US" sz="3200" b="1" dirty="0" smtClean="0">
                <a:latin typeface="Gill Sans"/>
                <a:cs typeface="Gill Sans"/>
              </a:rPr>
              <a:t>How that impacts you!</a:t>
            </a:r>
            <a:endParaRPr lang="en-US" sz="3200" b="1" dirty="0">
              <a:latin typeface="Gill Sans"/>
              <a:cs typeface="Gill Sans"/>
            </a:endParaRPr>
          </a:p>
        </p:txBody>
      </p:sp>
    </p:spTree>
    <p:extLst>
      <p:ext uri="{BB962C8B-B14F-4D97-AF65-F5344CB8AC3E}">
        <p14:creationId xmlns:p14="http://schemas.microsoft.com/office/powerpoint/2010/main" val="207922651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7" name="TextBox 16"/>
          <p:cNvSpPr txBox="1"/>
          <p:nvPr/>
        </p:nvSpPr>
        <p:spPr>
          <a:xfrm>
            <a:off x="5642696" y="804606"/>
            <a:ext cx="3197546" cy="6647974"/>
          </a:xfrm>
          <a:prstGeom prst="rect">
            <a:avLst/>
          </a:prstGeom>
          <a:noFill/>
        </p:spPr>
        <p:txBody>
          <a:bodyPr wrap="square" rtlCol="0">
            <a:spAutoFit/>
          </a:bodyPr>
          <a:lstStyle/>
          <a:p>
            <a:pPr>
              <a:spcAft>
                <a:spcPts val="1800"/>
              </a:spcAft>
            </a:pPr>
            <a:r>
              <a:rPr lang="en-US" b="1" dirty="0" smtClean="0">
                <a:latin typeface="Gill Sans"/>
                <a:cs typeface="Gill Sans"/>
              </a:rPr>
              <a:t>When I’m by myself,</a:t>
            </a:r>
          </a:p>
          <a:p>
            <a:pPr>
              <a:spcAft>
                <a:spcPts val="1800"/>
              </a:spcAft>
            </a:pPr>
            <a:r>
              <a:rPr lang="en-US" b="1" dirty="0" smtClean="0">
                <a:latin typeface="Gill Sans"/>
                <a:cs typeface="Gill Sans"/>
              </a:rPr>
              <a:t>And I close my eyes,</a:t>
            </a:r>
          </a:p>
          <a:p>
            <a:pPr>
              <a:spcAft>
                <a:spcPts val="1800"/>
              </a:spcAft>
            </a:pPr>
            <a:r>
              <a:rPr lang="en-US" b="1" dirty="0" smtClean="0">
                <a:latin typeface="Gill Sans"/>
                <a:cs typeface="Gill Sans"/>
              </a:rPr>
              <a:t>I’m a ______   ________ </a:t>
            </a:r>
          </a:p>
          <a:p>
            <a:pPr>
              <a:spcAft>
                <a:spcPts val="1800"/>
              </a:spcAft>
            </a:pPr>
            <a:r>
              <a:rPr lang="en-US" b="1" dirty="0">
                <a:latin typeface="Gill Sans"/>
                <a:cs typeface="Gill Sans"/>
              </a:rPr>
              <a:t>I’m a </a:t>
            </a:r>
            <a:r>
              <a:rPr lang="en-US" b="1" dirty="0" smtClean="0">
                <a:latin typeface="Gill Sans"/>
                <a:cs typeface="Gill Sans"/>
              </a:rPr>
              <a:t>______    ________ </a:t>
            </a:r>
            <a:endParaRPr lang="en-US" b="1" dirty="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    ________ </a:t>
            </a:r>
            <a:endParaRPr lang="en-US" b="1" dirty="0">
              <a:latin typeface="Gill Sans"/>
              <a:cs typeface="Gill Sans"/>
            </a:endParaRPr>
          </a:p>
          <a:p>
            <a:pPr>
              <a:spcAft>
                <a:spcPts val="1800"/>
              </a:spcAft>
            </a:pPr>
            <a:r>
              <a:rPr lang="en-US" b="1" dirty="0">
                <a:latin typeface="Gill Sans"/>
                <a:cs typeface="Gill Sans"/>
              </a:rPr>
              <a:t>I’m a </a:t>
            </a:r>
            <a:r>
              <a:rPr lang="en-US" b="1" dirty="0" smtClean="0">
                <a:latin typeface="Gill Sans"/>
                <a:cs typeface="Gill Sans"/>
              </a:rPr>
              <a:t>______     ________ </a:t>
            </a:r>
          </a:p>
          <a:p>
            <a:pPr>
              <a:spcAft>
                <a:spcPts val="1800"/>
              </a:spcAft>
            </a:pPr>
            <a:r>
              <a:rPr lang="en-US" b="1" dirty="0">
                <a:latin typeface="Gill Sans"/>
                <a:cs typeface="Gill Sans"/>
              </a:rPr>
              <a:t>I’m a </a:t>
            </a:r>
            <a:r>
              <a:rPr lang="en-US" b="1" dirty="0" smtClean="0">
                <a:latin typeface="Gill Sans"/>
                <a:cs typeface="Gill Sans"/>
              </a:rPr>
              <a:t>______    ________</a:t>
            </a:r>
          </a:p>
          <a:p>
            <a:pPr>
              <a:spcAft>
                <a:spcPts val="1800"/>
              </a:spcAft>
            </a:pPr>
            <a:r>
              <a:rPr lang="en-US" b="1" dirty="0">
                <a:latin typeface="Gill Sans"/>
                <a:cs typeface="Gill Sans"/>
              </a:rPr>
              <a:t>I’m a ______________ </a:t>
            </a:r>
          </a:p>
          <a:p>
            <a:pPr>
              <a:spcAft>
                <a:spcPts val="1800"/>
              </a:spcAft>
            </a:pPr>
            <a:r>
              <a:rPr lang="en-US" b="1" dirty="0" smtClean="0">
                <a:latin typeface="Gill Sans"/>
                <a:cs typeface="Gill Sans"/>
              </a:rPr>
              <a:t>What I care to be</a:t>
            </a:r>
          </a:p>
          <a:p>
            <a:pPr>
              <a:spcAft>
                <a:spcPts val="1800"/>
              </a:spcAft>
            </a:pPr>
            <a:r>
              <a:rPr lang="en-US" b="1" dirty="0" smtClean="0">
                <a:latin typeface="Gill Sans"/>
                <a:cs typeface="Gill Sans"/>
              </a:rPr>
              <a:t>Is me.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grpSp>
        <p:nvGrpSpPr>
          <p:cNvPr id="5" name="Group 4"/>
          <p:cNvGrpSpPr/>
          <p:nvPr/>
        </p:nvGrpSpPr>
        <p:grpSpPr>
          <a:xfrm>
            <a:off x="218942" y="2902537"/>
            <a:ext cx="4551188" cy="523220"/>
            <a:chOff x="6778326" y="1930532"/>
            <a:chExt cx="5423754" cy="523220"/>
          </a:xfrm>
        </p:grpSpPr>
        <p:sp>
          <p:nvSpPr>
            <p:cNvPr id="7" name="TextBox 6"/>
            <p:cNvSpPr txBox="1"/>
            <p:nvPr/>
          </p:nvSpPr>
          <p:spPr>
            <a:xfrm>
              <a:off x="6778326" y="1930532"/>
              <a:ext cx="184666" cy="523220"/>
            </a:xfrm>
            <a:prstGeom prst="rect">
              <a:avLst/>
            </a:prstGeom>
            <a:noFill/>
          </p:spPr>
          <p:txBody>
            <a:bodyPr wrap="none" rtlCol="0">
              <a:spAutoFit/>
            </a:bodyPr>
            <a:lstStyle/>
            <a:p>
              <a:endParaRPr lang="en-US" sz="2800" b="1" kern="1200" dirty="0">
                <a:latin typeface="Gill Sans"/>
                <a:cs typeface="Gill Sans"/>
              </a:endParaRPr>
            </a:p>
          </p:txBody>
        </p:sp>
        <p:cxnSp>
          <p:nvCxnSpPr>
            <p:cNvPr id="8" name="Straight Connector 7"/>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32336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11" name="Straight Connector 10"/>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52128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grpSp>
    </p:spTree>
    <p:extLst>
      <p:ext uri="{BB962C8B-B14F-4D97-AF65-F5344CB8AC3E}">
        <p14:creationId xmlns:p14="http://schemas.microsoft.com/office/powerpoint/2010/main" val="24480570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phab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
        <p:nvSpPr>
          <p:cNvPr id="11" name="TextBox 10"/>
          <p:cNvSpPr txBox="1"/>
          <p:nvPr/>
        </p:nvSpPr>
        <p:spPr>
          <a:xfrm>
            <a:off x="5446172" y="1241324"/>
            <a:ext cx="3498874" cy="2817182"/>
          </a:xfrm>
          <a:prstGeom prst="rect">
            <a:avLst/>
          </a:prstGeom>
          <a:noFill/>
        </p:spPr>
        <p:txBody>
          <a:bodyPr wrap="none" rtlCol="0">
            <a:spAutoFit/>
          </a:bodyPr>
          <a:lstStyle/>
          <a:p>
            <a:pPr algn="ctr">
              <a:lnSpc>
                <a:spcPct val="140000"/>
              </a:lnSpc>
            </a:pPr>
            <a:r>
              <a:rPr lang="en-US" sz="3200" b="1" dirty="0" smtClean="0">
                <a:latin typeface="Gill Sans"/>
                <a:cs typeface="Gill Sans"/>
              </a:rPr>
              <a:t>A Language </a:t>
            </a:r>
            <a:endParaRPr lang="en-US" sz="3200" b="1" dirty="0">
              <a:latin typeface="Gill Sans"/>
              <a:cs typeface="Gill Sans"/>
            </a:endParaRPr>
          </a:p>
          <a:p>
            <a:pPr algn="ctr">
              <a:lnSpc>
                <a:spcPct val="140000"/>
              </a:lnSpc>
            </a:pPr>
            <a:r>
              <a:rPr lang="en-US" sz="3200" b="1" dirty="0" smtClean="0">
                <a:latin typeface="Gill Sans"/>
                <a:cs typeface="Gill Sans"/>
              </a:rPr>
              <a:t>for</a:t>
            </a:r>
          </a:p>
          <a:p>
            <a:pPr algn="ctr">
              <a:lnSpc>
                <a:spcPct val="140000"/>
              </a:lnSpc>
            </a:pPr>
            <a:r>
              <a:rPr lang="en-US" sz="3200" b="1" dirty="0">
                <a:latin typeface="Gill Sans"/>
                <a:cs typeface="Gill Sans"/>
              </a:rPr>
              <a:t>W</a:t>
            </a:r>
            <a:r>
              <a:rPr lang="en-US" sz="3200" b="1" dirty="0" smtClean="0">
                <a:latin typeface="Gill Sans"/>
                <a:cs typeface="Gill Sans"/>
              </a:rPr>
              <a:t>ritten</a:t>
            </a:r>
          </a:p>
          <a:p>
            <a:pPr algn="ctr">
              <a:lnSpc>
                <a:spcPct val="140000"/>
              </a:lnSpc>
            </a:pPr>
            <a:r>
              <a:rPr lang="en-US" sz="3200" b="1" dirty="0" smtClean="0">
                <a:latin typeface="Gill Sans"/>
                <a:cs typeface="Gill Sans"/>
              </a:rPr>
              <a:t>Communication</a:t>
            </a:r>
            <a:endParaRPr lang="en-US" sz="3200" b="1" dirty="0">
              <a:latin typeface="Gill Sans"/>
              <a:cs typeface="Gill Sans"/>
            </a:endParaRPr>
          </a:p>
        </p:txBody>
      </p:sp>
    </p:spTree>
    <p:extLst>
      <p:ext uri="{BB962C8B-B14F-4D97-AF65-F5344CB8AC3E}">
        <p14:creationId xmlns:p14="http://schemas.microsoft.com/office/powerpoint/2010/main" val="18901371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49334" y="5475"/>
            <a:ext cx="3894666" cy="6852525"/>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30328CC-4F7D-A845-8B2B-D7F20DED636A}" type="slidenum">
              <a:rPr lang="en-US" smtClean="0"/>
              <a:t>52</a:t>
            </a:fld>
            <a:endParaRPr lang="en-US" dirty="0"/>
          </a:p>
        </p:txBody>
      </p:sp>
      <p:pic>
        <p:nvPicPr>
          <p:cNvPr id="7" name="Picture 6" descr="thinking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421" y="777878"/>
            <a:ext cx="3670300" cy="5943600"/>
          </a:xfrm>
          <a:prstGeom prst="rect">
            <a:avLst/>
          </a:prstGeom>
        </p:spPr>
      </p:pic>
      <p:sp>
        <p:nvSpPr>
          <p:cNvPr id="9" name="TextBox 8"/>
          <p:cNvSpPr txBox="1"/>
          <p:nvPr/>
        </p:nvSpPr>
        <p:spPr>
          <a:xfrm>
            <a:off x="5440799" y="78046"/>
            <a:ext cx="3246001" cy="584776"/>
          </a:xfrm>
          <a:prstGeom prst="rect">
            <a:avLst/>
          </a:prstGeom>
          <a:noFill/>
        </p:spPr>
        <p:txBody>
          <a:bodyPr wrap="none" rtlCol="0">
            <a:spAutoFit/>
          </a:bodyPr>
          <a:lstStyle/>
          <a:p>
            <a:r>
              <a:rPr lang="en-US" sz="3200" b="1" dirty="0" smtClean="0">
                <a:latin typeface="Gill Sans"/>
                <a:cs typeface="Gill Sans"/>
              </a:rPr>
              <a:t>Thinking Maps</a:t>
            </a:r>
            <a:endParaRPr lang="en-US" sz="3200" b="1" dirty="0">
              <a:latin typeface="Gill Sans"/>
              <a:cs typeface="Gill Sans"/>
            </a:endParaRPr>
          </a:p>
        </p:txBody>
      </p:sp>
      <p:pic>
        <p:nvPicPr>
          <p:cNvPr id="4" name="Picture 3" descr="alphab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Tree>
    <p:extLst>
      <p:ext uri="{BB962C8B-B14F-4D97-AF65-F5344CB8AC3E}">
        <p14:creationId xmlns:p14="http://schemas.microsoft.com/office/powerpoint/2010/main" val="424025766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49334" y="5475"/>
            <a:ext cx="3894666" cy="6852525"/>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30328CC-4F7D-A845-8B2B-D7F20DED636A}" type="slidenum">
              <a:rPr lang="en-US" smtClean="0"/>
              <a:t>53</a:t>
            </a:fld>
            <a:endParaRPr lang="en-US" dirty="0"/>
          </a:p>
        </p:txBody>
      </p:sp>
      <p:pic>
        <p:nvPicPr>
          <p:cNvPr id="7" name="Picture 6" descr="thinking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421" y="777878"/>
            <a:ext cx="3670300" cy="5943600"/>
          </a:xfrm>
          <a:prstGeom prst="rect">
            <a:avLst/>
          </a:prstGeom>
        </p:spPr>
      </p:pic>
      <p:sp>
        <p:nvSpPr>
          <p:cNvPr id="9" name="TextBox 8"/>
          <p:cNvSpPr txBox="1"/>
          <p:nvPr/>
        </p:nvSpPr>
        <p:spPr>
          <a:xfrm>
            <a:off x="5440799" y="78046"/>
            <a:ext cx="3246001" cy="584776"/>
          </a:xfrm>
          <a:prstGeom prst="rect">
            <a:avLst/>
          </a:prstGeom>
          <a:noFill/>
        </p:spPr>
        <p:txBody>
          <a:bodyPr wrap="none" rtlCol="0">
            <a:spAutoFit/>
          </a:bodyPr>
          <a:lstStyle/>
          <a:p>
            <a:r>
              <a:rPr lang="en-US" sz="3200" b="1" dirty="0" smtClean="0">
                <a:latin typeface="Gill Sans"/>
                <a:cs typeface="Gill Sans"/>
              </a:rPr>
              <a:t>Thinking Maps</a:t>
            </a:r>
            <a:endParaRPr lang="en-US" sz="3200" b="1" dirty="0">
              <a:latin typeface="Gill Sans"/>
              <a:cs typeface="Gill Sans"/>
            </a:endParaRPr>
          </a:p>
        </p:txBody>
      </p:sp>
      <p:pic>
        <p:nvPicPr>
          <p:cNvPr id="4" name="Picture 3" descr="alphabet.jp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
        <p:nvSpPr>
          <p:cNvPr id="8" name="TextBox 7"/>
          <p:cNvSpPr txBox="1"/>
          <p:nvPr/>
        </p:nvSpPr>
        <p:spPr>
          <a:xfrm>
            <a:off x="399143" y="1120372"/>
            <a:ext cx="4363828" cy="4885439"/>
          </a:xfrm>
          <a:prstGeom prst="rect">
            <a:avLst/>
          </a:prstGeom>
          <a:noFill/>
        </p:spPr>
        <p:txBody>
          <a:bodyPr wrap="square" rtlCol="0">
            <a:spAutoFit/>
          </a:bodyPr>
          <a:lstStyle/>
          <a:p>
            <a:pPr algn="ctr">
              <a:lnSpc>
                <a:spcPct val="140000"/>
              </a:lnSpc>
            </a:pPr>
            <a:r>
              <a:rPr lang="en-US" sz="3200" b="1" dirty="0" smtClean="0">
                <a:latin typeface="Gill Sans"/>
                <a:cs typeface="Gill Sans"/>
              </a:rPr>
              <a:t>A Visual Language </a:t>
            </a:r>
            <a:endParaRPr lang="en-US" sz="3200" b="1" dirty="0">
              <a:latin typeface="Gill Sans"/>
              <a:cs typeface="Gill Sans"/>
            </a:endParaRPr>
          </a:p>
          <a:p>
            <a:pPr algn="ctr">
              <a:lnSpc>
                <a:spcPct val="140000"/>
              </a:lnSpc>
            </a:pPr>
            <a:r>
              <a:rPr lang="en-US" sz="3200" b="1" dirty="0" smtClean="0">
                <a:latin typeface="Gill Sans"/>
                <a:cs typeface="Gill Sans"/>
              </a:rPr>
              <a:t>for</a:t>
            </a:r>
          </a:p>
          <a:p>
            <a:pPr algn="ctr">
              <a:lnSpc>
                <a:spcPct val="140000"/>
              </a:lnSpc>
            </a:pPr>
            <a:r>
              <a:rPr lang="en-US" sz="3200" b="1" dirty="0" smtClean="0">
                <a:latin typeface="Gill Sans"/>
                <a:cs typeface="Gill Sans"/>
              </a:rPr>
              <a:t>Communicating</a:t>
            </a:r>
          </a:p>
          <a:p>
            <a:pPr algn="ctr">
              <a:lnSpc>
                <a:spcPct val="140000"/>
              </a:lnSpc>
            </a:pPr>
            <a:r>
              <a:rPr lang="en-US" sz="3200" b="1" dirty="0" smtClean="0">
                <a:latin typeface="Gill Sans"/>
                <a:cs typeface="Gill Sans"/>
              </a:rPr>
              <a:t>and</a:t>
            </a:r>
          </a:p>
          <a:p>
            <a:pPr algn="ctr">
              <a:lnSpc>
                <a:spcPct val="140000"/>
              </a:lnSpc>
            </a:pPr>
            <a:r>
              <a:rPr lang="en-US" sz="3200" b="1" dirty="0" smtClean="0">
                <a:latin typeface="Gill Sans"/>
                <a:cs typeface="Gill Sans"/>
              </a:rPr>
              <a:t>Organizing</a:t>
            </a:r>
          </a:p>
          <a:p>
            <a:pPr algn="ctr">
              <a:lnSpc>
                <a:spcPct val="140000"/>
              </a:lnSpc>
            </a:pPr>
            <a:r>
              <a:rPr lang="en-US" sz="3200" b="1" dirty="0" smtClean="0">
                <a:latin typeface="Gill Sans"/>
                <a:cs typeface="Gill Sans"/>
              </a:rPr>
              <a:t>Thinking</a:t>
            </a:r>
          </a:p>
          <a:p>
            <a:pPr algn="ctr">
              <a:lnSpc>
                <a:spcPct val="140000"/>
              </a:lnSpc>
            </a:pPr>
            <a:endParaRPr lang="en-US" sz="3200" b="1" dirty="0">
              <a:latin typeface="Gill Sans"/>
              <a:cs typeface="Gill Sans"/>
            </a:endParaRPr>
          </a:p>
        </p:txBody>
      </p:sp>
    </p:spTree>
    <p:extLst>
      <p:ext uri="{BB962C8B-B14F-4D97-AF65-F5344CB8AC3E}">
        <p14:creationId xmlns:p14="http://schemas.microsoft.com/office/powerpoint/2010/main" val="244473931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0328CC-4F7D-A845-8B2B-D7F20DED636A}" type="slidenum">
              <a:rPr lang="en-US" smtClean="0"/>
              <a:t>54</a:t>
            </a:fld>
            <a:endParaRPr lang="en-US" dirty="0"/>
          </a:p>
        </p:txBody>
      </p:sp>
      <p:sp>
        <p:nvSpPr>
          <p:cNvPr id="2" name="TextBox 1"/>
          <p:cNvSpPr txBox="1"/>
          <p:nvPr/>
        </p:nvSpPr>
        <p:spPr>
          <a:xfrm>
            <a:off x="1052286" y="800837"/>
            <a:ext cx="7422414" cy="3570208"/>
          </a:xfrm>
          <a:prstGeom prst="rect">
            <a:avLst/>
          </a:prstGeom>
          <a:noFill/>
        </p:spPr>
        <p:txBody>
          <a:bodyPr wrap="square" rtlCol="0">
            <a:spAutoFit/>
          </a:bodyPr>
          <a:lstStyle/>
          <a:p>
            <a:pPr>
              <a:lnSpc>
                <a:spcPct val="130000"/>
              </a:lnSpc>
            </a:pPr>
            <a:r>
              <a:rPr lang="en-US" sz="3200" b="1" dirty="0">
                <a:latin typeface="Gill Sans"/>
                <a:cs typeface="Gill Sans"/>
              </a:rPr>
              <a:t>“Students must have initiative; they should not be mere imitators. They must learn to think and act for themselves, and be free.” </a:t>
            </a:r>
          </a:p>
          <a:p>
            <a:pPr>
              <a:lnSpc>
                <a:spcPct val="130000"/>
              </a:lnSpc>
            </a:pPr>
            <a:r>
              <a:rPr lang="en-US" sz="3200" i="1" dirty="0">
                <a:latin typeface="Gill Sans"/>
                <a:cs typeface="Gill Sans"/>
              </a:rPr>
              <a:t>—</a:t>
            </a:r>
            <a:r>
              <a:rPr lang="en-US" sz="3200" i="1" dirty="0" smtClean="0">
                <a:latin typeface="Gill Sans"/>
                <a:cs typeface="Gill Sans"/>
              </a:rPr>
              <a:t>Caesar </a:t>
            </a:r>
            <a:r>
              <a:rPr lang="en-US" sz="3200" i="1" dirty="0">
                <a:latin typeface="Gill Sans"/>
                <a:cs typeface="Gill Sans"/>
              </a:rPr>
              <a:t>Chavez</a:t>
            </a:r>
          </a:p>
          <a:p>
            <a:endParaRPr lang="en-US" dirty="0"/>
          </a:p>
        </p:txBody>
      </p:sp>
      <p:pic>
        <p:nvPicPr>
          <p:cNvPr id="3" name="Picture 2" descr="cc.jpg"/>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4177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0328CC-4F7D-A845-8B2B-D7F20DED636A}" type="slidenum">
              <a:rPr lang="en-US" smtClean="0"/>
              <a:t>55</a:t>
            </a:fld>
            <a:endParaRPr lang="en-US" dirty="0"/>
          </a:p>
        </p:txBody>
      </p:sp>
      <p:sp>
        <p:nvSpPr>
          <p:cNvPr id="2" name="TextBox 1"/>
          <p:cNvSpPr txBox="1"/>
          <p:nvPr/>
        </p:nvSpPr>
        <p:spPr>
          <a:xfrm>
            <a:off x="1052286" y="800837"/>
            <a:ext cx="7422414" cy="3570208"/>
          </a:xfrm>
          <a:prstGeom prst="rect">
            <a:avLst/>
          </a:prstGeom>
          <a:noFill/>
        </p:spPr>
        <p:txBody>
          <a:bodyPr wrap="square" rtlCol="0">
            <a:spAutoFit/>
          </a:bodyPr>
          <a:lstStyle/>
          <a:p>
            <a:pPr>
              <a:lnSpc>
                <a:spcPct val="130000"/>
              </a:lnSpc>
            </a:pPr>
            <a:r>
              <a:rPr lang="en-US" sz="3200" b="1" dirty="0">
                <a:latin typeface="Gill Sans"/>
                <a:cs typeface="Gill Sans"/>
              </a:rPr>
              <a:t>“Students must have initiative; they should not be mere imitators. They must learn to think and act for themselves, and be free.” </a:t>
            </a:r>
          </a:p>
          <a:p>
            <a:pPr>
              <a:lnSpc>
                <a:spcPct val="130000"/>
              </a:lnSpc>
            </a:pPr>
            <a:r>
              <a:rPr lang="en-US" sz="3200" i="1" dirty="0">
                <a:latin typeface="Gill Sans"/>
                <a:cs typeface="Gill Sans"/>
              </a:rPr>
              <a:t>—</a:t>
            </a:r>
            <a:r>
              <a:rPr lang="en-US" sz="3200" i="1" dirty="0" smtClean="0">
                <a:latin typeface="Gill Sans"/>
                <a:cs typeface="Gill Sans"/>
              </a:rPr>
              <a:t>Caesar </a:t>
            </a:r>
            <a:r>
              <a:rPr lang="en-US" sz="3200" i="1" dirty="0">
                <a:latin typeface="Gill Sans"/>
                <a:cs typeface="Gill Sans"/>
              </a:rPr>
              <a:t>Chavez</a:t>
            </a:r>
          </a:p>
          <a:p>
            <a:endParaRPr lang="en-US" dirty="0"/>
          </a:p>
        </p:txBody>
      </p:sp>
      <p:pic>
        <p:nvPicPr>
          <p:cNvPr id="3" name="Picture 2" descr="cc.jpg"/>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10726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56</a:t>
            </a:fld>
            <a:endParaRPr lang="en-US" dirty="0"/>
          </a:p>
        </p:txBody>
      </p:sp>
      <p:sp>
        <p:nvSpPr>
          <p:cNvPr id="5" name="TextBox 4"/>
          <p:cNvSpPr txBox="1"/>
          <p:nvPr/>
        </p:nvSpPr>
        <p:spPr>
          <a:xfrm>
            <a:off x="175748" y="1303161"/>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6" name="TextBox 5"/>
          <p:cNvSpPr txBox="1"/>
          <p:nvPr/>
        </p:nvSpPr>
        <p:spPr>
          <a:xfrm>
            <a:off x="2491619" y="1518604"/>
            <a:ext cx="1935238" cy="307777"/>
          </a:xfrm>
          <a:prstGeom prst="rect">
            <a:avLst/>
          </a:prstGeom>
          <a:noFill/>
        </p:spPr>
        <p:txBody>
          <a:bodyPr wrap="square" rtlCol="0">
            <a:spAutoFit/>
          </a:bodyPr>
          <a:lstStyle/>
          <a:p>
            <a:pPr algn="ctr"/>
            <a:r>
              <a:rPr lang="en-US" sz="1400" b="1" dirty="0" smtClean="0">
                <a:latin typeface="Gill Sans"/>
                <a:cs typeface="Gill Sans"/>
              </a:rPr>
              <a:t>Categorizing</a:t>
            </a:r>
            <a:endParaRPr lang="en-US" sz="1400" b="1" dirty="0">
              <a:latin typeface="Gill Sans"/>
              <a:cs typeface="Gill Sans"/>
            </a:endParaRPr>
          </a:p>
        </p:txBody>
      </p:sp>
      <p:sp>
        <p:nvSpPr>
          <p:cNvPr id="7" name="TextBox 6"/>
          <p:cNvSpPr txBox="1"/>
          <p:nvPr/>
        </p:nvSpPr>
        <p:spPr>
          <a:xfrm>
            <a:off x="4801809" y="1518604"/>
            <a:ext cx="1751389" cy="307777"/>
          </a:xfrm>
          <a:prstGeom prst="rect">
            <a:avLst/>
          </a:prstGeom>
          <a:noFill/>
        </p:spPr>
        <p:txBody>
          <a:bodyPr wrap="square" rtlCol="0">
            <a:spAutoFit/>
          </a:bodyPr>
          <a:lstStyle/>
          <a:p>
            <a:pPr algn="ctr"/>
            <a:r>
              <a:rPr lang="en-US" sz="1400" b="1" dirty="0" smtClean="0">
                <a:latin typeface="Gill Sans"/>
                <a:cs typeface="Gill Sans"/>
              </a:rPr>
              <a:t>Describing</a:t>
            </a:r>
            <a:endParaRPr lang="en-US" sz="1400" b="1" dirty="0">
              <a:latin typeface="Gill Sans"/>
              <a:cs typeface="Gill Sans"/>
            </a:endParaRPr>
          </a:p>
        </p:txBody>
      </p:sp>
      <p:sp>
        <p:nvSpPr>
          <p:cNvPr id="8" name="TextBox 7"/>
          <p:cNvSpPr txBox="1"/>
          <p:nvPr/>
        </p:nvSpPr>
        <p:spPr>
          <a:xfrm>
            <a:off x="7024841" y="1303161"/>
            <a:ext cx="1895671" cy="523220"/>
          </a:xfrm>
          <a:prstGeom prst="rect">
            <a:avLst/>
          </a:prstGeom>
          <a:noFill/>
        </p:spPr>
        <p:txBody>
          <a:bodyPr wrap="square" rtlCol="0">
            <a:spAutoFit/>
          </a:bodyPr>
          <a:lstStyle/>
          <a:p>
            <a:pPr algn="ctr"/>
            <a:r>
              <a:rPr lang="en-US" sz="1400" b="1" dirty="0" smtClean="0">
                <a:latin typeface="Gill Sans"/>
                <a:cs typeface="Gill Sans"/>
              </a:rPr>
              <a:t>Comparing</a:t>
            </a:r>
          </a:p>
          <a:p>
            <a:pPr algn="ctr"/>
            <a:r>
              <a:rPr lang="en-US" sz="1400" b="1" dirty="0" smtClean="0">
                <a:latin typeface="Gill Sans"/>
                <a:cs typeface="Gill Sans"/>
              </a:rPr>
              <a:t>&amp; Contrasting</a:t>
            </a:r>
            <a:endParaRPr lang="en-US" sz="1400" b="1" dirty="0">
              <a:latin typeface="Gill Sans"/>
              <a:cs typeface="Gill Sans"/>
            </a:endParaRPr>
          </a:p>
        </p:txBody>
      </p:sp>
      <p:sp>
        <p:nvSpPr>
          <p:cNvPr id="9" name="TextBox 8"/>
          <p:cNvSpPr txBox="1"/>
          <p:nvPr/>
        </p:nvSpPr>
        <p:spPr>
          <a:xfrm>
            <a:off x="2615261" y="5476010"/>
            <a:ext cx="1710725" cy="307777"/>
          </a:xfrm>
          <a:prstGeom prst="rect">
            <a:avLst/>
          </a:prstGeom>
          <a:noFill/>
        </p:spPr>
        <p:txBody>
          <a:bodyPr wrap="none" rtlCol="0">
            <a:spAutoFit/>
          </a:bodyPr>
          <a:lstStyle/>
          <a:p>
            <a:pPr algn="ctr"/>
            <a:r>
              <a:rPr lang="en-US" sz="1400" b="1" dirty="0" smtClean="0">
                <a:latin typeface="Gill Sans"/>
                <a:cs typeface="Gill Sans"/>
              </a:rPr>
              <a:t>Cause and Effect</a:t>
            </a:r>
            <a:endParaRPr lang="en-US" sz="1400" b="1" dirty="0">
              <a:latin typeface="Gill Sans"/>
              <a:cs typeface="Gill Sans"/>
            </a:endParaRPr>
          </a:p>
        </p:txBody>
      </p:sp>
      <p:sp>
        <p:nvSpPr>
          <p:cNvPr id="10" name="TextBox 9"/>
          <p:cNvSpPr txBox="1"/>
          <p:nvPr/>
        </p:nvSpPr>
        <p:spPr>
          <a:xfrm>
            <a:off x="4705047" y="5476010"/>
            <a:ext cx="1884437" cy="307777"/>
          </a:xfrm>
          <a:prstGeom prst="rect">
            <a:avLst/>
          </a:prstGeom>
          <a:noFill/>
        </p:spPr>
        <p:txBody>
          <a:bodyPr wrap="square" rtlCol="0">
            <a:spAutoFit/>
          </a:bodyPr>
          <a:lstStyle/>
          <a:p>
            <a:pPr algn="ctr"/>
            <a:r>
              <a:rPr lang="en-US" sz="1400" b="1" dirty="0" smtClean="0">
                <a:latin typeface="Gill Sans"/>
                <a:cs typeface="Gill Sans"/>
              </a:rPr>
              <a:t>Whole / Part</a:t>
            </a:r>
            <a:endParaRPr lang="en-US" sz="1400" b="1" dirty="0">
              <a:latin typeface="Gill Sans"/>
              <a:cs typeface="Gill Sans"/>
            </a:endParaRPr>
          </a:p>
        </p:txBody>
      </p:sp>
      <p:sp>
        <p:nvSpPr>
          <p:cNvPr id="11" name="TextBox 10"/>
          <p:cNvSpPr txBox="1"/>
          <p:nvPr/>
        </p:nvSpPr>
        <p:spPr>
          <a:xfrm>
            <a:off x="7024841" y="5476010"/>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12" name="TextBox 11"/>
          <p:cNvSpPr txBox="1"/>
          <p:nvPr/>
        </p:nvSpPr>
        <p:spPr>
          <a:xfrm>
            <a:off x="399143" y="5476010"/>
            <a:ext cx="1777999" cy="307777"/>
          </a:xfrm>
          <a:prstGeom prst="rect">
            <a:avLst/>
          </a:prstGeom>
          <a:noFill/>
        </p:spPr>
        <p:txBody>
          <a:bodyPr wrap="square" rtlCol="0">
            <a:spAutoFit/>
          </a:bodyPr>
          <a:lstStyle/>
          <a:p>
            <a:pPr algn="ctr"/>
            <a:r>
              <a:rPr lang="en-US" sz="1400" b="1" dirty="0" smtClean="0">
                <a:latin typeface="Gill Sans"/>
                <a:cs typeface="Gill Sans"/>
              </a:rPr>
              <a:t>Sequencing</a:t>
            </a:r>
            <a:endParaRPr lang="en-US" sz="1400" b="1" dirty="0">
              <a:latin typeface="Gill Sans"/>
              <a:cs typeface="Gill Sans"/>
            </a:endParaRPr>
          </a:p>
        </p:txBody>
      </p:sp>
      <p:pic>
        <p:nvPicPr>
          <p:cNvPr id="13" name="Picture 12"/>
          <p:cNvPicPr>
            <a:picLocks noChangeAspect="1"/>
          </p:cNvPicPr>
          <p:nvPr/>
        </p:nvPicPr>
        <p:blipFill>
          <a:blip r:embed="rId3"/>
          <a:stretch>
            <a:fillRect/>
          </a:stretch>
        </p:blipFill>
        <p:spPr>
          <a:xfrm>
            <a:off x="311483" y="1920718"/>
            <a:ext cx="8609030" cy="3393077"/>
          </a:xfrm>
          <a:prstGeom prst="rect">
            <a:avLst/>
          </a:prstGeom>
        </p:spPr>
      </p:pic>
      <p:sp>
        <p:nvSpPr>
          <p:cNvPr id="14" name="TextBox 13"/>
          <p:cNvSpPr txBox="1"/>
          <p:nvPr/>
        </p:nvSpPr>
        <p:spPr>
          <a:xfrm>
            <a:off x="0" y="474383"/>
            <a:ext cx="9143999" cy="584776"/>
          </a:xfrm>
          <a:prstGeom prst="rect">
            <a:avLst/>
          </a:prstGeom>
          <a:noFill/>
        </p:spPr>
        <p:txBody>
          <a:bodyPr wrap="square" rtlCol="0">
            <a:spAutoFit/>
          </a:bodyPr>
          <a:lstStyle/>
          <a:p>
            <a:pPr algn="ctr"/>
            <a:r>
              <a:rPr lang="en-US" sz="3200" b="1" dirty="0" smtClean="0">
                <a:latin typeface="Gill Sans"/>
                <a:cs typeface="Gill Sans"/>
              </a:rPr>
              <a:t>Thinking Maps as a Language</a:t>
            </a:r>
            <a:endParaRPr lang="en-US" sz="3200" b="1" dirty="0">
              <a:latin typeface="Gill Sans"/>
              <a:cs typeface="Gill Sans"/>
            </a:endParaRPr>
          </a:p>
        </p:txBody>
      </p:sp>
      <p:sp>
        <p:nvSpPr>
          <p:cNvPr id="15" name="TextBox 14"/>
          <p:cNvSpPr txBox="1"/>
          <p:nvPr/>
        </p:nvSpPr>
        <p:spPr>
          <a:xfrm>
            <a:off x="1" y="6136702"/>
            <a:ext cx="9143999" cy="584776"/>
          </a:xfrm>
          <a:prstGeom prst="rect">
            <a:avLst/>
          </a:prstGeom>
          <a:noFill/>
        </p:spPr>
        <p:txBody>
          <a:bodyPr wrap="square" rtlCol="0">
            <a:spAutoFit/>
          </a:bodyPr>
          <a:lstStyle/>
          <a:p>
            <a:pPr algn="ctr"/>
            <a:r>
              <a:rPr lang="en-US" sz="3200" b="1" dirty="0" smtClean="0">
                <a:latin typeface="Gill Sans"/>
                <a:cs typeface="Gill Sans"/>
              </a:rPr>
              <a:t>To Organize Thinking – Student Centered</a:t>
            </a:r>
            <a:endParaRPr lang="en-US" sz="3200" b="1" dirty="0">
              <a:latin typeface="Gill Sans"/>
              <a:cs typeface="Gill Sans"/>
            </a:endParaRPr>
          </a:p>
        </p:txBody>
      </p:sp>
    </p:spTree>
    <p:extLst>
      <p:ext uri="{BB962C8B-B14F-4D97-AF65-F5344CB8AC3E}">
        <p14:creationId xmlns:p14="http://schemas.microsoft.com/office/powerpoint/2010/main" val="38758615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57</a:t>
            </a:fld>
            <a:endParaRPr lang="en-US" dirty="0"/>
          </a:p>
        </p:txBody>
      </p:sp>
      <p:pic>
        <p:nvPicPr>
          <p:cNvPr id="13" name="Picture 12"/>
          <p:cNvPicPr>
            <a:picLocks noChangeAspect="1"/>
          </p:cNvPicPr>
          <p:nvPr/>
        </p:nvPicPr>
        <p:blipFill>
          <a:blip r:embed="rId3"/>
          <a:stretch>
            <a:fillRect/>
          </a:stretch>
        </p:blipFill>
        <p:spPr>
          <a:xfrm>
            <a:off x="3383675" y="3505194"/>
            <a:ext cx="2491916" cy="982139"/>
          </a:xfrm>
          <a:prstGeom prst="rect">
            <a:avLst/>
          </a:prstGeom>
        </p:spPr>
      </p:pic>
      <p:sp>
        <p:nvSpPr>
          <p:cNvPr id="14" name="TextBox 13"/>
          <p:cNvSpPr txBox="1"/>
          <p:nvPr/>
        </p:nvSpPr>
        <p:spPr>
          <a:xfrm>
            <a:off x="0" y="474383"/>
            <a:ext cx="9143999" cy="584776"/>
          </a:xfrm>
          <a:prstGeom prst="rect">
            <a:avLst/>
          </a:prstGeom>
          <a:noFill/>
        </p:spPr>
        <p:txBody>
          <a:bodyPr wrap="square" rtlCol="0">
            <a:spAutoFit/>
          </a:bodyPr>
          <a:lstStyle/>
          <a:p>
            <a:pPr algn="ctr"/>
            <a:r>
              <a:rPr lang="en-US" sz="3200" b="1" dirty="0" smtClean="0">
                <a:latin typeface="Gill Sans"/>
                <a:cs typeface="Gill Sans"/>
              </a:rPr>
              <a:t>Thinking Maps as a Language</a:t>
            </a:r>
            <a:endParaRPr lang="en-US" sz="3200" b="1" dirty="0">
              <a:latin typeface="Gill Sans"/>
              <a:cs typeface="Gill Sans"/>
            </a:endParaRPr>
          </a:p>
        </p:txBody>
      </p:sp>
      <p:sp>
        <p:nvSpPr>
          <p:cNvPr id="15" name="TextBox 14"/>
          <p:cNvSpPr txBox="1"/>
          <p:nvPr/>
        </p:nvSpPr>
        <p:spPr>
          <a:xfrm>
            <a:off x="1" y="5290035"/>
            <a:ext cx="9143999" cy="584776"/>
          </a:xfrm>
          <a:prstGeom prst="rect">
            <a:avLst/>
          </a:prstGeom>
          <a:noFill/>
        </p:spPr>
        <p:txBody>
          <a:bodyPr wrap="square" rtlCol="0">
            <a:spAutoFit/>
          </a:bodyPr>
          <a:lstStyle/>
          <a:p>
            <a:pPr algn="ctr"/>
            <a:r>
              <a:rPr lang="en-US" sz="3200" b="1" dirty="0" smtClean="0">
                <a:latin typeface="Gill Sans"/>
                <a:cs typeface="Gill Sans"/>
              </a:rPr>
              <a:t>To Organize Thinking – Student Centered</a:t>
            </a:r>
            <a:endParaRPr lang="en-US" sz="3200" b="1" dirty="0">
              <a:latin typeface="Gill Sans"/>
              <a:cs typeface="Gill Sans"/>
            </a:endParaRPr>
          </a:p>
        </p:txBody>
      </p:sp>
      <p:sp>
        <p:nvSpPr>
          <p:cNvPr id="16" name="TextBox 15"/>
          <p:cNvSpPr txBox="1"/>
          <p:nvPr/>
        </p:nvSpPr>
        <p:spPr>
          <a:xfrm>
            <a:off x="1" y="1478288"/>
            <a:ext cx="9143999" cy="1354217"/>
          </a:xfrm>
          <a:prstGeom prst="rect">
            <a:avLst/>
          </a:prstGeom>
          <a:noFill/>
        </p:spPr>
        <p:txBody>
          <a:bodyPr wrap="square" rtlCol="0">
            <a:spAutoFit/>
          </a:bodyPr>
          <a:lstStyle/>
          <a:p>
            <a:pPr algn="ctr">
              <a:lnSpc>
                <a:spcPct val="140000"/>
              </a:lnSpc>
            </a:pPr>
            <a:r>
              <a:rPr lang="en-US" sz="3000" b="1" dirty="0" smtClean="0">
                <a:solidFill>
                  <a:srgbClr val="FF0000"/>
                </a:solidFill>
                <a:latin typeface="Gill Sans"/>
                <a:cs typeface="Gill Sans"/>
              </a:rPr>
              <a:t>Visually:  a language for organizing thinking, seeing thinking in your brain, and patterns.</a:t>
            </a:r>
            <a:endParaRPr lang="en-US" sz="3000" b="1" dirty="0">
              <a:solidFill>
                <a:srgbClr val="FF0000"/>
              </a:solidFill>
              <a:latin typeface="Gill Sans"/>
              <a:cs typeface="Gill Sans"/>
            </a:endParaRPr>
          </a:p>
        </p:txBody>
      </p:sp>
    </p:spTree>
    <p:extLst>
      <p:ext uri="{BB962C8B-B14F-4D97-AF65-F5344CB8AC3E}">
        <p14:creationId xmlns:p14="http://schemas.microsoft.com/office/powerpoint/2010/main" val="158526609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mbers random.jpg"/>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207904" y="-574493"/>
            <a:ext cx="8936096" cy="9353761"/>
          </a:xfrm>
          <a:prstGeom prst="rect">
            <a:avLst/>
          </a:prstGeom>
        </p:spPr>
      </p:pic>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0" y="1295699"/>
            <a:ext cx="9144000" cy="3445338"/>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120000"/>
              </a:lnSpc>
            </a:pPr>
            <a:r>
              <a:rPr lang="en-US" sz="9600" b="1" dirty="0" smtClean="0">
                <a:solidFill>
                  <a:srgbClr val="FF6600"/>
                </a:solidFill>
                <a:latin typeface="Gill Sans"/>
                <a:cs typeface="Gill Sans"/>
              </a:rPr>
              <a:t>Mind Math</a:t>
            </a:r>
            <a:endParaRPr lang="en-US" sz="9600" i="1" dirty="0">
              <a:solidFill>
                <a:srgbClr val="FF6600"/>
              </a:solidFill>
              <a:latin typeface="Gill Sans"/>
              <a:cs typeface="Gill Sans"/>
            </a:endParaRPr>
          </a:p>
          <a:p>
            <a:pPr>
              <a:lnSpc>
                <a:spcPct val="100000"/>
              </a:lnSpc>
            </a:pPr>
            <a:endParaRPr lang="en-US" sz="3200" b="1" dirty="0">
              <a:solidFill>
                <a:srgbClr val="0D0D0D"/>
              </a:solidFill>
              <a:latin typeface="Gill Sans"/>
              <a:cs typeface="Gill Sans"/>
            </a:endParaRPr>
          </a:p>
          <a:p>
            <a:pPr>
              <a:lnSpc>
                <a:spcPct val="100000"/>
              </a:lnSpc>
            </a:pPr>
            <a:endParaRPr lang="en-US" sz="3200" b="1" dirty="0">
              <a:solidFill>
                <a:srgbClr val="0D0D0D"/>
              </a:solidFill>
              <a:latin typeface="Gill Sans"/>
              <a:cs typeface="Gill Sans"/>
            </a:endParaRPr>
          </a:p>
        </p:txBody>
      </p:sp>
    </p:spTree>
    <p:extLst>
      <p:ext uri="{BB962C8B-B14F-4D97-AF65-F5344CB8AC3E}">
        <p14:creationId xmlns:p14="http://schemas.microsoft.com/office/powerpoint/2010/main" val="211984027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xmlns="" id="{F5582DE6-9EA3-EC4B-9800-0C71B65BEB3F}"/>
              </a:ext>
            </a:extLst>
          </p:cNvPr>
          <p:cNvSpPr>
            <a:spLocks noGrp="1" noChangeArrowheads="1"/>
          </p:cNvSpPr>
          <p:nvPr>
            <p:ph type="title"/>
          </p:nvPr>
        </p:nvSpPr>
        <p:spPr>
          <a:xfrm>
            <a:off x="0" y="91925"/>
            <a:ext cx="9144000" cy="611981"/>
          </a:xfrm>
        </p:spPr>
        <p:txBody>
          <a:bodyPr>
            <a:noAutofit/>
          </a:bodyPr>
          <a:lstStyle/>
          <a:p>
            <a:pPr algn="ctr"/>
            <a:r>
              <a:rPr lang="en-US" altLang="en-US" sz="4800" b="1" dirty="0">
                <a:latin typeface="Gill Sans"/>
                <a:ea typeface="ＭＳ Ｐゴシック" panose="020B0600070205080204" pitchFamily="34" charset="-128"/>
                <a:cs typeface="Gill Sans"/>
              </a:rPr>
              <a:t> </a:t>
            </a:r>
            <a:r>
              <a:rPr lang="en-US" altLang="en-US" sz="4800" b="1" dirty="0" smtClean="0">
                <a:latin typeface="Gill Sans"/>
                <a:ea typeface="ＭＳ Ｐゴシック" panose="020B0600070205080204" pitchFamily="34" charset="-128"/>
                <a:cs typeface="Gill Sans"/>
              </a:rPr>
              <a:t>Strategy </a:t>
            </a:r>
            <a:r>
              <a:rPr lang="en-US" altLang="en-US" sz="4800" b="1" dirty="0">
                <a:latin typeface="Gill Sans"/>
                <a:ea typeface="ＭＳ Ｐゴシック" panose="020B0600070205080204" pitchFamily="34" charset="-128"/>
                <a:cs typeface="Gill Sans"/>
              </a:rPr>
              <a:t>Review Chart</a:t>
            </a:r>
          </a:p>
        </p:txBody>
      </p:sp>
      <p:graphicFrame>
        <p:nvGraphicFramePr>
          <p:cNvPr id="5" name="Group 2">
            <a:extLst>
              <a:ext uri="{FF2B5EF4-FFF2-40B4-BE49-F238E27FC236}">
                <a16:creationId xmlns:a16="http://schemas.microsoft.com/office/drawing/2014/main" xmlns="" id="{B9D7B809-1265-C242-9545-273379358BBE}"/>
              </a:ext>
            </a:extLst>
          </p:cNvPr>
          <p:cNvGraphicFramePr>
            <a:graphicFrameLocks/>
          </p:cNvGraphicFramePr>
          <p:nvPr>
            <p:extLst>
              <p:ext uri="{D42A27DB-BD31-4B8C-83A1-F6EECF244321}">
                <p14:modId xmlns:p14="http://schemas.microsoft.com/office/powerpoint/2010/main" val="1368526343"/>
              </p:ext>
            </p:extLst>
          </p:nvPr>
        </p:nvGraphicFramePr>
        <p:xfrm>
          <a:off x="157239" y="916782"/>
          <a:ext cx="8853715" cy="4647333"/>
        </p:xfrm>
        <a:graphic>
          <a:graphicData uri="http://schemas.openxmlformats.org/drawingml/2006/table">
            <a:tbl>
              <a:tblPr/>
              <a:tblGrid>
                <a:gridCol w="1390951">
                  <a:extLst>
                    <a:ext uri="{9D8B030D-6E8A-4147-A177-3AD203B41FA5}">
                      <a16:colId xmlns:a16="http://schemas.microsoft.com/office/drawing/2014/main" xmlns="" val="20000"/>
                    </a:ext>
                  </a:extLst>
                </a:gridCol>
                <a:gridCol w="1584477">
                  <a:extLst>
                    <a:ext uri="{9D8B030D-6E8A-4147-A177-3AD203B41FA5}">
                      <a16:colId xmlns:a16="http://schemas.microsoft.com/office/drawing/2014/main" xmlns="" val="20001"/>
                    </a:ext>
                  </a:extLst>
                </a:gridCol>
                <a:gridCol w="1439333">
                  <a:extLst>
                    <a:ext uri="{9D8B030D-6E8A-4147-A177-3AD203B41FA5}">
                      <a16:colId xmlns:a16="http://schemas.microsoft.com/office/drawing/2014/main" xmlns="" val="20002"/>
                    </a:ext>
                  </a:extLst>
                </a:gridCol>
                <a:gridCol w="1509198">
                  <a:extLst>
                    <a:ext uri="{9D8B030D-6E8A-4147-A177-3AD203B41FA5}">
                      <a16:colId xmlns:a16="http://schemas.microsoft.com/office/drawing/2014/main" xmlns="" val="20003"/>
                    </a:ext>
                  </a:extLst>
                </a:gridCol>
                <a:gridCol w="1411427">
                  <a:extLst>
                    <a:ext uri="{9D8B030D-6E8A-4147-A177-3AD203B41FA5}">
                      <a16:colId xmlns:a16="http://schemas.microsoft.com/office/drawing/2014/main" xmlns="" val="20004"/>
                    </a:ext>
                  </a:extLst>
                </a:gridCol>
                <a:gridCol w="1518329">
                  <a:extLst>
                    <a:ext uri="{9D8B030D-6E8A-4147-A177-3AD203B41FA5}">
                      <a16:colId xmlns:a16="http://schemas.microsoft.com/office/drawing/2014/main" xmlns="" val="751396265"/>
                    </a:ext>
                  </a:extLst>
                </a:gridCol>
              </a:tblGrid>
              <a:tr h="1551344">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11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Gill Sans"/>
                          <a:ea typeface="ＭＳ Ｐゴシック" charset="-128"/>
                          <a:cs typeface="Gill Sans"/>
                        </a:rPr>
                        <a:t>Name &amp; Primitive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Cognitive Process</a:t>
                      </a: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/Function</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000000"/>
                          </a:solidFill>
                          <a:effectLst/>
                          <a:latin typeface="Gill Sans"/>
                          <a:ea typeface="ＭＳ Ｐゴシック" charset="-128"/>
                          <a:cs typeface="Gill Sans"/>
                        </a:rPr>
                        <a:t>Remember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Best Use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(Priming, Processing, Retaining for Mastery)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Gill Sans"/>
                          <a:ea typeface="ＭＳ Ｐゴシック" charset="-128"/>
                          <a:cs typeface="Gill Sans"/>
                        </a:rPr>
                        <a:t>Source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Connection to </a:t>
                      </a:r>
                      <a:endPar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HOPs</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15718">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181429" y="5930071"/>
            <a:ext cx="5032147" cy="646331"/>
          </a:xfrm>
          <a:prstGeom prst="rect">
            <a:avLst/>
          </a:prstGeom>
          <a:noFill/>
        </p:spPr>
        <p:txBody>
          <a:bodyPr wrap="none" rtlCol="0">
            <a:spAutoFit/>
          </a:bodyPr>
          <a:lstStyle/>
          <a:p>
            <a:r>
              <a:rPr lang="en-US" b="1" dirty="0" smtClean="0">
                <a:latin typeface="Gill Sans"/>
                <a:cs typeface="Gill Sans"/>
              </a:rPr>
              <a:t>Breakout Room for 8 minutes. </a:t>
            </a:r>
          </a:p>
          <a:p>
            <a:r>
              <a:rPr lang="en-US" b="1" dirty="0" smtClean="0">
                <a:latin typeface="Gill Sans"/>
                <a:cs typeface="Gill Sans"/>
              </a:rPr>
              <a:t>Spokesperson for each group is prepared.</a:t>
            </a:r>
            <a:endParaRPr lang="en-US" b="1" dirty="0">
              <a:latin typeface="Gill Sans"/>
              <a:cs typeface="Gill Sans"/>
            </a:endParaRPr>
          </a:p>
        </p:txBody>
      </p:sp>
      <p:pic>
        <p:nvPicPr>
          <p:cNvPr id="9" name="Picture 8" descr="comp boo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9237" y="5631120"/>
            <a:ext cx="2005799" cy="1226880"/>
          </a:xfrm>
          <a:prstGeom prst="rect">
            <a:avLst/>
          </a:prstGeom>
        </p:spPr>
      </p:pic>
    </p:spTree>
    <p:extLst>
      <p:ext uri="{BB962C8B-B14F-4D97-AF65-F5344CB8AC3E}">
        <p14:creationId xmlns:p14="http://schemas.microsoft.com/office/powerpoint/2010/main" val="22270027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1659166"/>
          </a:xfrm>
          <a:prstGeom prst="rect">
            <a:avLst/>
          </a:prstGeom>
        </p:spPr>
      </p:pic>
      <p:pic>
        <p:nvPicPr>
          <p:cNvPr id="8" name="Picture 7" descr="hello hands.jp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4" name="Slide Number Placeholder 3"/>
          <p:cNvSpPr>
            <a:spLocks noGrp="1"/>
          </p:cNvSpPr>
          <p:nvPr>
            <p:ph type="sldNum" sz="quarter" idx="12"/>
          </p:nvPr>
        </p:nvSpPr>
        <p:spPr/>
        <p:txBody>
          <a:bodyPr/>
          <a:lstStyle/>
          <a:p>
            <a:fld id="{230328CC-4F7D-A845-8B2B-D7F20DED636A}" type="slidenum">
              <a:rPr lang="en-US" smtClean="0"/>
              <a:t>6</a:t>
            </a:fld>
            <a:endParaRPr lang="en-US" dirty="0"/>
          </a:p>
        </p:txBody>
      </p:sp>
      <p:sp>
        <p:nvSpPr>
          <p:cNvPr id="5" name="The Hello Campaign"/>
          <p:cNvSpPr txBox="1"/>
          <p:nvPr/>
        </p:nvSpPr>
        <p:spPr>
          <a:xfrm>
            <a:off x="0" y="456452"/>
            <a:ext cx="9144000" cy="810795"/>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defRPr sz="8800">
                <a:solidFill>
                  <a:srgbClr val="000000"/>
                </a:solidFill>
              </a:defRPr>
            </a:lvl1pPr>
          </a:lstStyle>
          <a:p>
            <a:pPr algn="ctr"/>
            <a:r>
              <a:rPr lang="en-US" sz="4800" b="1" dirty="0" smtClean="0">
                <a:solidFill>
                  <a:schemeClr val="bg1"/>
                </a:solidFill>
                <a:latin typeface="Gill Sans"/>
                <a:cs typeface="Gill Sans"/>
              </a:rPr>
              <a:t>Community Building</a:t>
            </a:r>
            <a:endParaRPr sz="4800" b="1" dirty="0">
              <a:solidFill>
                <a:schemeClr val="bg1"/>
              </a:solidFill>
              <a:latin typeface="Gill Sans"/>
              <a:cs typeface="Gill Sans"/>
            </a:endParaRPr>
          </a:p>
        </p:txBody>
      </p:sp>
      <p:sp>
        <p:nvSpPr>
          <p:cNvPr id="6" name="Rectangle 5"/>
          <p:cNvSpPr/>
          <p:nvPr/>
        </p:nvSpPr>
        <p:spPr>
          <a:xfrm>
            <a:off x="1371702" y="1729405"/>
            <a:ext cx="7584127" cy="4401205"/>
          </a:xfrm>
          <a:prstGeom prst="rect">
            <a:avLst/>
          </a:prstGeom>
        </p:spPr>
        <p:txBody>
          <a:bodyPr wrap="none">
            <a:spAutoFit/>
          </a:bodyPr>
          <a:lstStyle/>
          <a:p>
            <a:pPr marL="457200" indent="-457200">
              <a:spcAft>
                <a:spcPts val="1800"/>
              </a:spcAft>
              <a:buFont typeface="Arial"/>
              <a:buChar char="•"/>
            </a:pPr>
            <a:r>
              <a:rPr lang="en-US" sz="4400" b="1" dirty="0" smtClean="0">
                <a:solidFill>
                  <a:srgbClr val="0D0D0D"/>
                </a:solidFill>
                <a:latin typeface="Gill Sans"/>
                <a:cs typeface="Gill Sans"/>
              </a:rPr>
              <a:t>Who Inspires You. Why?</a:t>
            </a:r>
          </a:p>
          <a:p>
            <a:pPr marL="457200" indent="-457200">
              <a:spcAft>
                <a:spcPts val="1800"/>
              </a:spcAft>
              <a:buFont typeface="Arial"/>
              <a:buChar char="•"/>
            </a:pPr>
            <a:r>
              <a:rPr lang="en-US" sz="4400" b="1" dirty="0" smtClean="0">
                <a:solidFill>
                  <a:srgbClr val="0D0D0D"/>
                </a:solidFill>
                <a:latin typeface="Gill Sans"/>
                <a:cs typeface="Gill Sans"/>
              </a:rPr>
              <a:t>Food You Like. Why?</a:t>
            </a:r>
          </a:p>
          <a:p>
            <a:pPr marL="457200" indent="-457200">
              <a:spcAft>
                <a:spcPts val="1800"/>
              </a:spcAft>
              <a:buFont typeface="Arial"/>
              <a:buChar char="•"/>
            </a:pPr>
            <a:r>
              <a:rPr lang="en-US" sz="4400" b="1" dirty="0" smtClean="0">
                <a:solidFill>
                  <a:srgbClr val="0D0D0D"/>
                </a:solidFill>
                <a:latin typeface="Gill Sans"/>
                <a:cs typeface="Gill Sans"/>
              </a:rPr>
              <a:t>Chores You Do. When?</a:t>
            </a:r>
          </a:p>
          <a:p>
            <a:pPr marL="457200" indent="-457200">
              <a:spcAft>
                <a:spcPts val="1800"/>
              </a:spcAft>
              <a:buFont typeface="Arial"/>
              <a:buChar char="•"/>
            </a:pPr>
            <a:r>
              <a:rPr lang="en-US" sz="4400" b="1" dirty="0" smtClean="0">
                <a:solidFill>
                  <a:srgbClr val="0D0D0D"/>
                </a:solidFill>
                <a:latin typeface="Gill Sans"/>
                <a:cs typeface="Gill Sans"/>
              </a:rPr>
              <a:t>Movie You Like. Why?</a:t>
            </a:r>
          </a:p>
          <a:p>
            <a:pPr marL="457200" indent="-457200">
              <a:spcAft>
                <a:spcPts val="1800"/>
              </a:spcAft>
              <a:buFont typeface="Arial"/>
              <a:buChar char="•"/>
            </a:pPr>
            <a:r>
              <a:rPr lang="en-US" sz="4400" b="1" dirty="0" smtClean="0">
                <a:latin typeface="Gill Sans"/>
                <a:cs typeface="Gill Sans"/>
              </a:rPr>
              <a:t>?? More Ideas !!</a:t>
            </a:r>
            <a:endParaRPr lang="en-US" sz="4400" b="1" dirty="0">
              <a:solidFill>
                <a:srgbClr val="0D0D0D"/>
              </a:solidFill>
              <a:latin typeface="Gill Sans"/>
              <a:cs typeface="Gill Sans"/>
            </a:endParaRPr>
          </a:p>
        </p:txBody>
      </p:sp>
    </p:spTree>
    <p:extLst>
      <p:ext uri="{BB962C8B-B14F-4D97-AF65-F5344CB8AC3E}">
        <p14:creationId xmlns:p14="http://schemas.microsoft.com/office/powerpoint/2010/main" val="175036714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r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322" y="1754414"/>
            <a:ext cx="3427478" cy="310737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60</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81347" y="1169010"/>
            <a:ext cx="7630097" cy="4313268"/>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70000"/>
              </a:lnSpc>
            </a:pPr>
            <a:r>
              <a:rPr lang="en-US" sz="4800" b="1" dirty="0" smtClean="0">
                <a:solidFill>
                  <a:srgbClr val="FF6600"/>
                </a:solidFill>
                <a:latin typeface="Gill Sans"/>
                <a:cs typeface="Gill Sans"/>
              </a:rPr>
              <a:t>Take Away</a:t>
            </a:r>
          </a:p>
          <a:p>
            <a:pPr>
              <a:lnSpc>
                <a:spcPct val="70000"/>
              </a:lnSpc>
            </a:pPr>
            <a:r>
              <a:rPr lang="en-US" sz="4800" b="1" dirty="0" smtClean="0">
                <a:solidFill>
                  <a:srgbClr val="FF6600"/>
                </a:solidFill>
                <a:latin typeface="Gill Sans"/>
                <a:cs typeface="Gill Sans"/>
              </a:rPr>
              <a:t>Reflection</a:t>
            </a:r>
            <a:endParaRPr lang="en-US" sz="48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strategy</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systems view</a:t>
            </a:r>
          </a:p>
          <a:p>
            <a:pPr marL="571500" indent="-571500">
              <a:lnSpc>
                <a:spcPct val="120000"/>
              </a:lnSpc>
              <a:buFont typeface="Arial"/>
              <a:buChar char="•"/>
            </a:pPr>
            <a:r>
              <a:rPr lang="en-US" sz="3600" b="1" dirty="0" smtClean="0">
                <a:solidFill>
                  <a:srgbClr val="FF6600"/>
                </a:solidFill>
                <a:latin typeface="Gill Sans"/>
                <a:cs typeface="Gill Sans"/>
              </a:rPr>
              <a:t>and/or ?</a:t>
            </a:r>
            <a:endParaRPr lang="en-US" sz="3600" b="1" dirty="0" smtClean="0">
              <a:solidFill>
                <a:srgbClr val="FF6600"/>
              </a:solidFill>
              <a:latin typeface="Gill Sans"/>
              <a:cs typeface="Gill Sans"/>
            </a:endParaRPr>
          </a:p>
        </p:txBody>
      </p:sp>
    </p:spTree>
    <p:extLst>
      <p:ext uri="{BB962C8B-B14F-4D97-AF65-F5344CB8AC3E}">
        <p14:creationId xmlns:p14="http://schemas.microsoft.com/office/powerpoint/2010/main" val="348567466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20" y="1308459"/>
            <a:ext cx="8422257" cy="3651539"/>
          </a:xfrm>
          <a:prstGeom prst="rect">
            <a:avLst/>
          </a:prstGeom>
        </p:spPr>
        <p:txBody>
          <a:bodyPr wrap="square" lIns="64288" tIns="32144" rIns="64288" bIns="32144">
            <a:spAutoFit/>
          </a:bodyPr>
          <a:lstStyle/>
          <a:p>
            <a:pPr algn="ctr">
              <a:lnSpc>
                <a:spcPct val="140000"/>
              </a:lnSpc>
            </a:pPr>
            <a:r>
              <a:rPr lang="en-US" sz="7200" b="1" dirty="0">
                <a:solidFill>
                  <a:srgbClr val="0D0D0D"/>
                </a:solidFill>
                <a:latin typeface="Gill Sans"/>
                <a:cs typeface="Gill Sans"/>
              </a:rPr>
              <a:t>Thank You</a:t>
            </a:r>
          </a:p>
          <a:p>
            <a:pPr algn="ctr">
              <a:lnSpc>
                <a:spcPct val="140000"/>
              </a:lnSpc>
            </a:pPr>
            <a:r>
              <a:rPr lang="en-US" sz="3200" b="1" dirty="0">
                <a:solidFill>
                  <a:srgbClr val="0D0D0D"/>
                </a:solidFill>
                <a:latin typeface="Gill Sans"/>
                <a:cs typeface="Gill Sans"/>
              </a:rPr>
              <a:t>robert@eggplant.org</a:t>
            </a:r>
          </a:p>
          <a:p>
            <a:pPr algn="ctr">
              <a:lnSpc>
                <a:spcPct val="140000"/>
              </a:lnSpc>
            </a:pPr>
            <a:r>
              <a:rPr lang="en-US" sz="3200" b="1" dirty="0">
                <a:solidFill>
                  <a:srgbClr val="0D0D0D"/>
                </a:solidFill>
                <a:latin typeface="Gill Sans"/>
                <a:cs typeface="Gill Sans"/>
              </a:rPr>
              <a:t>www.eggplant.org</a:t>
            </a:r>
          </a:p>
          <a:p>
            <a:pPr algn="ctr">
              <a:lnSpc>
                <a:spcPct val="140000"/>
              </a:lnSpc>
            </a:pPr>
            <a:r>
              <a:rPr lang="en-US" sz="3200" b="1" dirty="0">
                <a:solidFill>
                  <a:srgbClr val="0D0D0D"/>
                </a:solidFill>
                <a:latin typeface="Gill Sans"/>
                <a:cs typeface="Gill Sans"/>
              </a:rPr>
              <a:t>www.nuatc.org</a:t>
            </a:r>
          </a:p>
        </p:txBody>
      </p:sp>
      <p:pic>
        <p:nvPicPr>
          <p:cNvPr id="4" name="Picture 3" descr="rcsd-mar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9299" y="214954"/>
            <a:ext cx="3242637" cy="766670"/>
          </a:xfrm>
          <a:prstGeom prst="rect">
            <a:avLst/>
          </a:prstGeom>
        </p:spPr>
      </p:pic>
      <p:pic>
        <p:nvPicPr>
          <p:cNvPr id="5" name="Picture 4" descr="NUA-mar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2069" y="-20850"/>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61</a:t>
            </a:fld>
            <a:endParaRPr lang="en-US" dirty="0"/>
          </a:p>
        </p:txBody>
      </p:sp>
    </p:spTree>
    <p:extLst>
      <p:ext uri="{BB962C8B-B14F-4D97-AF65-F5344CB8AC3E}">
        <p14:creationId xmlns:p14="http://schemas.microsoft.com/office/powerpoint/2010/main" val="25167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bulb-update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514" y="1336867"/>
            <a:ext cx="3968804" cy="413018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7</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451538" y="59763"/>
            <a:ext cx="8692462" cy="6775481"/>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Other Ideas</a:t>
            </a:r>
          </a:p>
          <a:p>
            <a:pPr marL="571500" indent="-571500">
              <a:lnSpc>
                <a:spcPct val="120000"/>
              </a:lnSpc>
              <a:buFont typeface="Arial"/>
              <a:buChar char="•"/>
            </a:pPr>
            <a:r>
              <a:rPr lang="en-US" sz="3600" b="1" dirty="0" smtClean="0">
                <a:solidFill>
                  <a:srgbClr val="FF6600"/>
                </a:solidFill>
                <a:latin typeface="Gill Sans"/>
                <a:cs typeface="Gill Sans"/>
              </a:rPr>
              <a:t>outdoors</a:t>
            </a:r>
          </a:p>
          <a:p>
            <a:pPr marL="571500" indent="-571500">
              <a:lnSpc>
                <a:spcPct val="120000"/>
              </a:lnSpc>
              <a:buFont typeface="Arial"/>
              <a:buChar char="•"/>
            </a:pPr>
            <a:r>
              <a:rPr lang="en-US" sz="3600" b="1" dirty="0" smtClean="0">
                <a:solidFill>
                  <a:srgbClr val="FF6600"/>
                </a:solidFill>
                <a:latin typeface="Gill Sans"/>
                <a:cs typeface="Gill Sans"/>
              </a:rPr>
              <a:t>indoors</a:t>
            </a:r>
          </a:p>
          <a:p>
            <a:pPr marL="571500" indent="-571500">
              <a:lnSpc>
                <a:spcPct val="120000"/>
              </a:lnSpc>
              <a:buFont typeface="Arial"/>
              <a:buChar char="•"/>
            </a:pPr>
            <a:r>
              <a:rPr lang="en-US" sz="3600" b="1" dirty="0" smtClean="0">
                <a:solidFill>
                  <a:srgbClr val="FF6600"/>
                </a:solidFill>
                <a:latin typeface="Gill Sans"/>
                <a:cs typeface="Gill Sans"/>
              </a:rPr>
              <a:t>favorite song</a:t>
            </a:r>
          </a:p>
          <a:p>
            <a:pPr marL="571500" indent="-571500">
              <a:lnSpc>
                <a:spcPct val="120000"/>
              </a:lnSpc>
              <a:buFont typeface="Arial"/>
              <a:buChar char="•"/>
            </a:pPr>
            <a:r>
              <a:rPr lang="en-US" sz="3600" b="1" dirty="0" smtClean="0">
                <a:solidFill>
                  <a:srgbClr val="FF6600"/>
                </a:solidFill>
                <a:latin typeface="Gill Sans"/>
                <a:cs typeface="Gill Sans"/>
              </a:rPr>
              <a:t>storytelling</a:t>
            </a:r>
          </a:p>
          <a:p>
            <a:pPr marL="571500" indent="-571500">
              <a:lnSpc>
                <a:spcPct val="120000"/>
              </a:lnSpc>
              <a:buFont typeface="Arial"/>
              <a:buChar char="•"/>
            </a:pPr>
            <a:r>
              <a:rPr lang="en-US" sz="3600" b="1" dirty="0" smtClean="0">
                <a:solidFill>
                  <a:srgbClr val="FF6600"/>
                </a:solidFill>
                <a:latin typeface="Gill Sans"/>
                <a:cs typeface="Gill Sans"/>
              </a:rPr>
              <a:t>something you miss about school</a:t>
            </a:r>
          </a:p>
          <a:p>
            <a:pPr marL="571500" indent="-571500">
              <a:lnSpc>
                <a:spcPct val="120000"/>
              </a:lnSpc>
              <a:buFont typeface="Arial"/>
              <a:buChar char="•"/>
            </a:pPr>
            <a:r>
              <a:rPr lang="en-US" sz="3600" b="1" dirty="0" smtClean="0">
                <a:solidFill>
                  <a:srgbClr val="FF6600"/>
                </a:solidFill>
                <a:latin typeface="Gill Sans"/>
                <a:cs typeface="Gill Sans"/>
              </a:rPr>
              <a:t>someone you miss from school</a:t>
            </a:r>
            <a:endParaRPr lang="en-US" sz="3600" b="1" dirty="0">
              <a:solidFill>
                <a:srgbClr val="FF6600"/>
              </a:solidFill>
              <a:latin typeface="Gill Sans"/>
              <a:cs typeface="Gill Sans"/>
            </a:endParaRPr>
          </a:p>
        </p:txBody>
      </p:sp>
    </p:spTree>
    <p:extLst>
      <p:ext uri="{BB962C8B-B14F-4D97-AF65-F5344CB8AC3E}">
        <p14:creationId xmlns:p14="http://schemas.microsoft.com/office/powerpoint/2010/main" val="2956582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780125" y="713373"/>
            <a:ext cx="8109875" cy="378389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20000"/>
              </a:lnSpc>
            </a:pPr>
            <a:r>
              <a:rPr lang="en-US" sz="3600" b="1" dirty="0" smtClean="0">
                <a:solidFill>
                  <a:srgbClr val="0D0D0D"/>
                </a:solidFill>
                <a:latin typeface="Gill Sans"/>
                <a:cs typeface="Gill Sans"/>
              </a:rPr>
              <a:t>Your ideas on greetings </a:t>
            </a:r>
          </a:p>
          <a:p>
            <a:pPr>
              <a:lnSpc>
                <a:spcPct val="120000"/>
              </a:lnSpc>
            </a:pPr>
            <a:r>
              <a:rPr lang="en-US" sz="3600" b="1" dirty="0" smtClean="0">
                <a:solidFill>
                  <a:srgbClr val="0D0D0D"/>
                </a:solidFill>
                <a:latin typeface="Gill Sans"/>
                <a:cs typeface="Gill Sans"/>
              </a:rPr>
              <a:t>with more examples of</a:t>
            </a:r>
          </a:p>
          <a:p>
            <a:pPr>
              <a:lnSpc>
                <a:spcPct val="120000"/>
              </a:lnSpc>
            </a:pPr>
            <a:r>
              <a:rPr lang="en-US" sz="3600" b="1" dirty="0" smtClean="0">
                <a:solidFill>
                  <a:srgbClr val="0D0D0D"/>
                </a:solidFill>
                <a:latin typeface="Gill Sans"/>
                <a:cs typeface="Gill Sans"/>
              </a:rPr>
              <a:t>community builders virtually.</a:t>
            </a:r>
            <a:endParaRPr lang="en-US" sz="36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8</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8</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7944054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3101" y="5984158"/>
            <a:ext cx="2120900" cy="711200"/>
          </a:xfrm>
          <a:prstGeom prst="rect">
            <a:avLst/>
          </a:prstGeom>
        </p:spPr>
      </p:pic>
      <p:pic>
        <p:nvPicPr>
          <p:cNvPr id="23" name="Picture 22" descr="pedagogy of confidence.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 y="352418"/>
            <a:ext cx="2039022" cy="2997913"/>
          </a:xfrm>
          <a:prstGeom prst="rect">
            <a:avLst/>
          </a:prstGeom>
        </p:spPr>
      </p:pic>
      <p:pic>
        <p:nvPicPr>
          <p:cNvPr id="7" name="Picture 6" descr="NUA-mark.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7372" y="5994241"/>
            <a:ext cx="2069742" cy="685712"/>
          </a:xfrm>
          <a:prstGeom prst="rect">
            <a:avLst/>
          </a:prstGeom>
        </p:spPr>
      </p:pic>
      <p:pic>
        <p:nvPicPr>
          <p:cNvPr id="9" name="Picture 8" descr="graffiti wall3.JPG"/>
          <p:cNvPicPr>
            <a:picLocks noChangeAspect="1"/>
          </p:cNvPicPr>
          <p:nvPr/>
        </p:nvPicPr>
        <p:blipFill>
          <a:blip>
            <a:alphaModFix amt="15000"/>
            <a:extLst>
              <a:ext uri="{28A0092B-C50C-407E-A947-70E740481C1C}">
                <a14:useLocalDpi xmlns:a14="http://schemas.microsoft.com/office/drawing/2010/main"/>
              </a:ext>
            </a:extLst>
          </a:blip>
          <a:stretch>
            <a:fillRect/>
          </a:stretch>
        </p:blipFill>
        <p:spPr>
          <a:xfrm>
            <a:off x="2310191" y="0"/>
            <a:ext cx="6833809" cy="9115185"/>
          </a:xfrm>
          <a:prstGeom prst="rect">
            <a:avLst/>
          </a:prstGeom>
        </p:spPr>
      </p:pic>
      <p:sp>
        <p:nvSpPr>
          <p:cNvPr id="2" name="Rectangle 1"/>
          <p:cNvSpPr/>
          <p:nvPr/>
        </p:nvSpPr>
        <p:spPr>
          <a:xfrm>
            <a:off x="2552096" y="2430347"/>
            <a:ext cx="6225018" cy="3063402"/>
          </a:xfrm>
          <a:prstGeom prst="rect">
            <a:avLst/>
          </a:prstGeom>
        </p:spPr>
        <p:txBody>
          <a:bodyPr wrap="square">
            <a:spAutoFit/>
          </a:bodyPr>
          <a:lstStyle/>
          <a:p>
            <a:pPr marL="457200" indent="-457200">
              <a:lnSpc>
                <a:spcPct val="130000"/>
              </a:lnSpc>
              <a:buFont typeface="Arial"/>
              <a:buChar char="•"/>
            </a:pPr>
            <a:r>
              <a:rPr lang="en-US" sz="3200" b="1" baseline="30000" dirty="0">
                <a:latin typeface="Garamond"/>
                <a:cs typeface="Garamond"/>
              </a:rPr>
              <a:t>Identifying and activating student strengths </a:t>
            </a:r>
          </a:p>
          <a:p>
            <a:pPr marL="457200" indent="-457200">
              <a:lnSpc>
                <a:spcPct val="130000"/>
              </a:lnSpc>
              <a:buFont typeface="Arial"/>
              <a:buChar char="•"/>
            </a:pPr>
            <a:r>
              <a:rPr lang="en-US" sz="3200" b="1" baseline="30000" dirty="0">
                <a:latin typeface="Garamond"/>
                <a:cs typeface="Garamond"/>
              </a:rPr>
              <a:t>Eliciting high intellectual performance </a:t>
            </a:r>
          </a:p>
          <a:p>
            <a:pPr marL="457200" indent="-457200">
              <a:lnSpc>
                <a:spcPct val="130000"/>
              </a:lnSpc>
              <a:buFont typeface="Arial"/>
              <a:buChar char="•"/>
            </a:pPr>
            <a:r>
              <a:rPr lang="en-US" sz="3200" b="1" baseline="30000" dirty="0">
                <a:latin typeface="Garamond"/>
                <a:cs typeface="Garamond"/>
              </a:rPr>
              <a:t>Integrating prerequisites for academic learning </a:t>
            </a:r>
          </a:p>
          <a:p>
            <a:pPr marL="457200" indent="-457200">
              <a:lnSpc>
                <a:spcPct val="130000"/>
              </a:lnSpc>
              <a:buFont typeface="Arial"/>
              <a:buChar char="•"/>
            </a:pPr>
            <a:r>
              <a:rPr lang="en-US" sz="3200" b="1" baseline="30000" dirty="0">
                <a:latin typeface="Garamond"/>
                <a:cs typeface="Garamond"/>
              </a:rPr>
              <a:t>Situating learning in the lives of students</a:t>
            </a:r>
          </a:p>
          <a:p>
            <a:pPr marL="457200" indent="-457200">
              <a:lnSpc>
                <a:spcPct val="130000"/>
              </a:lnSpc>
              <a:buFont typeface="Arial"/>
              <a:buChar char="•"/>
            </a:pPr>
            <a:r>
              <a:rPr lang="en-US" sz="3200" b="1" baseline="30000" dirty="0">
                <a:latin typeface="Garamond"/>
                <a:cs typeface="Garamond"/>
              </a:rPr>
              <a:t>Building relationships</a:t>
            </a:r>
          </a:p>
          <a:p>
            <a:pPr marL="457200" indent="-457200">
              <a:lnSpc>
                <a:spcPct val="130000"/>
              </a:lnSpc>
              <a:buFont typeface="Arial"/>
              <a:buChar char="•"/>
            </a:pPr>
            <a:r>
              <a:rPr lang="en-US" sz="3200" b="1" baseline="30000" dirty="0">
                <a:latin typeface="Garamond"/>
                <a:cs typeface="Garamond"/>
              </a:rPr>
              <a:t>Providing enrichment</a:t>
            </a:r>
          </a:p>
          <a:p>
            <a:pPr marL="457200" indent="-457200">
              <a:lnSpc>
                <a:spcPct val="130000"/>
              </a:lnSpc>
              <a:buFont typeface="Arial"/>
              <a:buChar char="•"/>
            </a:pPr>
            <a:r>
              <a:rPr lang="en-US" sz="3200" b="1" baseline="30000" dirty="0">
                <a:latin typeface="Garamond"/>
                <a:cs typeface="Garamond"/>
              </a:rPr>
              <a:t>Amplifying student voice</a:t>
            </a:r>
            <a:endParaRPr lang="en-US" sz="3200" b="1" dirty="0">
              <a:latin typeface="Garamond"/>
              <a:cs typeface="Garamond"/>
            </a:endParaRPr>
          </a:p>
        </p:txBody>
      </p:sp>
      <p:sp>
        <p:nvSpPr>
          <p:cNvPr id="3" name="Rectangle 2"/>
          <p:cNvSpPr/>
          <p:nvPr/>
        </p:nvSpPr>
        <p:spPr>
          <a:xfrm>
            <a:off x="2455334" y="357443"/>
            <a:ext cx="6688666" cy="1988237"/>
          </a:xfrm>
          <a:prstGeom prst="rect">
            <a:avLst/>
          </a:prstGeom>
        </p:spPr>
        <p:txBody>
          <a:bodyPr wrap="square">
            <a:spAutoFit/>
          </a:bodyPr>
          <a:lstStyle/>
          <a:p>
            <a:pPr>
              <a:lnSpc>
                <a:spcPct val="130000"/>
              </a:lnSpc>
            </a:pPr>
            <a:r>
              <a:rPr lang="en-US" sz="4800" b="1" baseline="30000" dirty="0">
                <a:latin typeface="Gill Sans"/>
                <a:cs typeface="Gill Sans"/>
              </a:rPr>
              <a:t>High Operational Practices of the Pedagogy of Confidence support and enhance equity:</a:t>
            </a:r>
          </a:p>
        </p:txBody>
      </p:sp>
      <p:sp>
        <p:nvSpPr>
          <p:cNvPr id="4" name="Rectangle 3"/>
          <p:cNvSpPr/>
          <p:nvPr/>
        </p:nvSpPr>
        <p:spPr>
          <a:xfrm>
            <a:off x="2552096" y="5682505"/>
            <a:ext cx="3761618" cy="1015663"/>
          </a:xfrm>
          <a:prstGeom prst="rect">
            <a:avLst/>
          </a:prstGeom>
        </p:spPr>
        <p:txBody>
          <a:bodyPr wrap="square">
            <a:spAutoFit/>
          </a:bodyPr>
          <a:lstStyle/>
          <a:p>
            <a:pPr algn="dist"/>
            <a:r>
              <a:rPr lang="en-US" sz="6000" b="1" dirty="0">
                <a:latin typeface="Gill Sans"/>
                <a:cs typeface="Gill Sans"/>
              </a:rPr>
              <a:t>Belief</a:t>
            </a:r>
            <a:endParaRPr lang="en-US" sz="6000" dirty="0"/>
          </a:p>
        </p:txBody>
      </p:sp>
      <p:sp>
        <p:nvSpPr>
          <p:cNvPr id="5" name="Slide Number Placeholder 4"/>
          <p:cNvSpPr>
            <a:spLocks noGrp="1"/>
          </p:cNvSpPr>
          <p:nvPr>
            <p:ph type="sldNum" sz="quarter" idx="12"/>
          </p:nvPr>
        </p:nvSpPr>
        <p:spPr/>
        <p:txBody>
          <a:bodyPr/>
          <a:lstStyle/>
          <a:p>
            <a:fld id="{230328CC-4F7D-A845-8B2B-D7F20DED636A}" type="slidenum">
              <a:rPr lang="en-US" smtClean="0"/>
              <a:t>9</a:t>
            </a:fld>
            <a:endParaRPr lang="en-US" dirty="0"/>
          </a:p>
        </p:txBody>
      </p:sp>
      <p:sp>
        <p:nvSpPr>
          <p:cNvPr id="11" name="Rectangle 10"/>
          <p:cNvSpPr/>
          <p:nvPr/>
        </p:nvSpPr>
        <p:spPr>
          <a:xfrm>
            <a:off x="2443241" y="0"/>
            <a:ext cx="1083049" cy="461665"/>
          </a:xfrm>
          <a:prstGeom prst="rect">
            <a:avLst/>
          </a:prstGeom>
        </p:spPr>
        <p:txBody>
          <a:bodyPr wrap="none">
            <a:spAutoFit/>
          </a:bodyPr>
          <a:lstStyle/>
          <a:p>
            <a:r>
              <a:rPr lang="en-US" sz="2400" b="1" dirty="0" smtClean="0">
                <a:solidFill>
                  <a:srgbClr val="FF0000"/>
                </a:solidFill>
                <a:latin typeface="Gill Sans"/>
                <a:cs typeface="Gill Sans"/>
              </a:rPr>
              <a:t>HOPs</a:t>
            </a:r>
            <a:endParaRPr lang="en-US" sz="2400" dirty="0">
              <a:solidFill>
                <a:srgbClr val="FF0000"/>
              </a:solidFill>
            </a:endParaRPr>
          </a:p>
        </p:txBody>
      </p:sp>
    </p:spTree>
    <p:extLst>
      <p:ext uri="{BB962C8B-B14F-4D97-AF65-F5344CB8AC3E}">
        <p14:creationId xmlns:p14="http://schemas.microsoft.com/office/powerpoint/2010/main" val="22465838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5455</TotalTime>
  <Words>1262</Words>
  <Application>Microsoft Macintosh PowerPoint</Application>
  <PresentationFormat>On-screen Show (4:3)</PresentationFormat>
  <Paragraphs>695</Paragraphs>
  <Slides>61</Slides>
  <Notes>20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Strategy Review Chart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price</dc:creator>
  <cp:lastModifiedBy>robert price</cp:lastModifiedBy>
  <cp:revision>116</cp:revision>
  <cp:lastPrinted>2020-05-22T11:52:34Z</cp:lastPrinted>
  <dcterms:created xsi:type="dcterms:W3CDTF">2020-05-03T19:22:27Z</dcterms:created>
  <dcterms:modified xsi:type="dcterms:W3CDTF">2020-05-22T14:02:33Z</dcterms:modified>
</cp:coreProperties>
</file>