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tif" ContentType="image/ti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53"/>
  </p:notesMasterIdLst>
  <p:handoutMasterIdLst>
    <p:handoutMasterId r:id="rId54"/>
  </p:handoutMasterIdLst>
  <p:sldIdLst>
    <p:sldId id="348" r:id="rId2"/>
    <p:sldId id="326" r:id="rId3"/>
    <p:sldId id="318" r:id="rId4"/>
    <p:sldId id="319" r:id="rId5"/>
    <p:sldId id="256" r:id="rId6"/>
    <p:sldId id="257" r:id="rId7"/>
    <p:sldId id="312" r:id="rId8"/>
    <p:sldId id="314" r:id="rId9"/>
    <p:sldId id="293" r:id="rId10"/>
    <p:sldId id="294" r:id="rId11"/>
    <p:sldId id="292" r:id="rId12"/>
    <p:sldId id="295" r:id="rId13"/>
    <p:sldId id="296" r:id="rId14"/>
    <p:sldId id="291" r:id="rId15"/>
    <p:sldId id="341" r:id="rId16"/>
    <p:sldId id="313" r:id="rId17"/>
    <p:sldId id="299" r:id="rId18"/>
    <p:sldId id="261" r:id="rId19"/>
    <p:sldId id="323" r:id="rId20"/>
    <p:sldId id="305" r:id="rId21"/>
    <p:sldId id="321" r:id="rId22"/>
    <p:sldId id="342" r:id="rId23"/>
    <p:sldId id="324" r:id="rId24"/>
    <p:sldId id="325" r:id="rId25"/>
    <p:sldId id="263" r:id="rId26"/>
    <p:sldId id="264" r:id="rId27"/>
    <p:sldId id="265" r:id="rId28"/>
    <p:sldId id="266" r:id="rId29"/>
    <p:sldId id="267" r:id="rId30"/>
    <p:sldId id="268" r:id="rId31"/>
    <p:sldId id="328" r:id="rId32"/>
    <p:sldId id="269" r:id="rId33"/>
    <p:sldId id="270" r:id="rId34"/>
    <p:sldId id="343" r:id="rId35"/>
    <p:sldId id="330" r:id="rId36"/>
    <p:sldId id="281" r:id="rId37"/>
    <p:sldId id="329" r:id="rId38"/>
    <p:sldId id="317" r:id="rId39"/>
    <p:sldId id="331" r:id="rId40"/>
    <p:sldId id="258" r:id="rId41"/>
    <p:sldId id="332" r:id="rId42"/>
    <p:sldId id="333" r:id="rId43"/>
    <p:sldId id="285" r:id="rId44"/>
    <p:sldId id="334" r:id="rId45"/>
    <p:sldId id="336" r:id="rId46"/>
    <p:sldId id="282" r:id="rId47"/>
    <p:sldId id="283" r:id="rId48"/>
    <p:sldId id="337" r:id="rId49"/>
    <p:sldId id="340" r:id="rId50"/>
    <p:sldId id="347" r:id="rId51"/>
    <p:sldId id="344" r:id="rId52"/>
  </p:sldIdLst>
  <p:sldSz cx="13004800" cy="9753600"/>
  <p:notesSz cx="6858000" cy="9144000"/>
  <p:defaultTextStyle>
    <a:defPPr marL="0" marR="0" indent="0" algn="l" defTabSz="914213"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53"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05"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658"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213"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766"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319"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599875"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424" algn="ctr" defTabSz="58408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th" initials="S" lastIdx="3" clrIdx="0"/>
  <p:cmAuthor id="1" name="robert price"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9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Verdana"/>
          <a:ea typeface="Verdana"/>
          <a:cs typeface="Verdana"/>
        </a:font>
        <a:schemeClr val="accent4">
          <a:hueOff val="468000"/>
          <a:satOff val="-4761"/>
          <a:lumOff val="10196"/>
        </a:schemeClr>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Verdana"/>
          <a:ea typeface="Verdana"/>
          <a:cs typeface="Verdana"/>
        </a:font>
        <a:schemeClr val="accent4">
          <a:hueOff val="468000"/>
          <a:satOff val="-4761"/>
          <a:lumOff val="10196"/>
        </a:schemeClr>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Verdana"/>
          <a:ea typeface="Verdana"/>
          <a:cs typeface="Verdana"/>
        </a:font>
        <a:schemeClr val="accent4">
          <a:hueOff val="468000"/>
          <a:satOff val="-4761"/>
          <a:lumOff val="10196"/>
        </a:schemeClr>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Verdana"/>
          <a:ea typeface="Verdana"/>
          <a:cs typeface="Verdana"/>
        </a:font>
        <a:schemeClr val="accent4">
          <a:hueOff val="468000"/>
          <a:satOff val="-4761"/>
          <a:lumOff val="10196"/>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Verdana"/>
          <a:ea typeface="Verdana"/>
          <a:cs typeface="Verdana"/>
        </a:font>
        <a:schemeClr val="accent4">
          <a:hueOff val="468000"/>
          <a:satOff val="-4761"/>
          <a:lumOff val="10196"/>
        </a:schemeClr>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Verdana"/>
          <a:ea typeface="Verdana"/>
          <a:cs typeface="Verdana"/>
        </a:font>
        <a:schemeClr val="accent4">
          <a:hueOff val="468000"/>
          <a:satOff val="-4761"/>
          <a:lumOff val="10196"/>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Verdana"/>
          <a:ea typeface="Verdana"/>
          <a:cs typeface="Verdana"/>
        </a:font>
        <a:schemeClr val="accent4">
          <a:hueOff val="468000"/>
          <a:satOff val="-4761"/>
          <a:lumOff val="10196"/>
        </a:schemeClr>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Verdana"/>
          <a:ea typeface="Verdana"/>
          <a:cs typeface="Verdana"/>
        </a:font>
        <a:schemeClr val="accent4">
          <a:hueOff val="468000"/>
          <a:satOff val="-4761"/>
          <a:lumOff val="10196"/>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Verdana"/>
          <a:ea typeface="Verdana"/>
          <a:cs typeface="Verdana"/>
        </a:font>
        <a:schemeClr val="accent4">
          <a:hueOff val="468000"/>
          <a:satOff val="-4761"/>
          <a:lumOff val="10196"/>
        </a:schemeClr>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Verdana"/>
          <a:ea typeface="Verdana"/>
          <a:cs typeface="Verdana"/>
        </a:font>
        <a:schemeClr val="accent4">
          <a:hueOff val="468000"/>
          <a:satOff val="-4761"/>
          <a:lumOff val="10196"/>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Verdana"/>
          <a:ea typeface="Verdana"/>
          <a:cs typeface="Verdana"/>
        </a:font>
        <a:schemeClr val="accent4">
          <a:hueOff val="468000"/>
          <a:satOff val="-4761"/>
          <a:lumOff val="10196"/>
        </a:schemeClr>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Verdana"/>
          <a:ea typeface="Verdana"/>
          <a:cs typeface="Verdana"/>
        </a:font>
        <a:schemeClr val="accent4">
          <a:hueOff val="468000"/>
          <a:satOff val="-4761"/>
          <a:lumOff val="10196"/>
        </a:schemeClr>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1184" y="-9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0-29T19:52:25.234" idx="3">
    <p:pos x="139" y="3355"/>
    <p:text>person you know who is an important influence
person you do not know who is significant
events that are significant to you
impactful places
books, films, music
guiding principles as a person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9-10-29T19:52:25.234" idx="2">
    <p:pos x="139" y="3355"/>
    <p:text>person you know who is an important influence
person you do not know who is significant
events that are significant to you
impactful places
books, films, music
guiding principles as a person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CAB5FF-36EC-3341-80D8-7FC9BFCDD47A}" type="datetimeFigureOut">
              <a:rPr lang="en-US" smtClean="0"/>
              <a:t>1/6/20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0B50A-7232-B142-ACF3-C3C2B916A09A}" type="slidenum">
              <a:rPr lang="en-US" smtClean="0"/>
              <a:t>‹#›</a:t>
            </a:fld>
            <a:endParaRPr lang="en-US"/>
          </a:p>
        </p:txBody>
      </p:sp>
    </p:spTree>
    <p:extLst>
      <p:ext uri="{BB962C8B-B14F-4D97-AF65-F5344CB8AC3E}">
        <p14:creationId xmlns:p14="http://schemas.microsoft.com/office/powerpoint/2010/main" val="2019183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84449500"/>
      </p:ext>
    </p:extLst>
  </p:cSld>
  <p:clrMap bg1="lt1" tx1="dk1" bg2="lt2" tx2="dk2" accent1="accent1" accent2="accent2" accent3="accent3" accent4="accent4" accent5="accent5" accent6="accent6" hlink="hlink" folHlink="folHlink"/>
  <p:hf hdr="0" ftr="0" dt="0"/>
  <p:notesStyle>
    <a:lvl1pPr defTabSz="457105" latinLnBrk="0">
      <a:lnSpc>
        <a:spcPct val="117999"/>
      </a:lnSpc>
      <a:defRPr sz="2100">
        <a:latin typeface="Helvetica Neue"/>
        <a:ea typeface="Helvetica Neue"/>
        <a:cs typeface="Helvetica Neue"/>
        <a:sym typeface="Helvetica Neue"/>
      </a:defRPr>
    </a:lvl1pPr>
    <a:lvl2pPr indent="228553" defTabSz="457105" latinLnBrk="0">
      <a:lnSpc>
        <a:spcPct val="117999"/>
      </a:lnSpc>
      <a:defRPr sz="2100">
        <a:latin typeface="Helvetica Neue"/>
        <a:ea typeface="Helvetica Neue"/>
        <a:cs typeface="Helvetica Neue"/>
        <a:sym typeface="Helvetica Neue"/>
      </a:defRPr>
    </a:lvl2pPr>
    <a:lvl3pPr indent="457105" defTabSz="457105" latinLnBrk="0">
      <a:lnSpc>
        <a:spcPct val="117999"/>
      </a:lnSpc>
      <a:defRPr sz="2100">
        <a:latin typeface="Helvetica Neue"/>
        <a:ea typeface="Helvetica Neue"/>
        <a:cs typeface="Helvetica Neue"/>
        <a:sym typeface="Helvetica Neue"/>
      </a:defRPr>
    </a:lvl3pPr>
    <a:lvl4pPr indent="685658" defTabSz="457105" latinLnBrk="0">
      <a:lnSpc>
        <a:spcPct val="117999"/>
      </a:lnSpc>
      <a:defRPr sz="2100">
        <a:latin typeface="Helvetica Neue"/>
        <a:ea typeface="Helvetica Neue"/>
        <a:cs typeface="Helvetica Neue"/>
        <a:sym typeface="Helvetica Neue"/>
      </a:defRPr>
    </a:lvl4pPr>
    <a:lvl5pPr indent="914213" defTabSz="457105" latinLnBrk="0">
      <a:lnSpc>
        <a:spcPct val="117999"/>
      </a:lnSpc>
      <a:defRPr sz="2100">
        <a:latin typeface="Helvetica Neue"/>
        <a:ea typeface="Helvetica Neue"/>
        <a:cs typeface="Helvetica Neue"/>
        <a:sym typeface="Helvetica Neue"/>
      </a:defRPr>
    </a:lvl5pPr>
    <a:lvl6pPr indent="1142766" defTabSz="457105" latinLnBrk="0">
      <a:lnSpc>
        <a:spcPct val="117999"/>
      </a:lnSpc>
      <a:defRPr sz="2100">
        <a:latin typeface="Helvetica Neue"/>
        <a:ea typeface="Helvetica Neue"/>
        <a:cs typeface="Helvetica Neue"/>
        <a:sym typeface="Helvetica Neue"/>
      </a:defRPr>
    </a:lvl6pPr>
    <a:lvl7pPr indent="1371319" defTabSz="457105" latinLnBrk="0">
      <a:lnSpc>
        <a:spcPct val="117999"/>
      </a:lnSpc>
      <a:defRPr sz="2100">
        <a:latin typeface="Helvetica Neue"/>
        <a:ea typeface="Helvetica Neue"/>
        <a:cs typeface="Helvetica Neue"/>
        <a:sym typeface="Helvetica Neue"/>
      </a:defRPr>
    </a:lvl7pPr>
    <a:lvl8pPr indent="1599875" defTabSz="457105" latinLnBrk="0">
      <a:lnSpc>
        <a:spcPct val="117999"/>
      </a:lnSpc>
      <a:defRPr sz="2100">
        <a:latin typeface="Helvetica Neue"/>
        <a:ea typeface="Helvetica Neue"/>
        <a:cs typeface="Helvetica Neue"/>
        <a:sym typeface="Helvetica Neue"/>
      </a:defRPr>
    </a:lvl8pPr>
    <a:lvl9pPr indent="1828424" defTabSz="457105" latinLnBrk="0">
      <a:lnSpc>
        <a:spcPct val="117999"/>
      </a:lnSpc>
      <a:defRPr sz="21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1/4/20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3888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989993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75593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43904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1/4/20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60913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1/4/20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37773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1/4/20</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557969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1/4/20</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40196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1/4/20</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495067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1/4/20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29264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1/4/20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468186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46" tIns="65023" rIns="130046" bIns="6502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41"/>
            <a:ext cx="11704320" cy="6436925"/>
          </a:xfrm>
          <a:prstGeom prst="rect">
            <a:avLst/>
          </a:prstGeom>
        </p:spPr>
        <p:txBody>
          <a:bodyPr vert="horz" lIns="130046" tIns="65023" rIns="130046" bIns="650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r>
              <a:rPr lang="en-US" smtClean="0"/>
              <a:t>1/4/20</a:t>
            </a:r>
            <a:endParaRPr lang="en-US"/>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99377047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defTabSz="65023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6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4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230" rtl="0" eaLnBrk="1" latinLnBrk="0" hangingPunct="1">
        <a:defRPr sz="2600" kern="1200">
          <a:solidFill>
            <a:schemeClr val="tx1"/>
          </a:solidFill>
          <a:latin typeface="+mn-lt"/>
          <a:ea typeface="+mn-ea"/>
          <a:cs typeface="+mn-cs"/>
        </a:defRPr>
      </a:lvl1pPr>
      <a:lvl2pPr marL="650230" algn="l" defTabSz="650230" rtl="0" eaLnBrk="1" latinLnBrk="0" hangingPunct="1">
        <a:defRPr sz="2600" kern="1200">
          <a:solidFill>
            <a:schemeClr val="tx1"/>
          </a:solidFill>
          <a:latin typeface="+mn-lt"/>
          <a:ea typeface="+mn-ea"/>
          <a:cs typeface="+mn-cs"/>
        </a:defRPr>
      </a:lvl2pPr>
      <a:lvl3pPr marL="1300460" algn="l" defTabSz="650230" rtl="0" eaLnBrk="1" latinLnBrk="0" hangingPunct="1">
        <a:defRPr sz="2600" kern="1200">
          <a:solidFill>
            <a:schemeClr val="tx1"/>
          </a:solidFill>
          <a:latin typeface="+mn-lt"/>
          <a:ea typeface="+mn-ea"/>
          <a:cs typeface="+mn-cs"/>
        </a:defRPr>
      </a:lvl3pPr>
      <a:lvl4pPr marL="1950690" algn="l" defTabSz="650230" rtl="0" eaLnBrk="1" latinLnBrk="0" hangingPunct="1">
        <a:defRPr sz="2600" kern="1200">
          <a:solidFill>
            <a:schemeClr val="tx1"/>
          </a:solidFill>
          <a:latin typeface="+mn-lt"/>
          <a:ea typeface="+mn-ea"/>
          <a:cs typeface="+mn-cs"/>
        </a:defRPr>
      </a:lvl4pPr>
      <a:lvl5pPr marL="2600919" algn="l" defTabSz="650230" rtl="0" eaLnBrk="1" latinLnBrk="0" hangingPunct="1">
        <a:defRPr sz="2600" kern="1200">
          <a:solidFill>
            <a:schemeClr val="tx1"/>
          </a:solidFill>
          <a:latin typeface="+mn-lt"/>
          <a:ea typeface="+mn-ea"/>
          <a:cs typeface="+mn-cs"/>
        </a:defRPr>
      </a:lvl5pPr>
      <a:lvl6pPr marL="3251149" algn="l" defTabSz="650230" rtl="0" eaLnBrk="1" latinLnBrk="0" hangingPunct="1">
        <a:defRPr sz="2600" kern="1200">
          <a:solidFill>
            <a:schemeClr val="tx1"/>
          </a:solidFill>
          <a:latin typeface="+mn-lt"/>
          <a:ea typeface="+mn-ea"/>
          <a:cs typeface="+mn-cs"/>
        </a:defRPr>
      </a:lvl6pPr>
      <a:lvl7pPr marL="3901379" algn="l" defTabSz="650230" rtl="0" eaLnBrk="1" latinLnBrk="0" hangingPunct="1">
        <a:defRPr sz="2600" kern="1200">
          <a:solidFill>
            <a:schemeClr val="tx1"/>
          </a:solidFill>
          <a:latin typeface="+mn-lt"/>
          <a:ea typeface="+mn-ea"/>
          <a:cs typeface="+mn-cs"/>
        </a:defRPr>
      </a:lvl7pPr>
      <a:lvl8pPr marL="4551609" algn="l" defTabSz="650230" rtl="0" eaLnBrk="1" latinLnBrk="0" hangingPunct="1">
        <a:defRPr sz="2600" kern="1200">
          <a:solidFill>
            <a:schemeClr val="tx1"/>
          </a:solidFill>
          <a:latin typeface="+mn-lt"/>
          <a:ea typeface="+mn-ea"/>
          <a:cs typeface="+mn-cs"/>
        </a:defRPr>
      </a:lvl8pPr>
      <a:lvl9pPr marL="5201839" algn="l" defTabSz="65023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e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eg"/><Relationship Id="rId9"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comments" Target="../comments/commen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9.png"/><Relationship Id="rId1" Type="http://schemas.microsoft.com/office/2007/relationships/media" Target="../media/media2.m4a"/><Relationship Id="rId2" Type="http://schemas.openxmlformats.org/officeDocument/2006/relationships/audio" Target="../media/media2.m4a"/></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3.png"/><Relationship Id="rId1" Type="http://schemas.microsoft.com/office/2007/relationships/media" Target="../media/media3.mp4"/><Relationship Id="rId2" Type="http://schemas.openxmlformats.org/officeDocument/2006/relationships/video" Target="../media/media3.mp4"/></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jp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he NUA’s mission is to substantiate an irrefutable belief in the capacity of all public school children to achieve the high intellectual performances demanded by our ever changing global community. Our focus is teacher and administrator quality through professional development which incorporates current research from cognitive neuroscience on learning, teaching, and leading. We partner with school districts to support the building of their capacity to advocate community-wide responsibility for realizing the learning potential of its children."/>
          <p:cNvSpPr txBox="1"/>
          <p:nvPr/>
        </p:nvSpPr>
        <p:spPr>
          <a:xfrm>
            <a:off x="913573" y="2510363"/>
            <a:ext cx="11245049" cy="7153728"/>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lvl1pPr algn="l" defTabSz="457200">
              <a:lnSpc>
                <a:spcPts val="4900"/>
              </a:lnSpc>
              <a:spcBef>
                <a:spcPts val="2400"/>
              </a:spcBef>
              <a:defRPr sz="1800" b="0">
                <a:solidFill>
                  <a:schemeClr val="accent4">
                    <a:hueOff val="468000"/>
                    <a:satOff val="-4761"/>
                    <a:lumOff val="10196"/>
                  </a:schemeClr>
                </a:solidFill>
                <a:latin typeface="Verdana"/>
                <a:ea typeface="Verdana"/>
                <a:cs typeface="Verdana"/>
                <a:sym typeface="Verdana"/>
              </a:defRPr>
            </a:lvl1pPr>
          </a:lstStyle>
          <a:p>
            <a:pPr algn="ctr">
              <a:lnSpc>
                <a:spcPct val="120000"/>
              </a:lnSpc>
            </a:pPr>
            <a:r>
              <a:rPr lang="en-US" sz="7200" b="1" dirty="0" smtClean="0">
                <a:solidFill>
                  <a:srgbClr val="0D0D0D"/>
                </a:solidFill>
                <a:latin typeface="Garamond"/>
                <a:cs typeface="Garamond"/>
              </a:rPr>
              <a:t>Amplifying Student Voice</a:t>
            </a:r>
          </a:p>
          <a:p>
            <a:pPr algn="ctr">
              <a:lnSpc>
                <a:spcPct val="120000"/>
              </a:lnSpc>
            </a:pPr>
            <a:r>
              <a:rPr lang="en-US" sz="3600" b="1" i="1" dirty="0" smtClean="0">
                <a:solidFill>
                  <a:srgbClr val="0D0D0D"/>
                </a:solidFill>
                <a:latin typeface="Garamond"/>
                <a:cs typeface="Garamond"/>
              </a:rPr>
              <a:t>through</a:t>
            </a:r>
          </a:p>
          <a:p>
            <a:pPr algn="ctr">
              <a:lnSpc>
                <a:spcPct val="120000"/>
              </a:lnSpc>
            </a:pPr>
            <a:r>
              <a:rPr lang="en-US" sz="6600" b="1" dirty="0" smtClean="0">
                <a:solidFill>
                  <a:srgbClr val="0D0D0D"/>
                </a:solidFill>
                <a:latin typeface="Garamond"/>
                <a:cs typeface="Garamond"/>
              </a:rPr>
              <a:t>Mobile Critical Thinking Tools</a:t>
            </a:r>
          </a:p>
          <a:p>
            <a:pPr algn="ctr">
              <a:lnSpc>
                <a:spcPct val="120000"/>
              </a:lnSpc>
            </a:pPr>
            <a:r>
              <a:rPr lang="en-US" sz="3600" b="1" dirty="0" smtClean="0">
                <a:solidFill>
                  <a:srgbClr val="0D0D0D"/>
                </a:solidFill>
                <a:latin typeface="Garamond"/>
                <a:cs typeface="Garamond"/>
              </a:rPr>
              <a:t>Robert Seth Price, Senior Mentor</a:t>
            </a:r>
          </a:p>
          <a:p>
            <a:pPr algn="ctr">
              <a:lnSpc>
                <a:spcPct val="120000"/>
              </a:lnSpc>
            </a:pPr>
            <a:r>
              <a:rPr lang="en-US" sz="3600" b="1" dirty="0" smtClean="0">
                <a:solidFill>
                  <a:srgbClr val="0D0D0D"/>
                </a:solidFill>
                <a:latin typeface="Garamond"/>
                <a:cs typeface="Garamond"/>
              </a:rPr>
              <a:t>National Urban Alliance</a:t>
            </a:r>
          </a:p>
          <a:p>
            <a:pPr>
              <a:lnSpc>
                <a:spcPct val="120000"/>
              </a:lnSpc>
            </a:pPr>
            <a:endParaRPr sz="5400" dirty="0">
              <a:solidFill>
                <a:srgbClr val="0D0D0D"/>
              </a:solidFill>
              <a:latin typeface="Garamond"/>
              <a:cs typeface="Garamond"/>
            </a:endParaRPr>
          </a:p>
        </p:txBody>
      </p:sp>
      <p:pic>
        <p:nvPicPr>
          <p:cNvPr id="6" name="Picture 5" descr="rcsd-m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448" y="831168"/>
            <a:ext cx="4611750" cy="1090375"/>
          </a:xfrm>
          <a:prstGeom prst="rect">
            <a:avLst/>
          </a:prstGeom>
        </p:spPr>
      </p:pic>
      <p:pic>
        <p:nvPicPr>
          <p:cNvPr id="7" name="Picture 6" descr="NUA-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609" y="495803"/>
            <a:ext cx="4241801" cy="1422400"/>
          </a:xfrm>
          <a:prstGeom prst="rect">
            <a:avLst/>
          </a:prstGeom>
        </p:spPr>
      </p:pic>
      <p:sp>
        <p:nvSpPr>
          <p:cNvPr id="2" name="Slide Number Placeholder 1"/>
          <p:cNvSpPr>
            <a:spLocks noGrp="1"/>
          </p:cNvSpPr>
          <p:nvPr>
            <p:ph type="sldNum" sz="quarter" idx="12"/>
          </p:nvPr>
        </p:nvSpPr>
        <p:spPr/>
        <p:txBody>
          <a:bodyPr/>
          <a:lstStyle/>
          <a:p>
            <a:fld id="{86CB4B4D-7CA3-9044-876B-883B54F8677D}" type="slidenum">
              <a:rPr lang="uk-UA" smtClean="0"/>
              <a:t>1</a:t>
            </a:fld>
            <a:endParaRPr lang="uk-UA"/>
          </a:p>
        </p:txBody>
      </p:sp>
    </p:spTree>
    <p:extLst>
      <p:ext uri="{BB962C8B-B14F-4D97-AF65-F5344CB8AC3E}">
        <p14:creationId xmlns:p14="http://schemas.microsoft.com/office/powerpoint/2010/main" val="26743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alphaModFix amt="20000"/>
            <a:extLst/>
          </a:blip>
          <a:stretch>
            <a:fillRect/>
          </a:stretch>
        </p:blipFill>
        <p:spPr>
          <a:xfrm>
            <a:off x="-101778" y="-1275975"/>
            <a:ext cx="13208356" cy="13208356"/>
          </a:xfrm>
          <a:prstGeom prst="rect">
            <a:avLst/>
          </a:prstGeom>
          <a:ln w="12700">
            <a:miter lim="400000"/>
          </a:ln>
        </p:spPr>
      </p:pic>
      <p:sp>
        <p:nvSpPr>
          <p:cNvPr id="316" name="community building exercises…"/>
          <p:cNvSpPr txBox="1"/>
          <p:nvPr/>
        </p:nvSpPr>
        <p:spPr>
          <a:xfrm>
            <a:off x="2089411" y="2621837"/>
            <a:ext cx="8861376" cy="4509928"/>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dirty="0">
                <a:solidFill>
                  <a:srgbClr val="0D0D0D"/>
                </a:solidFill>
                <a:latin typeface="Garamond"/>
                <a:cs typeface="Garamond"/>
              </a:rPr>
              <a:t> </a:t>
            </a:r>
            <a:r>
              <a:rPr lang="en-US" dirty="0" smtClean="0">
                <a:solidFill>
                  <a:srgbClr val="0D0D0D"/>
                </a:solidFill>
                <a:latin typeface="Garamond"/>
                <a:cs typeface="Garamond"/>
              </a:rPr>
              <a:t>C</a:t>
            </a:r>
            <a:r>
              <a:rPr dirty="0" smtClean="0">
                <a:solidFill>
                  <a:srgbClr val="0D0D0D"/>
                </a:solidFill>
                <a:latin typeface="Garamond"/>
                <a:cs typeface="Garamond"/>
              </a:rPr>
              <a:t>ommunity </a:t>
            </a:r>
            <a:r>
              <a:rPr lang="en-US" dirty="0">
                <a:solidFill>
                  <a:srgbClr val="0D0D0D"/>
                </a:solidFill>
                <a:latin typeface="Garamond"/>
                <a:cs typeface="Garamond"/>
              </a:rPr>
              <a:t>B</a:t>
            </a:r>
            <a:r>
              <a:rPr dirty="0" smtClean="0">
                <a:solidFill>
                  <a:srgbClr val="0D0D0D"/>
                </a:solidFill>
                <a:latin typeface="Garamond"/>
                <a:cs typeface="Garamond"/>
              </a:rPr>
              <a:t>uilding </a:t>
            </a:r>
            <a:r>
              <a:rPr lang="en-US" dirty="0" smtClean="0">
                <a:solidFill>
                  <a:srgbClr val="0D0D0D"/>
                </a:solidFill>
                <a:latin typeface="Garamond"/>
                <a:cs typeface="Garamond"/>
              </a:rPr>
              <a:t>E</a:t>
            </a:r>
            <a:r>
              <a:rPr dirty="0" smtClean="0">
                <a:solidFill>
                  <a:srgbClr val="0D0D0D"/>
                </a:solidFill>
                <a:latin typeface="Garamond"/>
                <a:cs typeface="Garamond"/>
              </a:rPr>
              <a:t>xercises</a:t>
            </a:r>
            <a:endParaRPr dirty="0">
              <a:solidFill>
                <a:srgbClr val="0D0D0D"/>
              </a:solidFill>
              <a:latin typeface="Garamond"/>
              <a:cs typeface="Garamond"/>
            </a:endParaRP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endParaRPr dirty="0">
              <a:solidFill>
                <a:srgbClr val="0D0D0D"/>
              </a:solidFill>
              <a:latin typeface="Garamond"/>
              <a:cs typeface="Garamond"/>
            </a:endParaRP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dirty="0">
                <a:solidFill>
                  <a:srgbClr val="0D0D0D"/>
                </a:solidFill>
                <a:latin typeface="Garamond"/>
                <a:cs typeface="Garamond"/>
              </a:rPr>
              <a:t> </a:t>
            </a:r>
            <a:r>
              <a:rPr lang="en-US" dirty="0" smtClean="0">
                <a:solidFill>
                  <a:srgbClr val="0D0D0D"/>
                </a:solidFill>
                <a:latin typeface="Garamond"/>
                <a:cs typeface="Garamond"/>
              </a:rPr>
              <a:t>C</a:t>
            </a:r>
            <a:r>
              <a:rPr dirty="0" smtClean="0">
                <a:solidFill>
                  <a:srgbClr val="0D0D0D"/>
                </a:solidFill>
                <a:latin typeface="Garamond"/>
                <a:cs typeface="Garamond"/>
              </a:rPr>
              <a:t>ollaborative </a:t>
            </a:r>
            <a:r>
              <a:rPr lang="en-US" dirty="0" smtClean="0">
                <a:solidFill>
                  <a:srgbClr val="0D0D0D"/>
                </a:solidFill>
                <a:latin typeface="Garamond"/>
                <a:cs typeface="Garamond"/>
              </a:rPr>
              <a:t>L</a:t>
            </a:r>
            <a:r>
              <a:rPr dirty="0" smtClean="0">
                <a:solidFill>
                  <a:srgbClr val="0D0D0D"/>
                </a:solidFill>
                <a:latin typeface="Garamond"/>
                <a:cs typeface="Garamond"/>
              </a:rPr>
              <a:t>earning </a:t>
            </a:r>
            <a:r>
              <a:rPr lang="en-US" dirty="0" smtClean="0">
                <a:solidFill>
                  <a:srgbClr val="0D0D0D"/>
                </a:solidFill>
                <a:latin typeface="Garamond"/>
                <a:cs typeface="Garamond"/>
              </a:rPr>
              <a:t>M</a:t>
            </a:r>
            <a:r>
              <a:rPr dirty="0" smtClean="0">
                <a:solidFill>
                  <a:srgbClr val="0D0D0D"/>
                </a:solidFill>
                <a:latin typeface="Garamond"/>
                <a:cs typeface="Garamond"/>
              </a:rPr>
              <a:t>ethods</a:t>
            </a:r>
            <a:endParaRPr dirty="0">
              <a:solidFill>
                <a:srgbClr val="0D0D0D"/>
              </a:solidFill>
              <a:latin typeface="Garamond"/>
              <a:cs typeface="Garamond"/>
            </a:endParaRP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endParaRPr dirty="0">
              <a:solidFill>
                <a:srgbClr val="0D0D0D"/>
              </a:solidFill>
              <a:latin typeface="Garamond"/>
              <a:cs typeface="Garamond"/>
            </a:endParaRP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dirty="0">
                <a:solidFill>
                  <a:srgbClr val="0D0D0D"/>
                </a:solidFill>
                <a:latin typeface="Garamond"/>
                <a:cs typeface="Garamond"/>
              </a:rPr>
              <a:t> </a:t>
            </a:r>
            <a:r>
              <a:rPr lang="en-US" dirty="0" smtClean="0">
                <a:solidFill>
                  <a:srgbClr val="0D0D0D"/>
                </a:solidFill>
                <a:latin typeface="Garamond"/>
                <a:cs typeface="Garamond"/>
              </a:rPr>
              <a:t>P</a:t>
            </a:r>
            <a:r>
              <a:rPr dirty="0" smtClean="0">
                <a:solidFill>
                  <a:srgbClr val="0D0D0D"/>
                </a:solidFill>
                <a:latin typeface="Garamond"/>
                <a:cs typeface="Garamond"/>
              </a:rPr>
              <a:t>eer</a:t>
            </a:r>
            <a:r>
              <a:rPr dirty="0">
                <a:solidFill>
                  <a:srgbClr val="0D0D0D"/>
                </a:solidFill>
                <a:latin typeface="Garamond"/>
                <a:cs typeface="Garamond"/>
              </a:rPr>
              <a:t>-to</a:t>
            </a:r>
            <a:r>
              <a:rPr dirty="0" smtClean="0">
                <a:solidFill>
                  <a:srgbClr val="0D0D0D"/>
                </a:solidFill>
                <a:latin typeface="Garamond"/>
                <a:cs typeface="Garamond"/>
              </a:rPr>
              <a:t>-</a:t>
            </a:r>
            <a:r>
              <a:rPr lang="en-US" dirty="0" smtClean="0">
                <a:solidFill>
                  <a:srgbClr val="0D0D0D"/>
                </a:solidFill>
                <a:latin typeface="Garamond"/>
                <a:cs typeface="Garamond"/>
              </a:rPr>
              <a:t>P</a:t>
            </a:r>
            <a:r>
              <a:rPr dirty="0" smtClean="0">
                <a:solidFill>
                  <a:srgbClr val="0D0D0D"/>
                </a:solidFill>
                <a:latin typeface="Garamond"/>
                <a:cs typeface="Garamond"/>
              </a:rPr>
              <a:t>eer </a:t>
            </a:r>
            <a:r>
              <a:rPr lang="en-US" dirty="0" smtClean="0">
                <a:solidFill>
                  <a:srgbClr val="0D0D0D"/>
                </a:solidFill>
                <a:latin typeface="Garamond"/>
                <a:cs typeface="Garamond"/>
              </a:rPr>
              <a:t>C</a:t>
            </a:r>
            <a:r>
              <a:rPr dirty="0" smtClean="0">
                <a:solidFill>
                  <a:srgbClr val="0D0D0D"/>
                </a:solidFill>
                <a:latin typeface="Garamond"/>
                <a:cs typeface="Garamond"/>
              </a:rPr>
              <a:t>oaching</a:t>
            </a:r>
            <a:endParaRPr dirty="0">
              <a:solidFill>
                <a:srgbClr val="0D0D0D"/>
              </a:solidFill>
              <a:latin typeface="Garamond"/>
              <a:cs typeface="Garamond"/>
            </a:endParaRPr>
          </a:p>
        </p:txBody>
      </p:sp>
      <p:sp>
        <p:nvSpPr>
          <p:cNvPr id="2" name="Slide Number Placeholder 1"/>
          <p:cNvSpPr>
            <a:spLocks noGrp="1"/>
          </p:cNvSpPr>
          <p:nvPr>
            <p:ph type="sldNum" sz="quarter" idx="12"/>
          </p:nvPr>
        </p:nvSpPr>
        <p:spPr/>
        <p:txBody>
          <a:bodyPr/>
          <a:lstStyle/>
          <a:p>
            <a:fld id="{86CB4B4D-7CA3-9044-876B-883B54F8677D}" type="slidenum">
              <a:rPr lang="uk-UA" smtClean="0"/>
              <a:t>10</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ommunity Building Exercises"/>
          <p:cNvSpPr txBox="1"/>
          <p:nvPr/>
        </p:nvSpPr>
        <p:spPr>
          <a:xfrm>
            <a:off x="804357" y="756986"/>
            <a:ext cx="10245083" cy="3016186"/>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lvl1pPr defTabSz="502412">
              <a:lnSpc>
                <a:spcPct val="120000"/>
              </a:lnSpc>
              <a:defRPr sz="6000">
                <a:solidFill>
                  <a:srgbClr val="FFFB00"/>
                </a:solidFill>
                <a:latin typeface="Calibri"/>
                <a:ea typeface="Calibri"/>
                <a:cs typeface="Calibri"/>
                <a:sym typeface="Calibri"/>
              </a:defRPr>
            </a:lvl1pPr>
          </a:lstStyle>
          <a:p>
            <a:r>
              <a:rPr sz="8000" dirty="0">
                <a:solidFill>
                  <a:srgbClr val="0D0D0D"/>
                </a:solidFill>
                <a:latin typeface="Garamond"/>
                <a:cs typeface="Garamond"/>
              </a:rPr>
              <a:t>Community Building </a:t>
            </a:r>
            <a:endParaRPr lang="en-US" sz="8000" dirty="0">
              <a:solidFill>
                <a:srgbClr val="0D0D0D"/>
              </a:solidFill>
              <a:latin typeface="Garamond"/>
              <a:cs typeface="Garamond"/>
            </a:endParaRPr>
          </a:p>
          <a:p>
            <a:r>
              <a:rPr lang="en-US" sz="8000" dirty="0" smtClean="0">
                <a:solidFill>
                  <a:srgbClr val="0D0D0D"/>
                </a:solidFill>
                <a:latin typeface="Garamond"/>
                <a:cs typeface="Garamond"/>
              </a:rPr>
              <a:t>                    </a:t>
            </a:r>
            <a:r>
              <a:rPr sz="8000" dirty="0" smtClean="0">
                <a:solidFill>
                  <a:srgbClr val="0D0D0D"/>
                </a:solidFill>
                <a:latin typeface="Garamond"/>
                <a:cs typeface="Garamond"/>
              </a:rPr>
              <a:t>Exercises</a:t>
            </a:r>
            <a:endParaRPr sz="8000" dirty="0">
              <a:solidFill>
                <a:srgbClr val="0D0D0D"/>
              </a:solidFill>
              <a:latin typeface="Garamond"/>
              <a:cs typeface="Garamond"/>
            </a:endParaRPr>
          </a:p>
        </p:txBody>
      </p:sp>
      <p:sp>
        <p:nvSpPr>
          <p:cNvPr id="309" name="commonalities…"/>
          <p:cNvSpPr txBox="1"/>
          <p:nvPr/>
        </p:nvSpPr>
        <p:spPr>
          <a:xfrm>
            <a:off x="5786620" y="4227569"/>
            <a:ext cx="4744865" cy="3623532"/>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p>
            <a:pPr marL="960063" indent="-685800" algn="l" defTabSz="457105">
              <a:lnSpc>
                <a:spcPct val="120000"/>
              </a:lnSpc>
              <a:buSzPct val="100000"/>
              <a:buFont typeface="Arial"/>
              <a:buChar char="•"/>
              <a:defRPr sz="4800">
                <a:solidFill>
                  <a:schemeClr val="accent4">
                    <a:hueOff val="468000"/>
                    <a:satOff val="-4761"/>
                    <a:lumOff val="10196"/>
                  </a:schemeClr>
                </a:solidFill>
                <a:latin typeface="Calibri"/>
                <a:ea typeface="Calibri"/>
                <a:cs typeface="Calibri"/>
                <a:sym typeface="Calibri"/>
              </a:defRPr>
            </a:pPr>
            <a:r>
              <a:rPr lang="en-US" dirty="0" smtClean="0">
                <a:solidFill>
                  <a:srgbClr val="0D0D0D"/>
                </a:solidFill>
                <a:latin typeface="Garamond"/>
                <a:cs typeface="Garamond"/>
              </a:rPr>
              <a:t>Commonalities</a:t>
            </a:r>
          </a:p>
          <a:p>
            <a:pPr marL="960063" indent="-685800" algn="l" defTabSz="457105">
              <a:lnSpc>
                <a:spcPct val="120000"/>
              </a:lnSpc>
              <a:buSzPct val="100000"/>
              <a:buFont typeface="Arial"/>
              <a:buChar char="•"/>
              <a:defRPr sz="4800">
                <a:solidFill>
                  <a:schemeClr val="accent4">
                    <a:hueOff val="468000"/>
                    <a:satOff val="-4761"/>
                    <a:lumOff val="10196"/>
                  </a:schemeClr>
                </a:solidFill>
                <a:latin typeface="Calibri"/>
                <a:ea typeface="Calibri"/>
                <a:cs typeface="Calibri"/>
                <a:sym typeface="Calibri"/>
              </a:defRPr>
            </a:pPr>
            <a:r>
              <a:rPr lang="en-US" dirty="0" smtClean="0">
                <a:solidFill>
                  <a:srgbClr val="0D0D0D"/>
                </a:solidFill>
                <a:latin typeface="Garamond"/>
                <a:cs typeface="Garamond"/>
              </a:rPr>
              <a:t>Trust</a:t>
            </a:r>
          </a:p>
          <a:p>
            <a:pPr marL="960063" indent="-685800" algn="l" defTabSz="457105">
              <a:lnSpc>
                <a:spcPct val="120000"/>
              </a:lnSpc>
              <a:buSzPct val="100000"/>
              <a:buFont typeface="Arial"/>
              <a:buChar char="•"/>
              <a:defRPr sz="4800">
                <a:solidFill>
                  <a:schemeClr val="accent4">
                    <a:hueOff val="468000"/>
                    <a:satOff val="-4761"/>
                    <a:lumOff val="10196"/>
                  </a:schemeClr>
                </a:solidFill>
                <a:latin typeface="Calibri"/>
                <a:ea typeface="Calibri"/>
                <a:cs typeface="Calibri"/>
                <a:sym typeface="Calibri"/>
              </a:defRPr>
            </a:pPr>
            <a:r>
              <a:rPr lang="en-US" dirty="0" smtClean="0">
                <a:solidFill>
                  <a:srgbClr val="0D0D0D"/>
                </a:solidFill>
                <a:latin typeface="Garamond"/>
                <a:cs typeface="Garamond"/>
              </a:rPr>
              <a:t>Machine</a:t>
            </a:r>
          </a:p>
          <a:p>
            <a:pPr marL="960063" indent="-685800" algn="l" defTabSz="457105">
              <a:lnSpc>
                <a:spcPct val="120000"/>
              </a:lnSpc>
              <a:buSzPct val="100000"/>
              <a:buFont typeface="Arial"/>
              <a:buChar char="•"/>
              <a:defRPr sz="4800">
                <a:solidFill>
                  <a:schemeClr val="accent4">
                    <a:hueOff val="468000"/>
                    <a:satOff val="-4761"/>
                    <a:lumOff val="10196"/>
                  </a:schemeClr>
                </a:solidFill>
                <a:latin typeface="Calibri"/>
                <a:ea typeface="Calibri"/>
                <a:cs typeface="Calibri"/>
                <a:sym typeface="Calibri"/>
              </a:defRPr>
            </a:pPr>
            <a:r>
              <a:rPr lang="en-US" dirty="0" smtClean="0">
                <a:solidFill>
                  <a:srgbClr val="0D0D0D"/>
                </a:solidFill>
                <a:latin typeface="Garamond"/>
                <a:cs typeface="Garamond"/>
              </a:rPr>
              <a:t>Hello</a:t>
            </a:r>
            <a:endParaRPr lang="en-US" dirty="0">
              <a:solidFill>
                <a:srgbClr val="0D0D0D"/>
              </a:solidFill>
              <a:latin typeface="Garamond"/>
              <a:cs typeface="Garamond"/>
            </a:endParaRPr>
          </a:p>
        </p:txBody>
      </p:sp>
      <p:pic>
        <p:nvPicPr>
          <p:cNvPr id="310" name="community.jpg" descr="community.jpg"/>
          <p:cNvPicPr>
            <a:picLocks noChangeAspect="1"/>
          </p:cNvPicPr>
          <p:nvPr/>
        </p:nvPicPr>
        <p:blipFill>
          <a:blip r:embed="rId2">
            <a:extLst/>
          </a:blip>
          <a:stretch>
            <a:fillRect/>
          </a:stretch>
        </p:blipFill>
        <p:spPr>
          <a:xfrm>
            <a:off x="1260057" y="2773134"/>
            <a:ext cx="4337184" cy="5612822"/>
          </a:xfrm>
          <a:prstGeom prst="rect">
            <a:avLst/>
          </a:prstGeom>
          <a:ln w="19050" cmpd="sng">
            <a:solidFill>
              <a:schemeClr val="tx1"/>
            </a:solidFill>
            <a:miter lim="400000"/>
          </a:ln>
        </p:spPr>
      </p:pic>
      <p:sp>
        <p:nvSpPr>
          <p:cNvPr id="2" name="Slide Number Placeholder 1"/>
          <p:cNvSpPr>
            <a:spLocks noGrp="1"/>
          </p:cNvSpPr>
          <p:nvPr>
            <p:ph type="sldNum" sz="quarter" idx="12"/>
          </p:nvPr>
        </p:nvSpPr>
        <p:spPr/>
        <p:txBody>
          <a:bodyPr/>
          <a:lstStyle/>
          <a:p>
            <a:fld id="{86CB4B4D-7CA3-9044-876B-883B54F8677D}" type="slidenum">
              <a:rPr lang="uk-UA" smtClean="0"/>
              <a:t>11</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The Muslim Vibe.mp4" descr="The Muslim Vibe.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3904939" y="238470"/>
            <a:ext cx="5194933" cy="9276663"/>
          </a:xfrm>
          <a:prstGeom prst="rect">
            <a:avLst/>
          </a:prstGeom>
          <a:ln w="12700">
            <a:miter lim="400000"/>
          </a:ln>
        </p:spPr>
      </p:pic>
      <p:sp>
        <p:nvSpPr>
          <p:cNvPr id="2" name="Slide Number Placeholder 1"/>
          <p:cNvSpPr>
            <a:spLocks noGrp="1"/>
          </p:cNvSpPr>
          <p:nvPr>
            <p:ph type="sldNum" sz="quarter" idx="12"/>
          </p:nvPr>
        </p:nvSpPr>
        <p:spPr/>
        <p:txBody>
          <a:bodyPr/>
          <a:lstStyle/>
          <a:p>
            <a:fld id="{86CB4B4D-7CA3-9044-876B-883B54F8677D}" type="slidenum">
              <a:rPr lang="uk-UA" smtClean="0"/>
              <a:t>12</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9" fill="hold"/>
                                        <p:tgtEl>
                                          <p:spTgt spid="3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1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palestine 1.png" descr="palestine 1.png"/>
          <p:cNvPicPr>
            <a:picLocks noChangeAspect="1"/>
          </p:cNvPicPr>
          <p:nvPr/>
        </p:nvPicPr>
        <p:blipFill>
          <a:blip r:embed="rId2">
            <a:extLst/>
          </a:blip>
          <a:stretch>
            <a:fillRect/>
          </a:stretch>
        </p:blipFill>
        <p:spPr>
          <a:xfrm>
            <a:off x="1379339" y="781052"/>
            <a:ext cx="4826001" cy="8191499"/>
          </a:xfrm>
          <a:prstGeom prst="rect">
            <a:avLst/>
          </a:prstGeom>
          <a:ln w="12700">
            <a:miter lim="400000"/>
          </a:ln>
        </p:spPr>
      </p:pic>
      <p:pic>
        <p:nvPicPr>
          <p:cNvPr id="321" name="Palestine 2.png" descr="Palestine 2.png"/>
          <p:cNvPicPr>
            <a:picLocks noChangeAspect="1"/>
          </p:cNvPicPr>
          <p:nvPr/>
        </p:nvPicPr>
        <p:blipFill>
          <a:blip r:embed="rId3">
            <a:extLst/>
          </a:blip>
          <a:stretch>
            <a:fillRect/>
          </a:stretch>
        </p:blipFill>
        <p:spPr>
          <a:xfrm>
            <a:off x="6799461" y="781052"/>
            <a:ext cx="4826001" cy="8191499"/>
          </a:xfrm>
          <a:prstGeom prst="rect">
            <a:avLst/>
          </a:prstGeom>
          <a:ln w="12700">
            <a:miter lim="400000"/>
          </a:ln>
        </p:spPr>
      </p:pic>
      <p:sp>
        <p:nvSpPr>
          <p:cNvPr id="2" name="Slide Number Placeholder 1"/>
          <p:cNvSpPr>
            <a:spLocks noGrp="1"/>
          </p:cNvSpPr>
          <p:nvPr>
            <p:ph type="sldNum" sz="quarter" idx="12"/>
          </p:nvPr>
        </p:nvSpPr>
        <p:spPr/>
        <p:txBody>
          <a:bodyPr/>
          <a:lstStyle/>
          <a:p>
            <a:fld id="{86CB4B4D-7CA3-9044-876B-883B54F8677D}" type="slidenum">
              <a:rPr lang="uk-UA" smtClean="0"/>
              <a:t>13</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12005" y="1760888"/>
            <a:ext cx="7983758" cy="3401481"/>
            <a:chOff x="4796677" y="2099592"/>
            <a:chExt cx="7983758" cy="3401481"/>
          </a:xfrm>
        </p:grpSpPr>
        <p:pic>
          <p:nvPicPr>
            <p:cNvPr id="8" name="Picture 7" descr="CT guide question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6303" y="2099594"/>
              <a:ext cx="2614007" cy="3382834"/>
            </a:xfrm>
            <a:prstGeom prst="rect">
              <a:avLst/>
            </a:prstGeom>
          </p:spPr>
        </p:pic>
        <p:pic>
          <p:nvPicPr>
            <p:cNvPr id="10" name="Picture 9" descr="CT guide researc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434" y="2099592"/>
              <a:ext cx="2629001" cy="3401481"/>
            </a:xfrm>
            <a:prstGeom prst="rect">
              <a:avLst/>
            </a:prstGeom>
          </p:spPr>
        </p:pic>
        <p:pic>
          <p:nvPicPr>
            <p:cNvPr id="12" name="Picture 11" descr="CT guide collaborativ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6677" y="2111793"/>
              <a:ext cx="2604580" cy="3370633"/>
            </a:xfrm>
            <a:prstGeom prst="rect">
              <a:avLst/>
            </a:prstGeom>
          </p:spPr>
        </p:pic>
      </p:grpSp>
      <p:sp>
        <p:nvSpPr>
          <p:cNvPr id="292" name="Training Guide"/>
          <p:cNvSpPr txBox="1"/>
          <p:nvPr/>
        </p:nvSpPr>
        <p:spPr>
          <a:xfrm>
            <a:off x="584566" y="983934"/>
            <a:ext cx="3769276" cy="3103390"/>
          </a:xfrm>
          <a:prstGeom prst="rect">
            <a:avLst/>
          </a:prstGeom>
          <a:ln w="12700">
            <a:miter lim="400000"/>
          </a:ln>
          <a:extLst>
            <a:ext uri="{C572A759-6A51-4108-AA02-DFA0A04FC94B}">
              <ma14:wrappingTextBoxFlag xmlns:ma14="http://schemas.microsoft.com/office/mac/drawingml/2011/main" val="1"/>
            </a:ext>
          </a:extLst>
        </p:spPr>
        <p:txBody>
          <a:bodyPr lIns="50788" tIns="50788" rIns="50788" bIns="50788" anchor="ctr">
            <a:spAutoFit/>
          </a:bodyPr>
          <a:lstStyle/>
          <a:p>
            <a:pPr defTabSz="502310">
              <a:lnSpc>
                <a:spcPct val="120000"/>
              </a:lnSpc>
              <a:defRPr sz="7200">
                <a:solidFill>
                  <a:srgbClr val="FFFB00"/>
                </a:solidFill>
                <a:latin typeface="Calibri"/>
                <a:ea typeface="Calibri"/>
                <a:cs typeface="Calibri"/>
                <a:sym typeface="Calibri"/>
              </a:defRPr>
            </a:pPr>
            <a:r>
              <a:rPr dirty="0">
                <a:solidFill>
                  <a:srgbClr val="0D0D0D"/>
                </a:solidFill>
                <a:latin typeface="Garamond"/>
                <a:cs typeface="Garamond"/>
              </a:rPr>
              <a:t>Training Guide</a:t>
            </a:r>
          </a:p>
          <a:p>
            <a:pPr algn="l" defTabSz="502310">
              <a:lnSpc>
                <a:spcPct val="120000"/>
              </a:lnSpc>
              <a:defRPr sz="100">
                <a:solidFill>
                  <a:srgbClr val="FFFB00"/>
                </a:solidFill>
                <a:latin typeface="Calibri"/>
                <a:ea typeface="Calibri"/>
                <a:cs typeface="Calibri"/>
                <a:sym typeface="Calibri"/>
              </a:defRPr>
            </a:pPr>
            <a:endParaRPr dirty="0"/>
          </a:p>
          <a:p>
            <a:pPr algn="l" defTabSz="502310">
              <a:lnSpc>
                <a:spcPct val="120000"/>
              </a:lnSpc>
              <a:defRPr sz="1800">
                <a:solidFill>
                  <a:srgbClr val="FFFB00"/>
                </a:solidFill>
                <a:latin typeface="Calibri"/>
                <a:ea typeface="Calibri"/>
                <a:cs typeface="Calibri"/>
                <a:sym typeface="Calibri"/>
              </a:defRPr>
            </a:pPr>
            <a:endParaRPr dirty="0"/>
          </a:p>
        </p:txBody>
      </p:sp>
      <p:pic>
        <p:nvPicPr>
          <p:cNvPr id="294" name="handout pg20.jpg" descr="handout pg20.jpg"/>
          <p:cNvPicPr>
            <a:picLocks noChangeAspect="1"/>
          </p:cNvPicPr>
          <p:nvPr/>
        </p:nvPicPr>
        <p:blipFill>
          <a:blip r:embed="rId5">
            <a:extLst/>
          </a:blip>
          <a:stretch>
            <a:fillRect/>
          </a:stretch>
        </p:blipFill>
        <p:spPr>
          <a:xfrm>
            <a:off x="13094414" y="9852446"/>
            <a:ext cx="2110615" cy="2730487"/>
          </a:xfrm>
          <a:prstGeom prst="rect">
            <a:avLst/>
          </a:prstGeom>
          <a:ln w="12700">
            <a:miter lim="400000"/>
          </a:ln>
        </p:spPr>
      </p:pic>
      <p:grpSp>
        <p:nvGrpSpPr>
          <p:cNvPr id="15" name="Group 14"/>
          <p:cNvGrpSpPr/>
          <p:nvPr/>
        </p:nvGrpSpPr>
        <p:grpSpPr>
          <a:xfrm>
            <a:off x="4555664" y="5247045"/>
            <a:ext cx="7798896" cy="434530"/>
            <a:chOff x="4555664" y="5501073"/>
            <a:chExt cx="7798896" cy="434530"/>
          </a:xfrm>
        </p:grpSpPr>
        <p:sp>
          <p:nvSpPr>
            <p:cNvPr id="297" name="Visual Tools"/>
            <p:cNvSpPr txBox="1"/>
            <p:nvPr/>
          </p:nvSpPr>
          <p:spPr>
            <a:xfrm>
              <a:off x="4555664" y="5501073"/>
              <a:ext cx="2547787" cy="434530"/>
            </a:xfrm>
            <a:prstGeom prst="rect">
              <a:avLst/>
            </a:prstGeom>
            <a:ln w="12700">
              <a:miter lim="400000"/>
            </a:ln>
            <a:extLst>
              <a:ext uri="{C572A759-6A51-4108-AA02-DFA0A04FC94B}">
                <ma14:wrappingTextBoxFlag xmlns:ma14="http://schemas.microsoft.com/office/mac/drawingml/2011/main" val="1"/>
              </a:ext>
            </a:extLst>
          </p:spPr>
          <p:txBody>
            <a:bodyPr lIns="50788" tIns="50788" rIns="50788" bIns="50788" anchor="ctr">
              <a:spAutoFit/>
            </a:bodyPr>
            <a:lstStyle>
              <a:lvl1pPr defTabSz="502412">
                <a:lnSpc>
                  <a:spcPct val="120000"/>
                </a:lnSpc>
                <a:defRPr sz="1400">
                  <a:solidFill>
                    <a:srgbClr val="FFFB00"/>
                  </a:solidFill>
                  <a:latin typeface="Calibri"/>
                  <a:ea typeface="Calibri"/>
                  <a:cs typeface="Calibri"/>
                  <a:sym typeface="Calibri"/>
                </a:defRPr>
              </a:lvl1pPr>
            </a:lstStyle>
            <a:p>
              <a:r>
                <a:rPr sz="1800" dirty="0">
                  <a:solidFill>
                    <a:srgbClr val="0D0D0D"/>
                  </a:solidFill>
                  <a:latin typeface="Garamond"/>
                  <a:cs typeface="Garamond"/>
                </a:rPr>
                <a:t>Visual Tools</a:t>
              </a:r>
            </a:p>
          </p:txBody>
        </p:sp>
        <p:sp>
          <p:nvSpPr>
            <p:cNvPr id="298" name="Frame of Reference"/>
            <p:cNvSpPr txBox="1"/>
            <p:nvPr/>
          </p:nvSpPr>
          <p:spPr>
            <a:xfrm>
              <a:off x="7204118" y="5501073"/>
              <a:ext cx="2548196" cy="434530"/>
            </a:xfrm>
            <a:prstGeom prst="rect">
              <a:avLst/>
            </a:prstGeom>
            <a:ln w="12700">
              <a:miter lim="400000"/>
            </a:ln>
            <a:extLst>
              <a:ext uri="{C572A759-6A51-4108-AA02-DFA0A04FC94B}">
                <ma14:wrappingTextBoxFlag xmlns:ma14="http://schemas.microsoft.com/office/mac/drawingml/2011/main" val="1"/>
              </a:ext>
            </a:extLst>
          </p:spPr>
          <p:txBody>
            <a:bodyPr lIns="50788" tIns="50788" rIns="50788" bIns="50788" anchor="ctr">
              <a:spAutoFit/>
            </a:bodyPr>
            <a:lstStyle>
              <a:lvl1pPr defTabSz="502412">
                <a:lnSpc>
                  <a:spcPct val="120000"/>
                </a:lnSpc>
                <a:defRPr sz="1400">
                  <a:solidFill>
                    <a:srgbClr val="FFFB00"/>
                  </a:solidFill>
                  <a:latin typeface="Calibri"/>
                  <a:ea typeface="Calibri"/>
                  <a:cs typeface="Calibri"/>
                  <a:sym typeface="Calibri"/>
                </a:defRPr>
              </a:lvl1pPr>
            </a:lstStyle>
            <a:p>
              <a:r>
                <a:rPr sz="1800" dirty="0">
                  <a:solidFill>
                    <a:srgbClr val="0D0D0D"/>
                  </a:solidFill>
                  <a:latin typeface="Garamond"/>
                  <a:cs typeface="Garamond"/>
                </a:rPr>
                <a:t>Frame of Reference</a:t>
              </a:r>
            </a:p>
          </p:txBody>
        </p:sp>
        <p:sp>
          <p:nvSpPr>
            <p:cNvPr id="299" name="Thinking Environments"/>
            <p:cNvSpPr txBox="1"/>
            <p:nvPr/>
          </p:nvSpPr>
          <p:spPr>
            <a:xfrm>
              <a:off x="9806773" y="5501073"/>
              <a:ext cx="2547787" cy="434530"/>
            </a:xfrm>
            <a:prstGeom prst="rect">
              <a:avLst/>
            </a:prstGeom>
            <a:ln w="12700">
              <a:miter lim="400000"/>
            </a:ln>
            <a:extLst>
              <a:ext uri="{C572A759-6A51-4108-AA02-DFA0A04FC94B}">
                <ma14:wrappingTextBoxFlag xmlns:ma14="http://schemas.microsoft.com/office/mac/drawingml/2011/main" val="1"/>
              </a:ext>
            </a:extLst>
          </p:spPr>
          <p:txBody>
            <a:bodyPr lIns="50788" tIns="50788" rIns="50788" bIns="50788" anchor="ctr">
              <a:spAutoFit/>
            </a:bodyPr>
            <a:lstStyle>
              <a:lvl1pPr defTabSz="502412">
                <a:lnSpc>
                  <a:spcPct val="120000"/>
                </a:lnSpc>
                <a:defRPr sz="1400">
                  <a:solidFill>
                    <a:srgbClr val="FFFB00"/>
                  </a:solidFill>
                  <a:latin typeface="Calibri"/>
                  <a:ea typeface="Calibri"/>
                  <a:cs typeface="Calibri"/>
                  <a:sym typeface="Calibri"/>
                </a:defRPr>
              </a:lvl1pPr>
            </a:lstStyle>
            <a:p>
              <a:r>
                <a:rPr sz="1800" dirty="0">
                  <a:solidFill>
                    <a:srgbClr val="0D0D0D"/>
                  </a:solidFill>
                  <a:latin typeface="Garamond"/>
                  <a:cs typeface="Garamond"/>
                </a:rPr>
                <a:t>Thinking Environments</a:t>
              </a:r>
            </a:p>
          </p:txBody>
        </p:sp>
      </p:grpSp>
      <p:grpSp>
        <p:nvGrpSpPr>
          <p:cNvPr id="14" name="Group 13"/>
          <p:cNvGrpSpPr/>
          <p:nvPr/>
        </p:nvGrpSpPr>
        <p:grpSpPr>
          <a:xfrm>
            <a:off x="4441364" y="1195916"/>
            <a:ext cx="8081165" cy="775957"/>
            <a:chOff x="4441364" y="1047733"/>
            <a:chExt cx="8081165" cy="775957"/>
          </a:xfrm>
        </p:grpSpPr>
        <p:sp>
          <p:nvSpPr>
            <p:cNvPr id="300" name="Collaborative Learning"/>
            <p:cNvSpPr txBox="1"/>
            <p:nvPr/>
          </p:nvSpPr>
          <p:spPr>
            <a:xfrm>
              <a:off x="4441364" y="1047733"/>
              <a:ext cx="2934958" cy="775957"/>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lvl1pPr defTabSz="502412">
                <a:lnSpc>
                  <a:spcPct val="120000"/>
                </a:lnSpc>
                <a:defRPr sz="1400">
                  <a:solidFill>
                    <a:srgbClr val="FFFB00"/>
                  </a:solidFill>
                  <a:latin typeface="Calibri"/>
                  <a:ea typeface="Calibri"/>
                  <a:cs typeface="Calibri"/>
                  <a:sym typeface="Calibri"/>
                </a:defRPr>
              </a:lvl1pPr>
            </a:lstStyle>
            <a:p>
              <a:r>
                <a:rPr lang="en-US" sz="1800" dirty="0">
                  <a:solidFill>
                    <a:srgbClr val="0D0D0D"/>
                  </a:solidFill>
                  <a:latin typeface="Garamond"/>
                  <a:cs typeface="Garamond"/>
                </a:rPr>
                <a:t>Collaborative </a:t>
              </a:r>
            </a:p>
            <a:p>
              <a:r>
                <a:rPr lang="en-US" sz="1800" dirty="0">
                  <a:solidFill>
                    <a:srgbClr val="0D0D0D"/>
                  </a:solidFill>
                  <a:latin typeface="Garamond"/>
                  <a:cs typeface="Garamond"/>
                </a:rPr>
                <a:t>Communities</a:t>
              </a:r>
              <a:endParaRPr sz="1800" dirty="0">
                <a:solidFill>
                  <a:srgbClr val="0D0D0D"/>
                </a:solidFill>
                <a:latin typeface="Garamond"/>
                <a:cs typeface="Garamond"/>
              </a:endParaRPr>
            </a:p>
          </p:txBody>
        </p:sp>
        <p:sp>
          <p:nvSpPr>
            <p:cNvPr id="301" name="Community Building Exercises"/>
            <p:cNvSpPr txBox="1"/>
            <p:nvPr/>
          </p:nvSpPr>
          <p:spPr>
            <a:xfrm>
              <a:off x="7376327" y="1056645"/>
              <a:ext cx="2548197" cy="758132"/>
            </a:xfrm>
            <a:prstGeom prst="rect">
              <a:avLst/>
            </a:prstGeom>
            <a:ln w="12700">
              <a:miter lim="400000"/>
            </a:ln>
            <a:extLst>
              <a:ext uri="{C572A759-6A51-4108-AA02-DFA0A04FC94B}">
                <ma14:wrappingTextBoxFlag xmlns:ma14="http://schemas.microsoft.com/office/mac/drawingml/2011/main" val="1"/>
              </a:ext>
            </a:extLst>
          </p:spPr>
          <p:txBody>
            <a:bodyPr lIns="50788" tIns="50788" rIns="50788" bIns="50788" anchor="ctr">
              <a:spAutoFit/>
            </a:bodyPr>
            <a:lstStyle>
              <a:lvl1pPr defTabSz="502412">
                <a:lnSpc>
                  <a:spcPct val="120000"/>
                </a:lnSpc>
                <a:defRPr sz="1400">
                  <a:solidFill>
                    <a:srgbClr val="FFFB00"/>
                  </a:solidFill>
                  <a:latin typeface="Calibri"/>
                  <a:ea typeface="Calibri"/>
                  <a:cs typeface="Calibri"/>
                  <a:sym typeface="Calibri"/>
                </a:defRPr>
              </a:lvl1pPr>
            </a:lstStyle>
            <a:p>
              <a:r>
                <a:rPr lang="en-US" sz="1800" dirty="0">
                  <a:solidFill>
                    <a:srgbClr val="0D0D0D"/>
                  </a:solidFill>
                  <a:latin typeface="Garamond"/>
                  <a:cs typeface="Garamond"/>
                </a:rPr>
                <a:t>Questioning </a:t>
              </a:r>
              <a:endParaRPr lang="en-US" sz="1800" dirty="0" smtClean="0">
                <a:solidFill>
                  <a:srgbClr val="0D0D0D"/>
                </a:solidFill>
                <a:latin typeface="Garamond"/>
                <a:cs typeface="Garamond"/>
              </a:endParaRPr>
            </a:p>
            <a:p>
              <a:r>
                <a:rPr lang="en-US" sz="1800" dirty="0" smtClean="0">
                  <a:solidFill>
                    <a:srgbClr val="0D0D0D"/>
                  </a:solidFill>
                  <a:latin typeface="Garamond"/>
                  <a:cs typeface="Garamond"/>
                </a:rPr>
                <a:t>and </a:t>
              </a:r>
              <a:r>
                <a:rPr lang="en-US" sz="1800" dirty="0">
                  <a:solidFill>
                    <a:srgbClr val="0D0D0D"/>
                  </a:solidFill>
                  <a:latin typeface="Garamond"/>
                  <a:cs typeface="Garamond"/>
                </a:rPr>
                <a:t>Inquiry </a:t>
              </a:r>
            </a:p>
          </p:txBody>
        </p:sp>
        <p:sp>
          <p:nvSpPr>
            <p:cNvPr id="302" name="Questioning and Inquiry"/>
            <p:cNvSpPr txBox="1"/>
            <p:nvPr/>
          </p:nvSpPr>
          <p:spPr>
            <a:xfrm>
              <a:off x="9974742" y="1218446"/>
              <a:ext cx="2547787" cy="434530"/>
            </a:xfrm>
            <a:prstGeom prst="rect">
              <a:avLst/>
            </a:prstGeom>
            <a:ln w="12700">
              <a:miter lim="400000"/>
            </a:ln>
            <a:extLst>
              <a:ext uri="{C572A759-6A51-4108-AA02-DFA0A04FC94B}">
                <ma14:wrappingTextBoxFlag xmlns:ma14="http://schemas.microsoft.com/office/mac/drawingml/2011/main" val="1"/>
              </a:ext>
            </a:extLst>
          </p:spPr>
          <p:txBody>
            <a:bodyPr lIns="50788" tIns="50788" rIns="50788" bIns="50788" anchor="ctr">
              <a:spAutoFit/>
            </a:bodyPr>
            <a:lstStyle>
              <a:lvl1pPr defTabSz="502412">
                <a:lnSpc>
                  <a:spcPct val="120000"/>
                </a:lnSpc>
                <a:defRPr sz="1400">
                  <a:solidFill>
                    <a:srgbClr val="FFFB00"/>
                  </a:solidFill>
                  <a:latin typeface="Calibri"/>
                  <a:ea typeface="Calibri"/>
                  <a:cs typeface="Calibri"/>
                  <a:sym typeface="Calibri"/>
                </a:defRPr>
              </a:lvl1pPr>
            </a:lstStyle>
            <a:p>
              <a:r>
                <a:rPr lang="en-US" sz="1800" dirty="0">
                  <a:solidFill>
                    <a:srgbClr val="0D0D0D"/>
                  </a:solidFill>
                  <a:latin typeface="Garamond"/>
                  <a:cs typeface="Garamond"/>
                </a:rPr>
                <a:t>Research</a:t>
              </a:r>
              <a:endParaRPr sz="1800" dirty="0">
                <a:solidFill>
                  <a:srgbClr val="0D0D0D"/>
                </a:solidFill>
                <a:latin typeface="Garamond"/>
                <a:cs typeface="Garamond"/>
              </a:endParaRPr>
            </a:p>
          </p:txBody>
        </p:sp>
      </p:grpSp>
      <p:pic>
        <p:nvPicPr>
          <p:cNvPr id="3" name="Picture 2" descr="CT guide title pag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01" y="3818473"/>
            <a:ext cx="3766370" cy="4874125"/>
          </a:xfrm>
          <a:prstGeom prst="rect">
            <a:avLst/>
          </a:prstGeom>
          <a:ln w="12700" cmpd="sng">
            <a:solidFill>
              <a:schemeClr val="tx1"/>
            </a:solidFill>
          </a:ln>
        </p:spPr>
      </p:pic>
      <p:grpSp>
        <p:nvGrpSpPr>
          <p:cNvPr id="17" name="Group 16"/>
          <p:cNvGrpSpPr/>
          <p:nvPr/>
        </p:nvGrpSpPr>
        <p:grpSpPr>
          <a:xfrm>
            <a:off x="4733173" y="5618068"/>
            <a:ext cx="7767725" cy="3308764"/>
            <a:chOff x="4796677" y="5935603"/>
            <a:chExt cx="7767725" cy="3308764"/>
          </a:xfrm>
        </p:grpSpPr>
        <p:pic>
          <p:nvPicPr>
            <p:cNvPr id="4" name="Picture 3" descr="CT guide thinking maps.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6677" y="5935603"/>
              <a:ext cx="2557224" cy="3308764"/>
            </a:xfrm>
            <a:prstGeom prst="rect">
              <a:avLst/>
            </a:prstGeom>
          </p:spPr>
        </p:pic>
        <p:pic>
          <p:nvPicPr>
            <p:cNvPr id="5" name="Picture 4" descr="CT guide frame of ref.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9917" y="5938122"/>
              <a:ext cx="2554825" cy="3306243"/>
            </a:xfrm>
            <a:prstGeom prst="rect">
              <a:avLst/>
            </a:prstGeom>
          </p:spPr>
        </p:pic>
        <p:pic>
          <p:nvPicPr>
            <p:cNvPr id="6" name="Picture 5" descr="CT guide environment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9577" y="5938123"/>
              <a:ext cx="2554825" cy="3306244"/>
            </a:xfrm>
            <a:prstGeom prst="rect">
              <a:avLst/>
            </a:prstGeom>
          </p:spPr>
        </p:pic>
      </p:grpSp>
      <p:sp>
        <p:nvSpPr>
          <p:cNvPr id="13" name="Slide Number Placeholder 12"/>
          <p:cNvSpPr>
            <a:spLocks noGrp="1"/>
          </p:cNvSpPr>
          <p:nvPr>
            <p:ph type="sldNum" sz="quarter" idx="12"/>
          </p:nvPr>
        </p:nvSpPr>
        <p:spPr/>
        <p:txBody>
          <a:bodyPr/>
          <a:lstStyle/>
          <a:p>
            <a:fld id="{86CB4B4D-7CA3-9044-876B-883B54F8677D}" type="slidenum">
              <a:rPr lang="uk-UA" smtClean="0"/>
              <a:t>14</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ersonal Frame of Reference"/>
          <p:cNvSpPr txBox="1"/>
          <p:nvPr/>
        </p:nvSpPr>
        <p:spPr>
          <a:xfrm>
            <a:off x="1750123" y="770166"/>
            <a:ext cx="9504556" cy="1025898"/>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sz="6000">
                <a:solidFill>
                  <a:schemeClr val="accent4">
                    <a:hueOff val="468000"/>
                    <a:satOff val="-4761"/>
                    <a:lumOff val="10196"/>
                  </a:schemeClr>
                </a:solidFill>
              </a:defRPr>
            </a:lvl1pPr>
          </a:lstStyle>
          <a:p>
            <a:r>
              <a:rPr dirty="0">
                <a:solidFill>
                  <a:srgbClr val="0D0D0D"/>
                </a:solidFill>
                <a:latin typeface="Garamond"/>
                <a:cs typeface="Garamond"/>
              </a:rPr>
              <a:t>Personal Frame of Reference</a:t>
            </a:r>
          </a:p>
        </p:txBody>
      </p:sp>
      <p:sp>
        <p:nvSpPr>
          <p:cNvPr id="152" name="Rectangle"/>
          <p:cNvSpPr/>
          <p:nvPr/>
        </p:nvSpPr>
        <p:spPr>
          <a:xfrm>
            <a:off x="1452408" y="2409124"/>
            <a:ext cx="10099986" cy="6451831"/>
          </a:xfrm>
          <a:prstGeom prst="rect">
            <a:avLst/>
          </a:prstGeom>
          <a:solidFill>
            <a:srgbClr val="FFFFFF"/>
          </a:solidFill>
          <a:ln w="12700">
            <a:solidFill>
              <a:schemeClr val="tx1"/>
            </a:solidFill>
            <a:miter lim="400000"/>
          </a:ln>
        </p:spPr>
        <p:txBody>
          <a:bodyPr lIns="50788" tIns="50788" rIns="50788" bIns="50788" anchor="ctr"/>
          <a:lstStyle/>
          <a:p>
            <a:pPr>
              <a:defRPr sz="2200" b="0">
                <a:latin typeface="+mn-lt"/>
                <a:ea typeface="+mn-ea"/>
                <a:cs typeface="+mn-cs"/>
                <a:sym typeface="Helvetica Neue Medium"/>
              </a:defRPr>
            </a:pPr>
            <a:endParaRPr dirty="0">
              <a:ln w="28575" cmpd="sng">
                <a:solidFill>
                  <a:schemeClr val="tx1"/>
                </a:solidFill>
              </a:ln>
              <a:solidFill>
                <a:schemeClr val="tx1"/>
              </a:solidFill>
            </a:endParaRPr>
          </a:p>
        </p:txBody>
      </p:sp>
      <p:sp>
        <p:nvSpPr>
          <p:cNvPr id="153" name="Rounded Rectangle"/>
          <p:cNvSpPr/>
          <p:nvPr/>
        </p:nvSpPr>
        <p:spPr>
          <a:xfrm>
            <a:off x="5252415" y="4578980"/>
            <a:ext cx="2499972" cy="2112118"/>
          </a:xfrm>
          <a:prstGeom prst="roundRect">
            <a:avLst>
              <a:gd name="adj" fmla="val 15000"/>
            </a:avLst>
          </a:prstGeom>
          <a:solidFill>
            <a:srgbClr val="A9A9A9"/>
          </a:solidFill>
          <a:ln w="12700">
            <a:miter lim="400000"/>
          </a:ln>
        </p:spPr>
        <p:txBody>
          <a:bodyPr lIns="50788" tIns="50788" rIns="50788" bIns="50788" anchor="ctr"/>
          <a:lstStyle/>
          <a:p>
            <a:pPr>
              <a:defRPr sz="2200" b="0">
                <a:solidFill>
                  <a:srgbClr val="000000"/>
                </a:solidFill>
                <a:latin typeface="+mn-lt"/>
                <a:ea typeface="+mn-ea"/>
                <a:cs typeface="+mn-cs"/>
                <a:sym typeface="Helvetica Neue Medium"/>
              </a:defRPr>
            </a:pPr>
            <a:endParaRPr/>
          </a:p>
        </p:txBody>
      </p:sp>
      <p:pic>
        <p:nvPicPr>
          <p:cNvPr id="154" name="black-women-brain3.psd" descr="black-women-brain3.psd"/>
          <p:cNvPicPr>
            <a:picLocks noChangeAspect="1"/>
          </p:cNvPicPr>
          <p:nvPr/>
        </p:nvPicPr>
        <p:blipFill>
          <a:blip r:embed="rId2">
            <a:extLst/>
          </a:blip>
          <a:stretch>
            <a:fillRect/>
          </a:stretch>
        </p:blipFill>
        <p:spPr>
          <a:xfrm>
            <a:off x="5922411" y="4728304"/>
            <a:ext cx="1159989" cy="1813470"/>
          </a:xfrm>
          <a:prstGeom prst="rect">
            <a:avLst/>
          </a:prstGeom>
          <a:ln w="12700">
            <a:miter lim="400000"/>
          </a:ln>
        </p:spPr>
      </p:pic>
      <p:sp>
        <p:nvSpPr>
          <p:cNvPr id="14" name="Rectangle 13"/>
          <p:cNvSpPr/>
          <p:nvPr/>
        </p:nvSpPr>
        <p:spPr>
          <a:xfrm>
            <a:off x="2001215" y="2485398"/>
            <a:ext cx="8963566" cy="1200308"/>
          </a:xfrm>
          <a:prstGeom prst="rect">
            <a:avLst/>
          </a:prstGeom>
        </p:spPr>
        <p:txBody>
          <a:bodyPr wrap="square" lIns="91420" tIns="45710" rIns="91420" bIns="45710">
            <a:spAutoFit/>
          </a:bodyPr>
          <a:lstStyle/>
          <a:p>
            <a:r>
              <a:rPr lang="en-US" sz="3600" dirty="0">
                <a:solidFill>
                  <a:srgbClr val="771106"/>
                </a:solidFill>
              </a:rPr>
              <a:t>Given your </a:t>
            </a:r>
            <a:r>
              <a:rPr lang="en-US" sz="3600" dirty="0" smtClean="0">
                <a:solidFill>
                  <a:srgbClr val="771106"/>
                </a:solidFill>
              </a:rPr>
              <a:t>experiences,</a:t>
            </a:r>
            <a:r>
              <a:rPr lang="en-US" sz="3600" dirty="0">
                <a:solidFill>
                  <a:srgbClr val="771106"/>
                </a:solidFill>
              </a:rPr>
              <a:t> </a:t>
            </a:r>
          </a:p>
          <a:p>
            <a:r>
              <a:rPr lang="en-US" sz="3600" dirty="0" smtClean="0">
                <a:solidFill>
                  <a:srgbClr val="771106"/>
                </a:solidFill>
              </a:rPr>
              <a:t>where are </a:t>
            </a:r>
            <a:r>
              <a:rPr lang="en-US" sz="3600" dirty="0">
                <a:solidFill>
                  <a:srgbClr val="771106"/>
                </a:solidFill>
              </a:rPr>
              <a:t>you now in </a:t>
            </a:r>
            <a:r>
              <a:rPr lang="en-US" sz="3600" dirty="0" smtClean="0">
                <a:solidFill>
                  <a:srgbClr val="771106"/>
                </a:solidFill>
              </a:rPr>
              <a:t>our collaboration? </a:t>
            </a:r>
            <a:endParaRPr lang="en-US" sz="3600" dirty="0">
              <a:solidFill>
                <a:srgbClr val="771106"/>
              </a:solidFill>
            </a:endParaRPr>
          </a:p>
        </p:txBody>
      </p:sp>
      <p:sp>
        <p:nvSpPr>
          <p:cNvPr id="3" name="Slide Number Placeholder 2"/>
          <p:cNvSpPr>
            <a:spLocks noGrp="1"/>
          </p:cNvSpPr>
          <p:nvPr>
            <p:ph type="sldNum" sz="quarter" idx="12"/>
          </p:nvPr>
        </p:nvSpPr>
        <p:spPr/>
        <p:txBody>
          <a:bodyPr/>
          <a:lstStyle/>
          <a:p>
            <a:fld id="{86CB4B4D-7CA3-9044-876B-883B54F8677D}" type="slidenum">
              <a:rPr lang="uk-UA" smtClean="0"/>
              <a:t>15</a:t>
            </a:fld>
            <a:endParaRPr lang="uk-UA"/>
          </a:p>
        </p:txBody>
      </p:sp>
    </p:spTree>
    <p:extLst>
      <p:ext uri="{BB962C8B-B14F-4D97-AF65-F5344CB8AC3E}">
        <p14:creationId xmlns:p14="http://schemas.microsoft.com/office/powerpoint/2010/main" val="123711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ersonal Frame of Reference"/>
          <p:cNvSpPr txBox="1"/>
          <p:nvPr/>
        </p:nvSpPr>
        <p:spPr>
          <a:xfrm>
            <a:off x="1750123" y="770166"/>
            <a:ext cx="9504556" cy="1025898"/>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sz="6000">
                <a:solidFill>
                  <a:schemeClr val="accent4">
                    <a:hueOff val="468000"/>
                    <a:satOff val="-4761"/>
                    <a:lumOff val="10196"/>
                  </a:schemeClr>
                </a:solidFill>
              </a:defRPr>
            </a:lvl1pPr>
          </a:lstStyle>
          <a:p>
            <a:r>
              <a:rPr dirty="0">
                <a:solidFill>
                  <a:srgbClr val="000000"/>
                </a:solidFill>
                <a:latin typeface="Garamond"/>
                <a:cs typeface="Garamond"/>
              </a:rPr>
              <a:t>Personal Frame of Reference</a:t>
            </a:r>
          </a:p>
        </p:txBody>
      </p:sp>
      <p:sp>
        <p:nvSpPr>
          <p:cNvPr id="152" name="Rectangle"/>
          <p:cNvSpPr/>
          <p:nvPr/>
        </p:nvSpPr>
        <p:spPr>
          <a:xfrm>
            <a:off x="1452408" y="2409124"/>
            <a:ext cx="10099986" cy="6451831"/>
          </a:xfrm>
          <a:prstGeom prst="rect">
            <a:avLst/>
          </a:prstGeom>
          <a:solidFill>
            <a:srgbClr val="FFFFFF"/>
          </a:solidFill>
          <a:ln w="12700">
            <a:solidFill>
              <a:srgbClr val="000000"/>
            </a:solidFill>
            <a:miter lim="400000"/>
          </a:ln>
        </p:spPr>
        <p:txBody>
          <a:bodyPr lIns="50788" tIns="50788" rIns="50788" bIns="50788" anchor="ctr"/>
          <a:lstStyle/>
          <a:p>
            <a:pPr>
              <a:defRPr sz="2200" b="0">
                <a:latin typeface="+mn-lt"/>
                <a:ea typeface="+mn-ea"/>
                <a:cs typeface="+mn-cs"/>
                <a:sym typeface="Helvetica Neue Medium"/>
              </a:defRPr>
            </a:pPr>
            <a:endParaRPr dirty="0"/>
          </a:p>
        </p:txBody>
      </p:sp>
      <p:sp>
        <p:nvSpPr>
          <p:cNvPr id="153" name="Rounded Rectangle"/>
          <p:cNvSpPr/>
          <p:nvPr/>
        </p:nvSpPr>
        <p:spPr>
          <a:xfrm>
            <a:off x="5252415" y="4578980"/>
            <a:ext cx="2499972" cy="2112118"/>
          </a:xfrm>
          <a:prstGeom prst="roundRect">
            <a:avLst>
              <a:gd name="adj" fmla="val 15000"/>
            </a:avLst>
          </a:prstGeom>
          <a:solidFill>
            <a:srgbClr val="A9A9A9"/>
          </a:solidFill>
          <a:ln w="12700">
            <a:miter lim="400000"/>
          </a:ln>
        </p:spPr>
        <p:txBody>
          <a:bodyPr lIns="50788" tIns="50788" rIns="50788" bIns="50788" anchor="ctr"/>
          <a:lstStyle/>
          <a:p>
            <a:pPr>
              <a:defRPr sz="2200" b="0">
                <a:solidFill>
                  <a:srgbClr val="000000"/>
                </a:solidFill>
                <a:latin typeface="+mn-lt"/>
                <a:ea typeface="+mn-ea"/>
                <a:cs typeface="+mn-cs"/>
                <a:sym typeface="Helvetica Neue Medium"/>
              </a:defRPr>
            </a:pPr>
            <a:endParaRPr/>
          </a:p>
        </p:txBody>
      </p:sp>
      <p:pic>
        <p:nvPicPr>
          <p:cNvPr id="154" name="black-women-brain3.psd" descr="black-women-brain3.psd"/>
          <p:cNvPicPr>
            <a:picLocks noChangeAspect="1"/>
          </p:cNvPicPr>
          <p:nvPr/>
        </p:nvPicPr>
        <p:blipFill>
          <a:blip r:embed="rId2">
            <a:extLst/>
          </a:blip>
          <a:stretch>
            <a:fillRect/>
          </a:stretch>
        </p:blipFill>
        <p:spPr>
          <a:xfrm>
            <a:off x="5922411" y="4728304"/>
            <a:ext cx="1159989" cy="1813470"/>
          </a:xfrm>
          <a:prstGeom prst="rect">
            <a:avLst/>
          </a:prstGeom>
          <a:ln w="12700">
            <a:miter lim="400000"/>
          </a:ln>
        </p:spPr>
      </p:pic>
      <p:sp>
        <p:nvSpPr>
          <p:cNvPr id="2" name="Rectangle 1"/>
          <p:cNvSpPr/>
          <p:nvPr/>
        </p:nvSpPr>
        <p:spPr>
          <a:xfrm>
            <a:off x="1608838" y="4465980"/>
            <a:ext cx="2984521" cy="2012469"/>
          </a:xfrm>
          <a:prstGeom prst="rect">
            <a:avLst/>
          </a:prstGeom>
        </p:spPr>
        <p:txBody>
          <a:bodyPr wrap="square" lIns="91420" tIns="45710" rIns="91420" bIns="45710">
            <a:spAutoFit/>
          </a:bodyPr>
          <a:lstStyle/>
          <a:p>
            <a:r>
              <a:rPr lang="en-US" dirty="0" smtClean="0">
                <a:solidFill>
                  <a:srgbClr val="000000"/>
                </a:solidFill>
              </a:rPr>
              <a:t>Person You Personally Know Who is an Important Influence</a:t>
            </a:r>
            <a:endParaRPr lang="en-US" dirty="0">
              <a:solidFill>
                <a:srgbClr val="000000"/>
              </a:solidFill>
            </a:endParaRPr>
          </a:p>
        </p:txBody>
      </p:sp>
      <p:sp>
        <p:nvSpPr>
          <p:cNvPr id="8" name="Rectangle 7"/>
          <p:cNvSpPr/>
          <p:nvPr/>
        </p:nvSpPr>
        <p:spPr>
          <a:xfrm>
            <a:off x="1597605" y="6894536"/>
            <a:ext cx="3318263" cy="1200329"/>
          </a:xfrm>
          <a:prstGeom prst="rect">
            <a:avLst/>
          </a:prstGeom>
        </p:spPr>
        <p:txBody>
          <a:bodyPr wrap="square" lIns="91420" tIns="45710" rIns="91420" bIns="45710">
            <a:spAutoFit/>
          </a:bodyPr>
          <a:lstStyle/>
          <a:p>
            <a:r>
              <a:rPr lang="en-US" dirty="0" smtClean="0">
                <a:solidFill>
                  <a:srgbClr val="000000"/>
                </a:solidFill>
              </a:rPr>
              <a:t>Person You Do Not Personally Know Who is Significant</a:t>
            </a:r>
            <a:endParaRPr lang="en-US" dirty="0">
              <a:solidFill>
                <a:srgbClr val="000000"/>
              </a:solidFill>
            </a:endParaRPr>
          </a:p>
        </p:txBody>
      </p:sp>
      <p:sp>
        <p:nvSpPr>
          <p:cNvPr id="9" name="Rectangle 8"/>
          <p:cNvSpPr/>
          <p:nvPr/>
        </p:nvSpPr>
        <p:spPr>
          <a:xfrm>
            <a:off x="4915867" y="7125365"/>
            <a:ext cx="3318263" cy="1569660"/>
          </a:xfrm>
          <a:prstGeom prst="rect">
            <a:avLst/>
          </a:prstGeom>
        </p:spPr>
        <p:txBody>
          <a:bodyPr wrap="square" lIns="91420" tIns="45710" rIns="91420" bIns="45710">
            <a:spAutoFit/>
          </a:bodyPr>
          <a:lstStyle/>
          <a:p>
            <a:r>
              <a:rPr lang="en-US" dirty="0" smtClean="0">
                <a:solidFill>
                  <a:srgbClr val="000000"/>
                </a:solidFill>
              </a:rPr>
              <a:t>Events That Are Important to Your Education Practice and Your Life</a:t>
            </a:r>
            <a:endParaRPr lang="en-US" dirty="0">
              <a:solidFill>
                <a:srgbClr val="000000"/>
              </a:solidFill>
            </a:endParaRPr>
          </a:p>
        </p:txBody>
      </p:sp>
      <p:sp>
        <p:nvSpPr>
          <p:cNvPr id="10" name="Rectangle 9"/>
          <p:cNvSpPr/>
          <p:nvPr/>
        </p:nvSpPr>
        <p:spPr>
          <a:xfrm>
            <a:off x="8091069" y="7865618"/>
            <a:ext cx="3318263" cy="461665"/>
          </a:xfrm>
          <a:prstGeom prst="rect">
            <a:avLst/>
          </a:prstGeom>
        </p:spPr>
        <p:txBody>
          <a:bodyPr wrap="square" lIns="91420" tIns="45710" rIns="91420" bIns="45710">
            <a:spAutoFit/>
          </a:bodyPr>
          <a:lstStyle/>
          <a:p>
            <a:r>
              <a:rPr lang="en-US" dirty="0" smtClean="0">
                <a:solidFill>
                  <a:srgbClr val="000000"/>
                </a:solidFill>
              </a:rPr>
              <a:t>Impactful Places</a:t>
            </a:r>
            <a:endParaRPr lang="en-US" dirty="0">
              <a:solidFill>
                <a:srgbClr val="000000"/>
              </a:solidFill>
            </a:endParaRPr>
          </a:p>
        </p:txBody>
      </p:sp>
      <p:sp>
        <p:nvSpPr>
          <p:cNvPr id="11" name="Rectangle 10"/>
          <p:cNvSpPr/>
          <p:nvPr/>
        </p:nvSpPr>
        <p:spPr>
          <a:xfrm>
            <a:off x="8514429" y="5483220"/>
            <a:ext cx="3318263" cy="1200329"/>
          </a:xfrm>
          <a:prstGeom prst="rect">
            <a:avLst/>
          </a:prstGeom>
        </p:spPr>
        <p:txBody>
          <a:bodyPr wrap="square" lIns="91420" tIns="45710" rIns="91420" bIns="45710">
            <a:spAutoFit/>
          </a:bodyPr>
          <a:lstStyle/>
          <a:p>
            <a:r>
              <a:rPr lang="en-US" dirty="0" smtClean="0">
                <a:solidFill>
                  <a:srgbClr val="000000"/>
                </a:solidFill>
              </a:rPr>
              <a:t>Books</a:t>
            </a:r>
          </a:p>
          <a:p>
            <a:r>
              <a:rPr lang="en-US" dirty="0" smtClean="0">
                <a:solidFill>
                  <a:srgbClr val="000000"/>
                </a:solidFill>
              </a:rPr>
              <a:t>Films</a:t>
            </a:r>
          </a:p>
          <a:p>
            <a:r>
              <a:rPr lang="en-US" dirty="0" smtClean="0">
                <a:solidFill>
                  <a:srgbClr val="000000"/>
                </a:solidFill>
              </a:rPr>
              <a:t>Music</a:t>
            </a:r>
            <a:endParaRPr lang="en-US" dirty="0">
              <a:solidFill>
                <a:srgbClr val="000000"/>
              </a:solidFill>
            </a:endParaRPr>
          </a:p>
        </p:txBody>
      </p:sp>
      <p:sp>
        <p:nvSpPr>
          <p:cNvPr id="12" name="Rectangle 11"/>
          <p:cNvSpPr/>
          <p:nvPr/>
        </p:nvSpPr>
        <p:spPr>
          <a:xfrm>
            <a:off x="8043620" y="7021546"/>
            <a:ext cx="3318263" cy="461665"/>
          </a:xfrm>
          <a:prstGeom prst="rect">
            <a:avLst/>
          </a:prstGeom>
        </p:spPr>
        <p:txBody>
          <a:bodyPr wrap="square" lIns="91420" tIns="45710" rIns="91420" bIns="45710">
            <a:spAutoFit/>
          </a:bodyPr>
          <a:lstStyle/>
          <a:p>
            <a:r>
              <a:rPr lang="en-US" dirty="0" smtClean="0">
                <a:solidFill>
                  <a:srgbClr val="000000"/>
                </a:solidFill>
              </a:rPr>
              <a:t>Food</a:t>
            </a:r>
            <a:endParaRPr lang="en-US" dirty="0">
              <a:solidFill>
                <a:srgbClr val="000000"/>
              </a:solidFill>
            </a:endParaRPr>
          </a:p>
        </p:txBody>
      </p:sp>
      <p:sp>
        <p:nvSpPr>
          <p:cNvPr id="13" name="Rectangle 12"/>
          <p:cNvSpPr/>
          <p:nvPr/>
        </p:nvSpPr>
        <p:spPr>
          <a:xfrm>
            <a:off x="7985229" y="4524501"/>
            <a:ext cx="3318263" cy="830997"/>
          </a:xfrm>
          <a:prstGeom prst="rect">
            <a:avLst/>
          </a:prstGeom>
        </p:spPr>
        <p:txBody>
          <a:bodyPr wrap="square" lIns="91420" tIns="45710" rIns="91420" bIns="45710">
            <a:spAutoFit/>
          </a:bodyPr>
          <a:lstStyle/>
          <a:p>
            <a:r>
              <a:rPr lang="en-US" dirty="0" smtClean="0">
                <a:solidFill>
                  <a:srgbClr val="000000"/>
                </a:solidFill>
              </a:rPr>
              <a:t>Guiding Principles </a:t>
            </a:r>
            <a:br>
              <a:rPr lang="en-US" dirty="0" smtClean="0">
                <a:solidFill>
                  <a:srgbClr val="000000"/>
                </a:solidFill>
              </a:rPr>
            </a:br>
            <a:r>
              <a:rPr lang="en-US" dirty="0" smtClean="0">
                <a:solidFill>
                  <a:srgbClr val="000000"/>
                </a:solidFill>
              </a:rPr>
              <a:t>as a Person</a:t>
            </a:r>
            <a:endParaRPr lang="en-US" dirty="0">
              <a:solidFill>
                <a:srgbClr val="000000"/>
              </a:solidFill>
            </a:endParaRPr>
          </a:p>
        </p:txBody>
      </p:sp>
      <p:sp>
        <p:nvSpPr>
          <p:cNvPr id="14" name="Rectangle 13"/>
          <p:cNvSpPr/>
          <p:nvPr/>
        </p:nvSpPr>
        <p:spPr>
          <a:xfrm>
            <a:off x="2001215" y="2485398"/>
            <a:ext cx="8963566" cy="1200308"/>
          </a:xfrm>
          <a:prstGeom prst="rect">
            <a:avLst/>
          </a:prstGeom>
        </p:spPr>
        <p:txBody>
          <a:bodyPr wrap="square" lIns="91420" tIns="45710" rIns="91420" bIns="45710">
            <a:spAutoFit/>
          </a:bodyPr>
          <a:lstStyle/>
          <a:p>
            <a:r>
              <a:rPr lang="en-US" sz="3600" dirty="0">
                <a:solidFill>
                  <a:srgbClr val="771106"/>
                </a:solidFill>
              </a:rPr>
              <a:t>Given your experiences, </a:t>
            </a:r>
          </a:p>
          <a:p>
            <a:r>
              <a:rPr lang="en-US" sz="3600" dirty="0">
                <a:solidFill>
                  <a:srgbClr val="771106"/>
                </a:solidFill>
              </a:rPr>
              <a:t>where are you now in our collaboration? </a:t>
            </a:r>
          </a:p>
        </p:txBody>
      </p:sp>
      <p:sp>
        <p:nvSpPr>
          <p:cNvPr id="3" name="Slide Number Placeholder 2"/>
          <p:cNvSpPr>
            <a:spLocks noGrp="1"/>
          </p:cNvSpPr>
          <p:nvPr>
            <p:ph type="sldNum" sz="quarter" idx="12"/>
          </p:nvPr>
        </p:nvSpPr>
        <p:spPr/>
        <p:txBody>
          <a:bodyPr/>
          <a:lstStyle/>
          <a:p>
            <a:fld id="{86CB4B4D-7CA3-9044-876B-883B54F8677D}" type="slidenum">
              <a:rPr lang="uk-UA" smtClean="0"/>
              <a:t>16</a:t>
            </a:fld>
            <a:endParaRPr lang="uk-UA"/>
          </a:p>
        </p:txBody>
      </p:sp>
    </p:spTree>
    <p:extLst>
      <p:ext uri="{BB962C8B-B14F-4D97-AF65-F5344CB8AC3E}">
        <p14:creationId xmlns:p14="http://schemas.microsoft.com/office/powerpoint/2010/main" val="389930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Image" descr="Image"/>
          <p:cNvPicPr>
            <a:picLocks noChangeAspect="1"/>
          </p:cNvPicPr>
          <p:nvPr/>
        </p:nvPicPr>
        <p:blipFill>
          <a:blip r:embed="rId2">
            <a:extLst/>
          </a:blip>
          <a:stretch>
            <a:fillRect/>
          </a:stretch>
        </p:blipFill>
        <p:spPr>
          <a:xfrm>
            <a:off x="575352" y="2532590"/>
            <a:ext cx="11854098" cy="4688422"/>
          </a:xfrm>
          <a:prstGeom prst="rect">
            <a:avLst/>
          </a:prstGeom>
          <a:ln w="12700">
            <a:miter lim="400000"/>
          </a:ln>
        </p:spPr>
      </p:pic>
      <p:sp>
        <p:nvSpPr>
          <p:cNvPr id="3" name="Community Building Exercises"/>
          <p:cNvSpPr txBox="1"/>
          <p:nvPr/>
        </p:nvSpPr>
        <p:spPr>
          <a:xfrm>
            <a:off x="783199" y="610158"/>
            <a:ext cx="11261124" cy="1538883"/>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lvl1pPr defTabSz="502412">
              <a:lnSpc>
                <a:spcPct val="120000"/>
              </a:lnSpc>
              <a:defRPr sz="6000">
                <a:solidFill>
                  <a:srgbClr val="FFFB00"/>
                </a:solidFill>
                <a:latin typeface="Calibri"/>
                <a:ea typeface="Calibri"/>
                <a:cs typeface="Calibri"/>
                <a:sym typeface="Calibri"/>
              </a:defRPr>
            </a:lvl1pPr>
          </a:lstStyle>
          <a:p>
            <a:pPr algn="dist"/>
            <a:r>
              <a:rPr lang="en-US" sz="8000" dirty="0">
                <a:solidFill>
                  <a:srgbClr val="000000"/>
                </a:solidFill>
                <a:latin typeface="Garamond"/>
                <a:cs typeface="Garamond"/>
              </a:rPr>
              <a:t>Collaborative Learning</a:t>
            </a:r>
          </a:p>
        </p:txBody>
      </p:sp>
      <p:sp>
        <p:nvSpPr>
          <p:cNvPr id="2" name="Slide Number Placeholder 1"/>
          <p:cNvSpPr>
            <a:spLocks noGrp="1"/>
          </p:cNvSpPr>
          <p:nvPr>
            <p:ph type="sldNum" sz="quarter" idx="12"/>
          </p:nvPr>
        </p:nvSpPr>
        <p:spPr/>
        <p:txBody>
          <a:bodyPr/>
          <a:lstStyle/>
          <a:p>
            <a:fld id="{86CB4B4D-7CA3-9044-876B-883B54F8677D}" type="slidenum">
              <a:rPr lang="uk-UA" smtClean="0"/>
              <a:t>17</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brain-illustration.jpg" descr="brain-illustration.jpg"/>
          <p:cNvPicPr>
            <a:picLocks noChangeAspect="1"/>
          </p:cNvPicPr>
          <p:nvPr/>
        </p:nvPicPr>
        <p:blipFill>
          <a:blip r:embed="rId2">
            <a:alphaModFix amt="67168"/>
            <a:extLst/>
          </a:blip>
          <a:stretch>
            <a:fillRect/>
          </a:stretch>
        </p:blipFill>
        <p:spPr>
          <a:xfrm>
            <a:off x="414377" y="-358179"/>
            <a:ext cx="12334817" cy="1026692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18</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6" name="brain-illustration.jpg" descr="brain-illustration.jpg"/>
          <p:cNvPicPr>
            <a:picLocks noChangeAspect="1"/>
          </p:cNvPicPr>
          <p:nvPr/>
        </p:nvPicPr>
        <p:blipFill>
          <a:blip r:embed="rId2">
            <a:alphaModFix amt="30000"/>
            <a:extLst/>
          </a:blip>
          <a:stretch>
            <a:fillRect/>
          </a:stretch>
        </p:blipFill>
        <p:spPr>
          <a:xfrm>
            <a:off x="-102239" y="-695620"/>
            <a:ext cx="13170543" cy="10962542"/>
          </a:xfrm>
          <a:prstGeom prst="rect">
            <a:avLst/>
          </a:prstGeom>
          <a:ln w="12700">
            <a:miter lim="400000"/>
          </a:ln>
        </p:spPr>
      </p:pic>
      <p:sp>
        <p:nvSpPr>
          <p:cNvPr id="11" name="Rectangle 10"/>
          <p:cNvSpPr/>
          <p:nvPr/>
        </p:nvSpPr>
        <p:spPr>
          <a:xfrm>
            <a:off x="2418054" y="1985933"/>
            <a:ext cx="7450972" cy="41073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Picture 8" descr="thinking maps frame transparent.psd"/>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320496" y="1985933"/>
            <a:ext cx="7654370" cy="4107364"/>
          </a:xfrm>
          <a:prstGeom prst="rect">
            <a:avLst/>
          </a:prstGeom>
        </p:spPr>
      </p:pic>
      <p:sp>
        <p:nvSpPr>
          <p:cNvPr id="10" name="Slide Number Placeholder 9"/>
          <p:cNvSpPr>
            <a:spLocks noGrp="1"/>
          </p:cNvSpPr>
          <p:nvPr>
            <p:ph type="sldNum" sz="quarter" idx="2"/>
          </p:nvPr>
        </p:nvSpPr>
        <p:spPr>
          <a:xfrm>
            <a:off x="9806971" y="9040143"/>
            <a:ext cx="3034453" cy="519289"/>
          </a:xfrm>
        </p:spPr>
        <p:txBody>
          <a:bodyPr/>
          <a:lstStyle/>
          <a:p>
            <a:fld id="{86CB4B4D-7CA3-9044-876B-883B54F8677D}" type="slidenum">
              <a:rPr lang="uk-UA" smtClean="0"/>
              <a:t>19</a:t>
            </a:fld>
            <a:endParaRPr lang="uk-UA"/>
          </a:p>
        </p:txBody>
      </p:sp>
    </p:spTree>
    <p:extLst>
      <p:ext uri="{BB962C8B-B14F-4D97-AF65-F5344CB8AC3E}">
        <p14:creationId xmlns:p14="http://schemas.microsoft.com/office/powerpoint/2010/main" val="8828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he NUA’s mission is to substantiate an irrefutable belief in the capacity of all public school children to achieve the high intellectual performances demanded by our ever changing global community. Our focus is teacher and administrator quality through professional development which incorporates current research from cognitive neuroscience on learning, teaching, and leading. We partner with school districts to support the building of their capacity to advocate community-wide responsibility for realizing the learning potential of its children."/>
          <p:cNvSpPr txBox="1"/>
          <p:nvPr/>
        </p:nvSpPr>
        <p:spPr>
          <a:xfrm>
            <a:off x="1061746" y="2403825"/>
            <a:ext cx="11245049" cy="5060848"/>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lvl1pPr algn="l" defTabSz="457200">
              <a:lnSpc>
                <a:spcPts val="4900"/>
              </a:lnSpc>
              <a:spcBef>
                <a:spcPts val="2400"/>
              </a:spcBef>
              <a:defRPr sz="1800" b="0">
                <a:solidFill>
                  <a:schemeClr val="accent4">
                    <a:hueOff val="468000"/>
                    <a:satOff val="-4761"/>
                    <a:lumOff val="10196"/>
                  </a:schemeClr>
                </a:solidFill>
                <a:latin typeface="Verdana"/>
                <a:ea typeface="Verdana"/>
                <a:cs typeface="Verdana"/>
                <a:sym typeface="Verdana"/>
              </a:defRPr>
            </a:lvl1pPr>
          </a:lstStyle>
          <a:p>
            <a:pPr>
              <a:lnSpc>
                <a:spcPct val="120000"/>
              </a:lnSpc>
            </a:pPr>
            <a:r>
              <a:rPr sz="5400" dirty="0">
                <a:solidFill>
                  <a:srgbClr val="0D0D0D"/>
                </a:solidFill>
                <a:latin typeface="Garamond"/>
                <a:cs typeface="Garamond"/>
              </a:rPr>
              <a:t>The NUA’s mission is to substantiate an irrefutable belief in the capacity of all public school children to achieve the high intellectual performances demanded by our ever changing global community. </a:t>
            </a:r>
          </a:p>
        </p:txBody>
      </p:sp>
      <p:pic>
        <p:nvPicPr>
          <p:cNvPr id="6" name="Picture 5" descr="rcsd-m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448" y="831168"/>
            <a:ext cx="4611750" cy="1090375"/>
          </a:xfrm>
          <a:prstGeom prst="rect">
            <a:avLst/>
          </a:prstGeom>
        </p:spPr>
      </p:pic>
      <p:pic>
        <p:nvPicPr>
          <p:cNvPr id="7" name="Picture 6" descr="NUA-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609" y="495803"/>
            <a:ext cx="4241801" cy="1422400"/>
          </a:xfrm>
          <a:prstGeom prst="rect">
            <a:avLst/>
          </a:prstGeom>
        </p:spPr>
      </p:pic>
      <p:sp>
        <p:nvSpPr>
          <p:cNvPr id="2" name="Slide Number Placeholder 1"/>
          <p:cNvSpPr>
            <a:spLocks noGrp="1"/>
          </p:cNvSpPr>
          <p:nvPr>
            <p:ph type="sldNum" sz="quarter" idx="12"/>
          </p:nvPr>
        </p:nvSpPr>
        <p:spPr/>
        <p:txBody>
          <a:bodyPr/>
          <a:lstStyle/>
          <a:p>
            <a:fld id="{86CB4B4D-7CA3-9044-876B-883B54F8677D}" type="slidenum">
              <a:rPr lang="uk-UA" smtClean="0"/>
              <a:t>2</a:t>
            </a:fld>
            <a:endParaRPr lang="uk-UA"/>
          </a:p>
        </p:txBody>
      </p:sp>
    </p:spTree>
    <p:extLst>
      <p:ext uri="{BB962C8B-B14F-4D97-AF65-F5344CB8AC3E}">
        <p14:creationId xmlns:p14="http://schemas.microsoft.com/office/powerpoint/2010/main" val="260601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equencing…"/>
          <p:cNvSpPr txBox="1"/>
          <p:nvPr/>
        </p:nvSpPr>
        <p:spPr>
          <a:xfrm>
            <a:off x="1964231" y="1292248"/>
            <a:ext cx="9592345" cy="7169117"/>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lang="en-US" dirty="0" smtClean="0">
                <a:solidFill>
                  <a:schemeClr val="accent6">
                    <a:lumMod val="50000"/>
                  </a:schemeClr>
                </a:solidFill>
              </a:rPr>
              <a:t> Sequencing</a:t>
            </a: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lang="en-US" dirty="0" smtClean="0">
                <a:solidFill>
                  <a:schemeClr val="accent6">
                    <a:lumMod val="50000"/>
                  </a:schemeClr>
                </a:solidFill>
              </a:rPr>
              <a:t> Categorizing</a:t>
            </a: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lang="en-US" dirty="0" smtClean="0">
                <a:solidFill>
                  <a:schemeClr val="accent6">
                    <a:lumMod val="50000"/>
                  </a:schemeClr>
                </a:solidFill>
              </a:rPr>
              <a:t> Cause - Effect</a:t>
            </a: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lang="en-US" dirty="0" smtClean="0">
                <a:solidFill>
                  <a:schemeClr val="accent6">
                    <a:lumMod val="50000"/>
                  </a:schemeClr>
                </a:solidFill>
              </a:rPr>
              <a:t> Defining In Context (Brainstorming)</a:t>
            </a: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lang="en-US" dirty="0" smtClean="0">
                <a:solidFill>
                  <a:schemeClr val="accent6">
                    <a:lumMod val="50000"/>
                  </a:schemeClr>
                </a:solidFill>
              </a:rPr>
              <a:t> Relationships</a:t>
            </a: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lang="en-US" dirty="0" smtClean="0">
                <a:solidFill>
                  <a:schemeClr val="accent6">
                    <a:lumMod val="50000"/>
                  </a:schemeClr>
                </a:solidFill>
              </a:rPr>
              <a:t> Whole - Part</a:t>
            </a: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lang="en-US" dirty="0" smtClean="0">
                <a:solidFill>
                  <a:schemeClr val="accent6">
                    <a:lumMod val="50000"/>
                  </a:schemeClr>
                </a:solidFill>
              </a:rPr>
              <a:t> Qualities</a:t>
            </a:r>
          </a:p>
          <a:p>
            <a:pPr marL="502816" indent="-228553" algn="l" defTabSz="457105">
              <a:lnSpc>
                <a:spcPct val="120000"/>
              </a:lnSpc>
              <a:buSzPct val="100000"/>
              <a:buChar char="•"/>
              <a:defRPr sz="4800">
                <a:solidFill>
                  <a:schemeClr val="accent4">
                    <a:hueOff val="468000"/>
                    <a:satOff val="-4761"/>
                    <a:lumOff val="10196"/>
                  </a:schemeClr>
                </a:solidFill>
                <a:latin typeface="Calibri"/>
                <a:ea typeface="Calibri"/>
                <a:cs typeface="Calibri"/>
                <a:sym typeface="Calibri"/>
              </a:defRPr>
            </a:pPr>
            <a:r>
              <a:rPr lang="en-US" dirty="0" smtClean="0">
                <a:solidFill>
                  <a:schemeClr val="accent6">
                    <a:lumMod val="50000"/>
                  </a:schemeClr>
                </a:solidFill>
              </a:rPr>
              <a:t> Compare / Contrast</a:t>
            </a:r>
            <a:endParaRPr lang="en-US" dirty="0">
              <a:solidFill>
                <a:schemeClr val="accent6">
                  <a:lumMod val="50000"/>
                </a:schemeClr>
              </a:solidFill>
            </a:endParaRPr>
          </a:p>
        </p:txBody>
      </p:sp>
      <p:pic>
        <p:nvPicPr>
          <p:cNvPr id="358" name="Image" descr="Image"/>
          <p:cNvPicPr>
            <a:picLocks noChangeAspect="1"/>
          </p:cNvPicPr>
          <p:nvPr/>
        </p:nvPicPr>
        <p:blipFill>
          <a:blip r:embed="rId2">
            <a:alphaModFix amt="17626"/>
            <a:extLst/>
          </a:blip>
          <a:stretch>
            <a:fillRect/>
          </a:stretch>
        </p:blipFill>
        <p:spPr>
          <a:xfrm>
            <a:off x="-111853" y="994009"/>
            <a:ext cx="13004801" cy="7576826"/>
          </a:xfrm>
          <a:prstGeom prst="rect">
            <a:avLst/>
          </a:prstGeom>
          <a:ln w="12700">
            <a:miter lim="400000"/>
          </a:ln>
        </p:spPr>
      </p:pic>
      <p:sp>
        <p:nvSpPr>
          <p:cNvPr id="3" name="Slide Number Placeholder 2"/>
          <p:cNvSpPr>
            <a:spLocks noGrp="1"/>
          </p:cNvSpPr>
          <p:nvPr>
            <p:ph type="sldNum" sz="quarter" idx="12"/>
          </p:nvPr>
        </p:nvSpPr>
        <p:spPr/>
        <p:txBody>
          <a:bodyPr/>
          <a:lstStyle/>
          <a:p>
            <a:fld id="{86CB4B4D-7CA3-9044-876B-883B54F8677D}" type="slidenum">
              <a:rPr lang="uk-UA" smtClean="0"/>
              <a:t>20</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 name="Rectangle"/>
          <p:cNvSpPr/>
          <p:nvPr/>
        </p:nvSpPr>
        <p:spPr>
          <a:xfrm>
            <a:off x="5635079" y="4449919"/>
            <a:ext cx="1899435" cy="980766"/>
          </a:xfrm>
          <a:prstGeom prst="rect">
            <a:avLst/>
          </a:prstGeom>
          <a:solidFill>
            <a:srgbClr val="FFFFFF"/>
          </a:solidFill>
          <a:ln w="12700">
            <a:miter lim="400000"/>
          </a:ln>
        </p:spPr>
        <p:txBody>
          <a:bodyPr lIns="50788" tIns="50788" rIns="50788" bIns="50788" anchor="ctr"/>
          <a:lstStyle/>
          <a:p>
            <a:pPr>
              <a:defRPr sz="2200" b="0">
                <a:latin typeface="+mn-lt"/>
                <a:ea typeface="+mn-ea"/>
                <a:cs typeface="+mn-cs"/>
                <a:sym typeface="Helvetica Neue Medium"/>
              </a:defRPr>
            </a:pPr>
            <a:endParaRPr/>
          </a:p>
        </p:txBody>
      </p:sp>
      <p:pic>
        <p:nvPicPr>
          <p:cNvPr id="4" name="Picture 3" descr="thinking maps hand transpare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41" y="1275831"/>
            <a:ext cx="12537199" cy="5117797"/>
          </a:xfrm>
          <a:prstGeom prst="rect">
            <a:avLst/>
          </a:prstGeom>
        </p:spPr>
      </p:pic>
      <p:pic>
        <p:nvPicPr>
          <p:cNvPr id="5" name="Picture 4" descr="thinking maps frame transparent.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6132" y="6526970"/>
            <a:ext cx="5723617" cy="3071314"/>
          </a:xfrm>
          <a:prstGeom prst="rect">
            <a:avLst/>
          </a:prstGeom>
        </p:spPr>
      </p:pic>
      <p:sp>
        <p:nvSpPr>
          <p:cNvPr id="6" name="Rectangle 5"/>
          <p:cNvSpPr/>
          <p:nvPr/>
        </p:nvSpPr>
        <p:spPr>
          <a:xfrm>
            <a:off x="508019" y="-171358"/>
            <a:ext cx="12113850" cy="1200329"/>
          </a:xfrm>
          <a:prstGeom prst="rect">
            <a:avLst/>
          </a:prstGeom>
        </p:spPr>
        <p:txBody>
          <a:bodyPr wrap="square">
            <a:spAutoFit/>
          </a:bodyPr>
          <a:lstStyle/>
          <a:p>
            <a:r>
              <a:rPr lang="en-US" sz="7200" dirty="0" smtClean="0">
                <a:solidFill>
                  <a:srgbClr val="000000"/>
                </a:solidFill>
                <a:latin typeface="Garamond"/>
                <a:cs typeface="Garamond"/>
              </a:rPr>
              <a:t>A Language of Thinking</a:t>
            </a:r>
            <a:endParaRPr lang="en-US" sz="7200" dirty="0">
              <a:solidFill>
                <a:srgbClr val="000000"/>
              </a:solidFill>
            </a:endParaRPr>
          </a:p>
        </p:txBody>
      </p:sp>
      <p:sp>
        <p:nvSpPr>
          <p:cNvPr id="7" name="Slide Number Placeholder 6"/>
          <p:cNvSpPr>
            <a:spLocks noGrp="1"/>
          </p:cNvSpPr>
          <p:nvPr>
            <p:ph type="sldNum" sz="quarter" idx="12"/>
          </p:nvPr>
        </p:nvSpPr>
        <p:spPr/>
        <p:txBody>
          <a:bodyPr/>
          <a:lstStyle/>
          <a:p>
            <a:fld id="{86CB4B4D-7CA3-9044-876B-883B54F8677D}" type="slidenum">
              <a:rPr lang="uk-UA" smtClean="0"/>
              <a:t>21</a:t>
            </a:fld>
            <a:endParaRPr lang="uk-UA"/>
          </a:p>
        </p:txBody>
      </p:sp>
    </p:spTree>
    <p:extLst>
      <p:ext uri="{BB962C8B-B14F-4D97-AF65-F5344CB8AC3E}">
        <p14:creationId xmlns:p14="http://schemas.microsoft.com/office/powerpoint/2010/main" val="74630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 name="Rectangle"/>
          <p:cNvSpPr/>
          <p:nvPr/>
        </p:nvSpPr>
        <p:spPr>
          <a:xfrm>
            <a:off x="5635079" y="4449919"/>
            <a:ext cx="1899435" cy="980766"/>
          </a:xfrm>
          <a:prstGeom prst="rect">
            <a:avLst/>
          </a:prstGeom>
          <a:solidFill>
            <a:srgbClr val="FFFFFF"/>
          </a:solidFill>
          <a:ln w="12700">
            <a:miter lim="400000"/>
          </a:ln>
        </p:spPr>
        <p:txBody>
          <a:bodyPr lIns="50788" tIns="50788" rIns="50788" bIns="50788" anchor="ctr"/>
          <a:lstStyle/>
          <a:p>
            <a:pPr>
              <a:defRPr sz="2200" b="0">
                <a:latin typeface="+mn-lt"/>
                <a:ea typeface="+mn-ea"/>
                <a:cs typeface="+mn-cs"/>
                <a:sym typeface="Helvetica Neue Medium"/>
              </a:defRPr>
            </a:pPr>
            <a:endParaRPr/>
          </a:p>
        </p:txBody>
      </p:sp>
      <p:pic>
        <p:nvPicPr>
          <p:cNvPr id="4" name="Picture 3" descr="thinking maps hand transpare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41" y="772269"/>
            <a:ext cx="12537199" cy="5117797"/>
          </a:xfrm>
          <a:prstGeom prst="rect">
            <a:avLst/>
          </a:prstGeom>
        </p:spPr>
      </p:pic>
      <p:sp>
        <p:nvSpPr>
          <p:cNvPr id="6" name="Community Building Exercises"/>
          <p:cNvSpPr txBox="1"/>
          <p:nvPr/>
        </p:nvSpPr>
        <p:spPr>
          <a:xfrm>
            <a:off x="744180" y="6180025"/>
            <a:ext cx="11516450" cy="3016186"/>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defTabSz="502412">
              <a:lnSpc>
                <a:spcPct val="120000"/>
              </a:lnSpc>
              <a:defRPr sz="6000">
                <a:solidFill>
                  <a:srgbClr val="FFFB00"/>
                </a:solidFill>
                <a:latin typeface="Calibri"/>
                <a:ea typeface="Calibri"/>
                <a:cs typeface="Calibri"/>
                <a:sym typeface="Calibri"/>
              </a:defRPr>
            </a:lvl1pPr>
          </a:lstStyle>
          <a:p>
            <a:r>
              <a:rPr lang="en-US" sz="8000" dirty="0" smtClean="0">
                <a:solidFill>
                  <a:srgbClr val="000000"/>
                </a:solidFill>
                <a:latin typeface="Garamond"/>
                <a:cs typeface="Garamond"/>
              </a:rPr>
              <a:t>Eight Cognitive Processes</a:t>
            </a:r>
            <a:endParaRPr lang="en-US" sz="8000" dirty="0">
              <a:solidFill>
                <a:srgbClr val="000000"/>
              </a:solidFill>
              <a:latin typeface="Garamond"/>
              <a:cs typeface="Garamond"/>
            </a:endParaRPr>
          </a:p>
          <a:p>
            <a:r>
              <a:rPr lang="en-US" sz="8000" dirty="0" smtClean="0">
                <a:solidFill>
                  <a:srgbClr val="000000"/>
                </a:solidFill>
                <a:latin typeface="Garamond"/>
                <a:cs typeface="Garamond"/>
              </a:rPr>
              <a:t>One Topic</a:t>
            </a:r>
            <a:endParaRPr sz="8000" dirty="0">
              <a:solidFill>
                <a:srgbClr val="000000"/>
              </a:solidFill>
              <a:latin typeface="Garamond"/>
              <a:cs typeface="Garamond"/>
            </a:endParaRPr>
          </a:p>
        </p:txBody>
      </p:sp>
      <p:sp>
        <p:nvSpPr>
          <p:cNvPr id="2" name="Slide Number Placeholder 1"/>
          <p:cNvSpPr>
            <a:spLocks noGrp="1"/>
          </p:cNvSpPr>
          <p:nvPr>
            <p:ph type="sldNum" sz="quarter" idx="12"/>
          </p:nvPr>
        </p:nvSpPr>
        <p:spPr/>
        <p:txBody>
          <a:bodyPr/>
          <a:lstStyle/>
          <a:p>
            <a:fld id="{86CB4B4D-7CA3-9044-876B-883B54F8677D}" type="slidenum">
              <a:rPr lang="uk-UA" smtClean="0"/>
              <a:t>22</a:t>
            </a:fld>
            <a:endParaRPr lang="uk-UA"/>
          </a:p>
        </p:txBody>
      </p:sp>
    </p:spTree>
    <p:extLst>
      <p:ext uri="{BB962C8B-B14F-4D97-AF65-F5344CB8AC3E}">
        <p14:creationId xmlns:p14="http://schemas.microsoft.com/office/powerpoint/2010/main" val="175821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articipant Centered"/>
          <p:cNvSpPr txBox="1"/>
          <p:nvPr/>
        </p:nvSpPr>
        <p:spPr>
          <a:xfrm>
            <a:off x="2445335" y="1762697"/>
            <a:ext cx="10559465" cy="7990903"/>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pPr marL="685658" indent="-685658">
              <a:lnSpc>
                <a:spcPct val="130000"/>
              </a:lnSpc>
              <a:buFont typeface="Arial"/>
              <a:buChar char="•"/>
            </a:pPr>
            <a:r>
              <a:rPr lang="en-US" sz="4400" dirty="0">
                <a:solidFill>
                  <a:srgbClr val="000000"/>
                </a:solidFill>
                <a:latin typeface="Garamond"/>
                <a:cs typeface="Garamond"/>
              </a:rPr>
              <a:t>Priming</a:t>
            </a:r>
          </a:p>
          <a:p>
            <a:pPr marL="685658" indent="-685658">
              <a:lnSpc>
                <a:spcPct val="130000"/>
              </a:lnSpc>
              <a:buFont typeface="Arial"/>
              <a:buChar char="•"/>
            </a:pPr>
            <a:r>
              <a:rPr lang="en-US" sz="4400" dirty="0">
                <a:solidFill>
                  <a:srgbClr val="000000"/>
                </a:solidFill>
                <a:latin typeface="Garamond"/>
                <a:cs typeface="Garamond"/>
              </a:rPr>
              <a:t>Audio, Video, Text, Personal Frames</a:t>
            </a:r>
          </a:p>
          <a:p>
            <a:pPr marL="685658" indent="-685658">
              <a:lnSpc>
                <a:spcPct val="130000"/>
              </a:lnSpc>
              <a:buFont typeface="Arial"/>
              <a:buChar char="•"/>
            </a:pPr>
            <a:r>
              <a:rPr lang="en-US" sz="4400" dirty="0">
                <a:solidFill>
                  <a:srgbClr val="000000"/>
                </a:solidFill>
                <a:latin typeface="Garamond"/>
                <a:cs typeface="Garamond"/>
              </a:rPr>
              <a:t>Collaborative Communities</a:t>
            </a:r>
          </a:p>
          <a:p>
            <a:pPr marL="685658" indent="-685658">
              <a:lnSpc>
                <a:spcPct val="130000"/>
              </a:lnSpc>
              <a:buFont typeface="Arial"/>
              <a:buChar char="•"/>
            </a:pPr>
            <a:r>
              <a:rPr lang="en-US" sz="4400" dirty="0">
                <a:solidFill>
                  <a:srgbClr val="000000"/>
                </a:solidFill>
                <a:latin typeface="Garamond"/>
                <a:cs typeface="Garamond"/>
              </a:rPr>
              <a:t>Cognitive Mapping and Frame</a:t>
            </a:r>
          </a:p>
          <a:p>
            <a:pPr marL="685658" indent="-685658">
              <a:lnSpc>
                <a:spcPct val="130000"/>
              </a:lnSpc>
              <a:buFont typeface="Arial"/>
              <a:buChar char="•"/>
            </a:pPr>
            <a:r>
              <a:rPr lang="en-US" sz="4400" dirty="0">
                <a:solidFill>
                  <a:srgbClr val="000000"/>
                </a:solidFill>
                <a:latin typeface="Garamond"/>
                <a:cs typeface="Garamond"/>
              </a:rPr>
              <a:t>Questions and Inquiry</a:t>
            </a:r>
          </a:p>
          <a:p>
            <a:pPr marL="685658" indent="-685658">
              <a:lnSpc>
                <a:spcPct val="130000"/>
              </a:lnSpc>
              <a:buFont typeface="Arial"/>
              <a:buChar char="•"/>
            </a:pPr>
            <a:r>
              <a:rPr lang="en-US" sz="4400" dirty="0">
                <a:solidFill>
                  <a:srgbClr val="000000"/>
                </a:solidFill>
                <a:latin typeface="Garamond"/>
                <a:cs typeface="Garamond"/>
              </a:rPr>
              <a:t>Still Images</a:t>
            </a:r>
          </a:p>
          <a:p>
            <a:pPr marL="685658" indent="-685658">
              <a:lnSpc>
                <a:spcPct val="130000"/>
              </a:lnSpc>
              <a:buFont typeface="Arial"/>
              <a:buChar char="•"/>
            </a:pPr>
            <a:r>
              <a:rPr lang="en-US" sz="4400" dirty="0">
                <a:solidFill>
                  <a:srgbClr val="000000"/>
                </a:solidFill>
                <a:latin typeface="Garamond"/>
                <a:cs typeface="Garamond"/>
              </a:rPr>
              <a:t>Organizing Thinking</a:t>
            </a:r>
          </a:p>
          <a:p>
            <a:pPr marL="685658" indent="-685658">
              <a:lnSpc>
                <a:spcPct val="130000"/>
              </a:lnSpc>
              <a:buFont typeface="Arial"/>
              <a:buChar char="•"/>
            </a:pPr>
            <a:r>
              <a:rPr lang="en-US" sz="4400" dirty="0">
                <a:solidFill>
                  <a:srgbClr val="000000"/>
                </a:solidFill>
                <a:latin typeface="Garamond"/>
                <a:cs typeface="Garamond"/>
              </a:rPr>
              <a:t>Performance with Presenting</a:t>
            </a:r>
          </a:p>
          <a:p>
            <a:pPr>
              <a:lnSpc>
                <a:spcPct val="130000"/>
              </a:lnSpc>
            </a:pPr>
            <a:endParaRPr sz="4400" dirty="0">
              <a:solidFill>
                <a:srgbClr val="000000"/>
              </a:solidFill>
              <a:latin typeface="Garamond"/>
              <a:cs typeface="Garamond"/>
            </a:endParaRPr>
          </a:p>
        </p:txBody>
      </p:sp>
      <p:pic>
        <p:nvPicPr>
          <p:cNvPr id="4" name="Picture 3" descr="rcsd-m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448" y="305712"/>
            <a:ext cx="4611750" cy="1090375"/>
          </a:xfrm>
          <a:prstGeom prst="rect">
            <a:avLst/>
          </a:prstGeom>
        </p:spPr>
      </p:pic>
      <p:pic>
        <p:nvPicPr>
          <p:cNvPr id="5" name="Picture 4" descr="NUA-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609" y="-29653"/>
            <a:ext cx="4241801" cy="1422400"/>
          </a:xfrm>
          <a:prstGeom prst="rect">
            <a:avLst/>
          </a:prstGeom>
        </p:spPr>
      </p:pic>
      <p:sp>
        <p:nvSpPr>
          <p:cNvPr id="2" name="Slide Number Placeholder 1"/>
          <p:cNvSpPr>
            <a:spLocks noGrp="1"/>
          </p:cNvSpPr>
          <p:nvPr>
            <p:ph type="sldNum" sz="quarter" idx="12"/>
          </p:nvPr>
        </p:nvSpPr>
        <p:spPr/>
        <p:txBody>
          <a:bodyPr/>
          <a:lstStyle/>
          <a:p>
            <a:fld id="{86CB4B4D-7CA3-9044-876B-883B54F8677D}" type="slidenum">
              <a:rPr lang="uk-UA" smtClean="0"/>
              <a:t>23</a:t>
            </a:fld>
            <a:endParaRPr lang="uk-UA"/>
          </a:p>
        </p:txBody>
      </p:sp>
      <p:sp>
        <p:nvSpPr>
          <p:cNvPr id="8" name="TextBox 7"/>
          <p:cNvSpPr txBox="1"/>
          <p:nvPr/>
        </p:nvSpPr>
        <p:spPr>
          <a:xfrm>
            <a:off x="508021" y="2201572"/>
            <a:ext cx="1292662" cy="6393027"/>
          </a:xfrm>
          <a:prstGeom prst="rect">
            <a:avLst/>
          </a:prstGeom>
          <a:noFill/>
        </p:spPr>
        <p:txBody>
          <a:bodyPr vert="wordArtVert" wrap="square" rtlCol="0">
            <a:spAutoFit/>
          </a:bodyPr>
          <a:lstStyle/>
          <a:p>
            <a:pPr algn="dist"/>
            <a:r>
              <a:rPr lang="en-US" sz="7200" dirty="0" smtClean="0">
                <a:solidFill>
                  <a:srgbClr val="990904"/>
                </a:solidFill>
                <a:latin typeface="Garamond"/>
                <a:cs typeface="Garamond"/>
              </a:rPr>
              <a:t>LESSON</a:t>
            </a:r>
            <a:endParaRPr lang="en-US" sz="7200" dirty="0">
              <a:solidFill>
                <a:srgbClr val="990904"/>
              </a:solidFill>
              <a:latin typeface="Garamond"/>
              <a:cs typeface="Garamond"/>
            </a:endParaRPr>
          </a:p>
        </p:txBody>
      </p:sp>
    </p:spTree>
    <p:extLst>
      <p:ext uri="{BB962C8B-B14F-4D97-AF65-F5344CB8AC3E}">
        <p14:creationId xmlns:p14="http://schemas.microsoft.com/office/powerpoint/2010/main" val="150427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3004800" cy="9753600"/>
          </a:xfrm>
          <a:prstGeom prst="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00000"/>
              </a:solidFill>
            </a:endParaRPr>
          </a:p>
        </p:txBody>
      </p:sp>
      <p:pic>
        <p:nvPicPr>
          <p:cNvPr id="8" name="Picture 7" descr="thinking map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357" y="294260"/>
            <a:ext cx="5318157" cy="9147097"/>
          </a:xfrm>
          <a:prstGeom prst="rect">
            <a:avLst/>
          </a:prstGeom>
        </p:spPr>
      </p:pic>
      <p:pic>
        <p:nvPicPr>
          <p:cNvPr id="4" name="Picture 3" descr="thinking maps frame transpare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939" y="2977530"/>
            <a:ext cx="5609728" cy="3010201"/>
          </a:xfrm>
          <a:prstGeom prst="rect">
            <a:avLst/>
          </a:prstGeom>
        </p:spPr>
      </p:pic>
      <p:sp>
        <p:nvSpPr>
          <p:cNvPr id="5" name="Slide Number Placeholder 4"/>
          <p:cNvSpPr>
            <a:spLocks noGrp="1"/>
          </p:cNvSpPr>
          <p:nvPr>
            <p:ph type="sldNum" sz="quarter" idx="12"/>
          </p:nvPr>
        </p:nvSpPr>
        <p:spPr/>
        <p:txBody>
          <a:bodyPr/>
          <a:lstStyle/>
          <a:p>
            <a:fld id="{86CB4B4D-7CA3-9044-876B-883B54F8677D}" type="slidenum">
              <a:rPr lang="uk-UA" smtClean="0"/>
              <a:t>24</a:t>
            </a:fld>
            <a:endParaRPr lang="uk-UA"/>
          </a:p>
        </p:txBody>
      </p:sp>
      <p:sp>
        <p:nvSpPr>
          <p:cNvPr id="6" name="Rectangle 5"/>
          <p:cNvSpPr/>
          <p:nvPr/>
        </p:nvSpPr>
        <p:spPr>
          <a:xfrm>
            <a:off x="5868514" y="8610360"/>
            <a:ext cx="1598816" cy="830997"/>
          </a:xfrm>
          <a:prstGeom prst="rect">
            <a:avLst/>
          </a:prstGeom>
        </p:spPr>
        <p:txBody>
          <a:bodyPr wrap="square">
            <a:spAutoFit/>
          </a:bodyPr>
          <a:lstStyle/>
          <a:p>
            <a:r>
              <a:rPr lang="en-US" dirty="0" smtClean="0">
                <a:solidFill>
                  <a:schemeClr val="tx1"/>
                </a:solidFill>
                <a:latin typeface="Garamond"/>
                <a:cs typeface="Garamond"/>
              </a:rPr>
              <a:t>Guide Page 40</a:t>
            </a:r>
            <a:endParaRPr lang="en-US" dirty="0">
              <a:solidFill>
                <a:schemeClr val="tx1"/>
              </a:solidFill>
              <a:latin typeface="Garamond"/>
              <a:cs typeface="Garamond"/>
            </a:endParaRPr>
          </a:p>
        </p:txBody>
      </p:sp>
      <p:sp>
        <p:nvSpPr>
          <p:cNvPr id="7" name="Rectangle 6"/>
          <p:cNvSpPr/>
          <p:nvPr/>
        </p:nvSpPr>
        <p:spPr>
          <a:xfrm>
            <a:off x="11057024" y="6260605"/>
            <a:ext cx="1598816" cy="830997"/>
          </a:xfrm>
          <a:prstGeom prst="rect">
            <a:avLst/>
          </a:prstGeom>
        </p:spPr>
        <p:txBody>
          <a:bodyPr wrap="square">
            <a:spAutoFit/>
          </a:bodyPr>
          <a:lstStyle/>
          <a:p>
            <a:r>
              <a:rPr lang="en-US" dirty="0" smtClean="0">
                <a:solidFill>
                  <a:schemeClr val="tx1"/>
                </a:solidFill>
                <a:latin typeface="Garamond"/>
                <a:cs typeface="Garamond"/>
              </a:rPr>
              <a:t>Guide Page 41</a:t>
            </a:r>
          </a:p>
        </p:txBody>
      </p:sp>
    </p:spTree>
    <p:extLst>
      <p:ext uri="{BB962C8B-B14F-4D97-AF65-F5344CB8AC3E}">
        <p14:creationId xmlns:p14="http://schemas.microsoft.com/office/powerpoint/2010/main" val="36205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tereotypes"/>
          <p:cNvSpPr txBox="1"/>
          <p:nvPr/>
        </p:nvSpPr>
        <p:spPr>
          <a:xfrm>
            <a:off x="705103" y="3209691"/>
            <a:ext cx="11594596" cy="3334222"/>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defTabSz="502412">
              <a:lnSpc>
                <a:spcPct val="120000"/>
              </a:lnSpc>
              <a:defRPr sz="18000">
                <a:solidFill>
                  <a:srgbClr val="FFFB00"/>
                </a:solidFill>
                <a:latin typeface="Calibri"/>
                <a:ea typeface="Calibri"/>
                <a:cs typeface="Calibri"/>
                <a:sym typeface="Calibri"/>
              </a:defRPr>
            </a:lvl1pPr>
          </a:lstStyle>
          <a:p>
            <a:r>
              <a:rPr dirty="0">
                <a:solidFill>
                  <a:srgbClr val="000000"/>
                </a:solidFill>
                <a:latin typeface="Garamond"/>
                <a:cs typeface="Garamond"/>
              </a:rPr>
              <a:t>Stereotypes</a:t>
            </a:r>
          </a:p>
        </p:txBody>
      </p:sp>
      <p:pic>
        <p:nvPicPr>
          <p:cNvPr id="165" name="01 Stereotypes.m4a" descr="01 Stereotypes.m4a"/>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146455" y="8146202"/>
            <a:ext cx="571502" cy="571502"/>
          </a:xfrm>
          <a:prstGeom prst="rect">
            <a:avLst/>
          </a:prstGeom>
          <a:ln w="12700">
            <a:miter lim="400000"/>
          </a:ln>
        </p:spPr>
      </p:pic>
      <p:sp>
        <p:nvSpPr>
          <p:cNvPr id="166" name="Stereotypes…"/>
          <p:cNvSpPr txBox="1"/>
          <p:nvPr/>
        </p:nvSpPr>
        <p:spPr>
          <a:xfrm>
            <a:off x="10082110" y="8359317"/>
            <a:ext cx="2103116" cy="841232"/>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p>
            <a:pPr>
              <a:defRPr>
                <a:solidFill>
                  <a:schemeClr val="accent4">
                    <a:hueOff val="468000"/>
                    <a:satOff val="-4761"/>
                    <a:lumOff val="10196"/>
                  </a:schemeClr>
                </a:solidFill>
                <a:latin typeface="Calibri"/>
                <a:ea typeface="Calibri"/>
                <a:cs typeface="Calibri"/>
                <a:sym typeface="Calibri"/>
              </a:defRPr>
            </a:pPr>
            <a:r>
              <a:rPr dirty="0">
                <a:solidFill>
                  <a:srgbClr val="000000"/>
                </a:solidFill>
                <a:latin typeface="Garamond"/>
                <a:cs typeface="Garamond"/>
              </a:rPr>
              <a:t>Stereotypes</a:t>
            </a:r>
          </a:p>
          <a:p>
            <a:pPr>
              <a:defRPr>
                <a:solidFill>
                  <a:schemeClr val="accent4">
                    <a:hueOff val="468000"/>
                    <a:satOff val="-4761"/>
                    <a:lumOff val="10196"/>
                  </a:schemeClr>
                </a:solidFill>
                <a:latin typeface="Calibri"/>
                <a:ea typeface="Calibri"/>
                <a:cs typeface="Calibri"/>
                <a:sym typeface="Calibri"/>
              </a:defRPr>
            </a:pPr>
            <a:r>
              <a:rPr dirty="0">
                <a:solidFill>
                  <a:srgbClr val="000000"/>
                </a:solidFill>
                <a:latin typeface="Garamond"/>
                <a:cs typeface="Garamond"/>
              </a:rPr>
              <a:t>by Black Violin</a:t>
            </a:r>
          </a:p>
        </p:txBody>
      </p:sp>
      <p:sp>
        <p:nvSpPr>
          <p:cNvPr id="2" name="Slide Number Placeholder 1"/>
          <p:cNvSpPr>
            <a:spLocks noGrp="1"/>
          </p:cNvSpPr>
          <p:nvPr>
            <p:ph type="sldNum" sz="quarter" idx="12"/>
          </p:nvPr>
        </p:nvSpPr>
        <p:spPr/>
        <p:txBody>
          <a:bodyPr/>
          <a:lstStyle/>
          <a:p>
            <a:fld id="{86CB4B4D-7CA3-9044-876B-883B54F8677D}" type="slidenum">
              <a:rPr lang="uk-UA" smtClean="0"/>
              <a:t>25</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22625" fill="hold"/>
                                        <p:tgtEl>
                                          <p:spTgt spid="1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 name="causes"/>
          <p:cNvSpPr txBox="1"/>
          <p:nvPr/>
        </p:nvSpPr>
        <p:spPr>
          <a:xfrm>
            <a:off x="3024900" y="770667"/>
            <a:ext cx="1227682"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latin typeface="Arial"/>
                <a:ea typeface="Arial"/>
                <a:cs typeface="Arial"/>
                <a:sym typeface="Arial"/>
              </a:defRPr>
            </a:lvl1pPr>
          </a:lstStyle>
          <a:p>
            <a:r>
              <a:t>causes</a:t>
            </a:r>
          </a:p>
        </p:txBody>
      </p:sp>
      <p:sp>
        <p:nvSpPr>
          <p:cNvPr id="169" name="event"/>
          <p:cNvSpPr txBox="1"/>
          <p:nvPr/>
        </p:nvSpPr>
        <p:spPr>
          <a:xfrm>
            <a:off x="6009374" y="770667"/>
            <a:ext cx="986055"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latin typeface="Arial"/>
                <a:ea typeface="Arial"/>
                <a:cs typeface="Arial"/>
                <a:sym typeface="Arial"/>
              </a:defRPr>
            </a:lvl1pPr>
          </a:lstStyle>
          <a:p>
            <a:r>
              <a:t>event</a:t>
            </a:r>
          </a:p>
        </p:txBody>
      </p:sp>
      <p:sp>
        <p:nvSpPr>
          <p:cNvPr id="170" name="effects"/>
          <p:cNvSpPr txBox="1"/>
          <p:nvPr/>
        </p:nvSpPr>
        <p:spPr>
          <a:xfrm>
            <a:off x="8987661" y="770667"/>
            <a:ext cx="1175602"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latin typeface="Arial"/>
                <a:ea typeface="Arial"/>
                <a:cs typeface="Arial"/>
                <a:sym typeface="Arial"/>
              </a:defRPr>
            </a:lvl1pPr>
          </a:lstStyle>
          <a:p>
            <a:r>
              <a:rPr dirty="0">
                <a:solidFill>
                  <a:srgbClr val="FF0000"/>
                </a:solidFill>
              </a:rPr>
              <a:t>effects</a:t>
            </a:r>
          </a:p>
        </p:txBody>
      </p:sp>
      <p:sp>
        <p:nvSpPr>
          <p:cNvPr id="172" name="Rectangle"/>
          <p:cNvSpPr/>
          <p:nvPr/>
        </p:nvSpPr>
        <p:spPr>
          <a:xfrm>
            <a:off x="5635079" y="4449919"/>
            <a:ext cx="1899435" cy="980766"/>
          </a:xfrm>
          <a:prstGeom prst="rect">
            <a:avLst/>
          </a:prstGeom>
          <a:solidFill>
            <a:srgbClr val="FFFFFF"/>
          </a:solidFill>
          <a:ln w="12700">
            <a:miter lim="400000"/>
          </a:ln>
        </p:spPr>
        <p:txBody>
          <a:bodyPr lIns="50788" tIns="50788" rIns="50788" bIns="50788" anchor="ctr"/>
          <a:lstStyle/>
          <a:p>
            <a:pPr>
              <a:defRPr sz="2200" b="0">
                <a:latin typeface="+mn-lt"/>
                <a:ea typeface="+mn-ea"/>
                <a:cs typeface="+mn-cs"/>
                <a:sym typeface="Helvetica Neue Medium"/>
              </a:defRPr>
            </a:pPr>
            <a:endParaRPr/>
          </a:p>
        </p:txBody>
      </p:sp>
      <p:sp>
        <p:nvSpPr>
          <p:cNvPr id="2" name="Slide Number Placeholder 1"/>
          <p:cNvSpPr>
            <a:spLocks noGrp="1"/>
          </p:cNvSpPr>
          <p:nvPr>
            <p:ph type="sldNum" sz="quarter" idx="12"/>
          </p:nvPr>
        </p:nvSpPr>
        <p:spPr/>
        <p:txBody>
          <a:bodyPr/>
          <a:lstStyle/>
          <a:p>
            <a:fld id="{86CB4B4D-7CA3-9044-876B-883B54F8677D}" type="slidenum">
              <a:rPr lang="uk-UA" smtClean="0"/>
              <a:t>26</a:t>
            </a:fld>
            <a:endParaRPr lang="uk-UA"/>
          </a:p>
        </p:txBody>
      </p:sp>
      <p:pic>
        <p:nvPicPr>
          <p:cNvPr id="5" name="Picture 4"/>
          <p:cNvPicPr>
            <a:picLocks noChangeAspect="1"/>
          </p:cNvPicPr>
          <p:nvPr/>
        </p:nvPicPr>
        <p:blipFill>
          <a:blip r:embed="rId2"/>
          <a:stretch>
            <a:fillRect/>
          </a:stretch>
        </p:blipFill>
        <p:spPr>
          <a:xfrm>
            <a:off x="3035300" y="2971800"/>
            <a:ext cx="6921500" cy="381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 name="causes"/>
          <p:cNvSpPr txBox="1"/>
          <p:nvPr/>
        </p:nvSpPr>
        <p:spPr>
          <a:xfrm>
            <a:off x="3024900" y="770667"/>
            <a:ext cx="1227682"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latin typeface="Arial"/>
                <a:ea typeface="Arial"/>
                <a:cs typeface="Arial"/>
                <a:sym typeface="Arial"/>
              </a:defRPr>
            </a:lvl1pPr>
          </a:lstStyle>
          <a:p>
            <a:r>
              <a:t>causes</a:t>
            </a:r>
          </a:p>
        </p:txBody>
      </p:sp>
      <p:sp>
        <p:nvSpPr>
          <p:cNvPr id="176" name="event"/>
          <p:cNvSpPr txBox="1"/>
          <p:nvPr/>
        </p:nvSpPr>
        <p:spPr>
          <a:xfrm>
            <a:off x="6009374" y="770667"/>
            <a:ext cx="986055"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latin typeface="Arial"/>
                <a:ea typeface="Arial"/>
                <a:cs typeface="Arial"/>
                <a:sym typeface="Arial"/>
              </a:defRPr>
            </a:lvl1pPr>
          </a:lstStyle>
          <a:p>
            <a:r>
              <a:t>event</a:t>
            </a:r>
          </a:p>
        </p:txBody>
      </p:sp>
      <p:sp>
        <p:nvSpPr>
          <p:cNvPr id="177" name="effects"/>
          <p:cNvSpPr txBox="1"/>
          <p:nvPr/>
        </p:nvSpPr>
        <p:spPr>
          <a:xfrm>
            <a:off x="8987661" y="770667"/>
            <a:ext cx="1175602"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latin typeface="Arial"/>
                <a:ea typeface="Arial"/>
                <a:cs typeface="Arial"/>
                <a:sym typeface="Arial"/>
              </a:defRPr>
            </a:lvl1pPr>
          </a:lstStyle>
          <a:p>
            <a:r>
              <a:rPr dirty="0">
                <a:solidFill>
                  <a:srgbClr val="FF0000"/>
                </a:solidFill>
              </a:rPr>
              <a:t>effects</a:t>
            </a:r>
          </a:p>
        </p:txBody>
      </p:sp>
      <p:sp>
        <p:nvSpPr>
          <p:cNvPr id="181" name="what guides one’s thinking"/>
          <p:cNvSpPr txBox="1"/>
          <p:nvPr/>
        </p:nvSpPr>
        <p:spPr>
          <a:xfrm>
            <a:off x="2036101" y="7591902"/>
            <a:ext cx="4168957" cy="474656"/>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rPr dirty="0"/>
              <a:t>what guides one’s thinking</a:t>
            </a:r>
          </a:p>
        </p:txBody>
      </p:sp>
      <p:sp>
        <p:nvSpPr>
          <p:cNvPr id="182" name="Rectangle"/>
          <p:cNvSpPr/>
          <p:nvPr/>
        </p:nvSpPr>
        <p:spPr>
          <a:xfrm>
            <a:off x="1878702" y="1804280"/>
            <a:ext cx="9247398" cy="6603096"/>
          </a:xfrm>
          <a:prstGeom prst="rect">
            <a:avLst/>
          </a:prstGeom>
          <a:ln w="63500">
            <a:solidFill>
              <a:srgbClr val="000000"/>
            </a:solidFill>
            <a:miter lim="400000"/>
          </a:ln>
        </p:spPr>
        <p:txBody>
          <a:bodyPr lIns="50788" tIns="50788" rIns="50788" bIns="50788" anchor="ctr"/>
          <a:lstStyle/>
          <a:p>
            <a:pPr>
              <a:defRPr sz="2200" b="0">
                <a:latin typeface="+mn-lt"/>
                <a:ea typeface="+mn-ea"/>
                <a:cs typeface="+mn-cs"/>
                <a:sym typeface="Helvetica Neue Medium"/>
              </a:defRPr>
            </a:pPr>
            <a:endParaRPr/>
          </a:p>
        </p:txBody>
      </p:sp>
      <p:sp>
        <p:nvSpPr>
          <p:cNvPr id="183" name="personal experiences"/>
          <p:cNvSpPr txBox="1"/>
          <p:nvPr/>
        </p:nvSpPr>
        <p:spPr>
          <a:xfrm>
            <a:off x="7592562" y="7591902"/>
            <a:ext cx="3357712" cy="474656"/>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rPr dirty="0"/>
              <a:t>personal experiences</a:t>
            </a:r>
          </a:p>
        </p:txBody>
      </p:sp>
      <p:sp>
        <p:nvSpPr>
          <p:cNvPr id="2" name="Slide Number Placeholder 1"/>
          <p:cNvSpPr>
            <a:spLocks noGrp="1"/>
          </p:cNvSpPr>
          <p:nvPr>
            <p:ph type="sldNum" sz="quarter" idx="12"/>
          </p:nvPr>
        </p:nvSpPr>
        <p:spPr/>
        <p:txBody>
          <a:bodyPr/>
          <a:lstStyle/>
          <a:p>
            <a:fld id="{86CB4B4D-7CA3-9044-876B-883B54F8677D}" type="slidenum">
              <a:rPr lang="uk-UA" smtClean="0"/>
              <a:t>27</a:t>
            </a:fld>
            <a:endParaRPr lang="uk-UA"/>
          </a:p>
        </p:txBody>
      </p:sp>
      <p:pic>
        <p:nvPicPr>
          <p:cNvPr id="4" name="Picture 3"/>
          <p:cNvPicPr>
            <a:picLocks noChangeAspect="1"/>
          </p:cNvPicPr>
          <p:nvPr/>
        </p:nvPicPr>
        <p:blipFill>
          <a:blip r:embed="rId2"/>
          <a:stretch>
            <a:fillRect/>
          </a:stretch>
        </p:blipFill>
        <p:spPr>
          <a:xfrm>
            <a:off x="3035300" y="2971800"/>
            <a:ext cx="6921500" cy="381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osseo graduation video.png" descr="osseo graduation video.png"/>
          <p:cNvPicPr>
            <a:picLocks noChangeAspect="1"/>
          </p:cNvPicPr>
          <p:nvPr/>
        </p:nvPicPr>
        <p:blipFill>
          <a:blip r:embed="rId2">
            <a:extLst/>
          </a:blip>
          <a:stretch>
            <a:fillRect/>
          </a:stretch>
        </p:blipFill>
        <p:spPr>
          <a:xfrm>
            <a:off x="981516" y="948638"/>
            <a:ext cx="11702168" cy="7449926"/>
          </a:xfrm>
          <a:prstGeom prst="rect">
            <a:avLst/>
          </a:prstGeom>
          <a:ln w="12700">
            <a:miter lim="400000"/>
          </a:ln>
        </p:spPr>
      </p:pic>
      <p:sp>
        <p:nvSpPr>
          <p:cNvPr id="186" name="What is your first reaction to this photo?"/>
          <p:cNvSpPr txBox="1"/>
          <p:nvPr/>
        </p:nvSpPr>
        <p:spPr>
          <a:xfrm>
            <a:off x="2823259" y="8755638"/>
            <a:ext cx="7358308" cy="47192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p>
            <a:r>
              <a:rPr lang="en-US" dirty="0" smtClean="0">
                <a:solidFill>
                  <a:srgbClr val="000000"/>
                </a:solidFill>
              </a:rPr>
              <a:t>What are your questions in regards to this photo</a:t>
            </a:r>
            <a:r>
              <a:rPr dirty="0" smtClean="0">
                <a:solidFill>
                  <a:srgbClr val="000000"/>
                </a:solidFill>
              </a:rPr>
              <a:t>?</a:t>
            </a:r>
            <a:endParaRPr dirty="0">
              <a:solidFill>
                <a:srgbClr val="000000"/>
              </a:solidFill>
            </a:endParaRPr>
          </a:p>
        </p:txBody>
      </p:sp>
      <p:sp>
        <p:nvSpPr>
          <p:cNvPr id="2" name="Slide Number Placeholder 1"/>
          <p:cNvSpPr>
            <a:spLocks noGrp="1"/>
          </p:cNvSpPr>
          <p:nvPr>
            <p:ph type="sldNum" sz="quarter" idx="2"/>
          </p:nvPr>
        </p:nvSpPr>
        <p:spPr/>
        <p:txBody>
          <a:bodyPr/>
          <a:lstStyle/>
          <a:p>
            <a:fld id="{86CB4B4D-7CA3-9044-876B-883B54F8677D}" type="slidenum">
              <a:rPr lang="uk-UA" smtClean="0"/>
              <a:t>28</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2017 Park Center Graduation - Judith Marquez Duran speech - YouTube[via torchbrowser.com].mp4" descr="2017 Park Center Graduation - Judith Marquez Duran speech - YouTube[via torchbrowser.com].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 y="1092200"/>
            <a:ext cx="13004801" cy="7315200"/>
          </a:xfrm>
          <a:prstGeom prst="rect">
            <a:avLst/>
          </a:prstGeom>
          <a:ln w="12700">
            <a:miter lim="400000"/>
          </a:ln>
        </p:spPr>
      </p:pic>
      <p:sp>
        <p:nvSpPr>
          <p:cNvPr id="189" name="Park Center High School Graduation • Brooklyn Park, MN • 2017"/>
          <p:cNvSpPr txBox="1"/>
          <p:nvPr/>
        </p:nvSpPr>
        <p:spPr>
          <a:xfrm>
            <a:off x="7309062" y="9279092"/>
            <a:ext cx="5552778" cy="318012"/>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sz="1400"/>
            </a:lvl1pPr>
          </a:lstStyle>
          <a:p>
            <a:r>
              <a:rPr dirty="0">
                <a:solidFill>
                  <a:srgbClr val="000000"/>
                </a:solidFill>
              </a:rPr>
              <a:t>Park Center High School Graduation • Brooklyn Park, MN • 2017</a:t>
            </a:r>
          </a:p>
        </p:txBody>
      </p:sp>
      <p:sp>
        <p:nvSpPr>
          <p:cNvPr id="2" name="Slide Number Placeholder 1"/>
          <p:cNvSpPr>
            <a:spLocks noGrp="1"/>
          </p:cNvSpPr>
          <p:nvPr>
            <p:ph type="sldNum" sz="quarter" idx="12"/>
          </p:nvPr>
        </p:nvSpPr>
        <p:spPr/>
        <p:txBody>
          <a:bodyPr/>
          <a:lstStyle/>
          <a:p>
            <a:fld id="{86CB4B4D-7CA3-9044-876B-883B54F8677D}" type="slidenum">
              <a:rPr lang="uk-UA" smtClean="0"/>
              <a:t>29</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041900" fill="hold"/>
                                        <p:tgtEl>
                                          <p:spTgt spid="1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8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652"/>
            <a:ext cx="13004800" cy="148407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High Operational Practices"/>
          <p:cNvSpPr txBox="1"/>
          <p:nvPr/>
        </p:nvSpPr>
        <p:spPr>
          <a:xfrm>
            <a:off x="81192" y="2448683"/>
            <a:ext cx="12903201" cy="3657388"/>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lvl1pPr defTabSz="502412">
              <a:lnSpc>
                <a:spcPct val="120000"/>
              </a:lnSpc>
              <a:defRPr sz="8000">
                <a:solidFill>
                  <a:srgbClr val="FFFB00"/>
                </a:solidFill>
                <a:latin typeface="Calibri"/>
                <a:ea typeface="Calibri"/>
                <a:cs typeface="Calibri"/>
                <a:sym typeface="Calibri"/>
              </a:defRPr>
            </a:lvl1pPr>
          </a:lstStyle>
          <a:p>
            <a:pPr>
              <a:lnSpc>
                <a:spcPct val="130000"/>
              </a:lnSpc>
            </a:pPr>
            <a:r>
              <a:rPr lang="en-US" sz="6000" dirty="0" smtClean="0">
                <a:solidFill>
                  <a:srgbClr val="0D0D0D"/>
                </a:solidFill>
                <a:latin typeface="Garamond"/>
                <a:cs typeface="Garamond"/>
              </a:rPr>
              <a:t>Today’s collaboration focuses on informing your </a:t>
            </a:r>
            <a:r>
              <a:rPr lang="en-US" sz="6000" dirty="0">
                <a:solidFill>
                  <a:srgbClr val="0D0D0D"/>
                </a:solidFill>
                <a:latin typeface="Garamond"/>
                <a:cs typeface="Garamond"/>
              </a:rPr>
              <a:t>lesson </a:t>
            </a:r>
            <a:r>
              <a:rPr lang="en-US" sz="6000" dirty="0" smtClean="0">
                <a:solidFill>
                  <a:srgbClr val="0D0D0D"/>
                </a:solidFill>
                <a:latin typeface="Garamond"/>
                <a:cs typeface="Garamond"/>
              </a:rPr>
              <a:t>planning</a:t>
            </a:r>
            <a:endParaRPr lang="en-US" sz="6000" dirty="0">
              <a:solidFill>
                <a:srgbClr val="0D0D0D"/>
              </a:solidFill>
              <a:latin typeface="Garamond"/>
              <a:cs typeface="Garamond"/>
            </a:endParaRPr>
          </a:p>
          <a:p>
            <a:pPr>
              <a:lnSpc>
                <a:spcPct val="130000"/>
              </a:lnSpc>
            </a:pPr>
            <a:r>
              <a:rPr lang="en-US" sz="6000" dirty="0" smtClean="0">
                <a:solidFill>
                  <a:srgbClr val="0D0D0D"/>
                </a:solidFill>
                <a:latin typeface="Garamond"/>
                <a:cs typeface="Garamond"/>
              </a:rPr>
              <a:t>by amplifying </a:t>
            </a:r>
            <a:r>
              <a:rPr lang="en-US" sz="6000" dirty="0">
                <a:solidFill>
                  <a:srgbClr val="0D0D0D"/>
                </a:solidFill>
                <a:latin typeface="Garamond"/>
                <a:cs typeface="Garamond"/>
              </a:rPr>
              <a:t>student </a:t>
            </a:r>
            <a:r>
              <a:rPr lang="en-US" sz="6000" dirty="0" smtClean="0">
                <a:solidFill>
                  <a:srgbClr val="0D0D0D"/>
                </a:solidFill>
                <a:latin typeface="Garamond"/>
                <a:cs typeface="Garamond"/>
              </a:rPr>
              <a:t>voice.</a:t>
            </a:r>
            <a:endParaRPr sz="6000" dirty="0">
              <a:solidFill>
                <a:srgbClr val="0D0D0D"/>
              </a:solidFill>
              <a:latin typeface="Garamond"/>
              <a:cs typeface="Garamond"/>
            </a:endParaRPr>
          </a:p>
        </p:txBody>
      </p:sp>
      <p:pic>
        <p:nvPicPr>
          <p:cNvPr id="131" name="Image" descr="Image"/>
          <p:cNvPicPr>
            <a:picLocks noChangeAspect="1"/>
          </p:cNvPicPr>
          <p:nvPr/>
        </p:nvPicPr>
        <p:blipFill>
          <a:blip r:embed="rId2">
            <a:extLst/>
          </a:blip>
          <a:stretch>
            <a:fillRect/>
          </a:stretch>
        </p:blipFill>
        <p:spPr>
          <a:xfrm>
            <a:off x="3064286" y="6964015"/>
            <a:ext cx="3085695" cy="2673169"/>
          </a:xfrm>
          <a:prstGeom prst="rect">
            <a:avLst/>
          </a:prstGeom>
          <a:ln w="12700">
            <a:miter lim="400000"/>
          </a:ln>
        </p:spPr>
      </p:pic>
      <p:pic>
        <p:nvPicPr>
          <p:cNvPr id="132" name="Image" descr="Image"/>
          <p:cNvPicPr>
            <a:picLocks noChangeAspect="1"/>
          </p:cNvPicPr>
          <p:nvPr/>
        </p:nvPicPr>
        <p:blipFill>
          <a:blip r:embed="rId3">
            <a:extLst/>
          </a:blip>
          <a:stretch>
            <a:fillRect/>
          </a:stretch>
        </p:blipFill>
        <p:spPr>
          <a:xfrm>
            <a:off x="81192" y="6964015"/>
            <a:ext cx="2838180" cy="2673169"/>
          </a:xfrm>
          <a:prstGeom prst="rect">
            <a:avLst/>
          </a:prstGeom>
          <a:ln w="12700">
            <a:miter lim="400000"/>
          </a:ln>
        </p:spPr>
      </p:pic>
      <p:pic>
        <p:nvPicPr>
          <p:cNvPr id="133" name="Image" descr="Image"/>
          <p:cNvPicPr>
            <a:picLocks noChangeAspect="1"/>
          </p:cNvPicPr>
          <p:nvPr/>
        </p:nvPicPr>
        <p:blipFill>
          <a:blip r:embed="rId4">
            <a:extLst/>
          </a:blip>
          <a:stretch>
            <a:fillRect/>
          </a:stretch>
        </p:blipFill>
        <p:spPr>
          <a:xfrm>
            <a:off x="6281572" y="6964015"/>
            <a:ext cx="3388213" cy="2673169"/>
          </a:xfrm>
          <a:prstGeom prst="rect">
            <a:avLst/>
          </a:prstGeom>
          <a:ln w="12700">
            <a:miter lim="400000"/>
          </a:ln>
        </p:spPr>
      </p:pic>
      <p:pic>
        <p:nvPicPr>
          <p:cNvPr id="134" name="Image" descr="Image"/>
          <p:cNvPicPr>
            <a:picLocks noChangeAspect="1"/>
          </p:cNvPicPr>
          <p:nvPr/>
        </p:nvPicPr>
        <p:blipFill>
          <a:blip r:embed="rId5">
            <a:extLst/>
          </a:blip>
          <a:stretch>
            <a:fillRect/>
          </a:stretch>
        </p:blipFill>
        <p:spPr>
          <a:xfrm>
            <a:off x="9514987" y="6964015"/>
            <a:ext cx="3388214" cy="2673169"/>
          </a:xfrm>
          <a:prstGeom prst="rect">
            <a:avLst/>
          </a:prstGeom>
          <a:ln w="12700">
            <a:miter lim="400000"/>
          </a:ln>
        </p:spPr>
      </p:pic>
      <p:pic>
        <p:nvPicPr>
          <p:cNvPr id="6" name="Picture 5" descr="rcsd-mar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1448" y="305712"/>
            <a:ext cx="4611750" cy="1090375"/>
          </a:xfrm>
          <a:prstGeom prst="rect">
            <a:avLst/>
          </a:prstGeom>
        </p:spPr>
      </p:pic>
      <p:pic>
        <p:nvPicPr>
          <p:cNvPr id="7" name="Picture 6" descr="NUA-mar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1609" y="-29653"/>
            <a:ext cx="4241801" cy="1422400"/>
          </a:xfrm>
          <a:prstGeom prst="rect">
            <a:avLst/>
          </a:prstGeom>
        </p:spPr>
      </p:pic>
      <p:sp>
        <p:nvSpPr>
          <p:cNvPr id="9" name="Slide Number Placeholder 8"/>
          <p:cNvSpPr>
            <a:spLocks noGrp="1"/>
          </p:cNvSpPr>
          <p:nvPr>
            <p:ph type="sldNum" sz="quarter" idx="12"/>
          </p:nvPr>
        </p:nvSpPr>
        <p:spPr/>
        <p:txBody>
          <a:bodyPr/>
          <a:lstStyle/>
          <a:p>
            <a:fld id="{86CB4B4D-7CA3-9044-876B-883B54F8677D}" type="slidenum">
              <a:rPr lang="uk-UA" smtClean="0"/>
              <a:t>3</a:t>
            </a:fld>
            <a:endParaRPr lang="uk-UA"/>
          </a:p>
        </p:txBody>
      </p:sp>
    </p:spTree>
    <p:extLst>
      <p:ext uri="{BB962C8B-B14F-4D97-AF65-F5344CB8AC3E}">
        <p14:creationId xmlns:p14="http://schemas.microsoft.com/office/powerpoint/2010/main" val="347039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causes"/>
          <p:cNvSpPr txBox="1"/>
          <p:nvPr/>
        </p:nvSpPr>
        <p:spPr>
          <a:xfrm>
            <a:off x="2747453" y="770667"/>
            <a:ext cx="1223777"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t>causes</a:t>
            </a:r>
          </a:p>
        </p:txBody>
      </p:sp>
      <p:sp>
        <p:nvSpPr>
          <p:cNvPr id="193" name="event"/>
          <p:cNvSpPr txBox="1"/>
          <p:nvPr/>
        </p:nvSpPr>
        <p:spPr>
          <a:xfrm>
            <a:off x="6018710" y="770667"/>
            <a:ext cx="1005185"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t>event</a:t>
            </a:r>
          </a:p>
        </p:txBody>
      </p:sp>
      <p:sp>
        <p:nvSpPr>
          <p:cNvPr id="194" name="effects"/>
          <p:cNvSpPr txBox="1"/>
          <p:nvPr/>
        </p:nvSpPr>
        <p:spPr>
          <a:xfrm>
            <a:off x="8817699" y="770667"/>
            <a:ext cx="1185327"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rPr dirty="0">
                <a:solidFill>
                  <a:srgbClr val="FF0000"/>
                </a:solidFill>
              </a:rPr>
              <a:t>effects</a:t>
            </a:r>
          </a:p>
        </p:txBody>
      </p:sp>
      <p:sp>
        <p:nvSpPr>
          <p:cNvPr id="195" name="How does one evolve their thinking?"/>
          <p:cNvSpPr txBox="1"/>
          <p:nvPr/>
        </p:nvSpPr>
        <p:spPr>
          <a:xfrm>
            <a:off x="1966044" y="7682863"/>
            <a:ext cx="5553334"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rPr dirty="0"/>
              <a:t>How does one evolve their thinking?</a:t>
            </a:r>
          </a:p>
        </p:txBody>
      </p:sp>
      <p:sp>
        <p:nvSpPr>
          <p:cNvPr id="196" name="positive actions"/>
          <p:cNvSpPr txBox="1"/>
          <p:nvPr/>
        </p:nvSpPr>
        <p:spPr>
          <a:xfrm>
            <a:off x="8546971" y="7682863"/>
            <a:ext cx="2519330"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rPr dirty="0"/>
              <a:t>positive actions</a:t>
            </a:r>
          </a:p>
        </p:txBody>
      </p:sp>
      <p:sp>
        <p:nvSpPr>
          <p:cNvPr id="2" name="Slide Number Placeholder 1"/>
          <p:cNvSpPr>
            <a:spLocks noGrp="1"/>
          </p:cNvSpPr>
          <p:nvPr>
            <p:ph type="sldNum" sz="quarter" idx="12"/>
          </p:nvPr>
        </p:nvSpPr>
        <p:spPr/>
        <p:txBody>
          <a:bodyPr/>
          <a:lstStyle/>
          <a:p>
            <a:fld id="{86CB4B4D-7CA3-9044-876B-883B54F8677D}" type="slidenum">
              <a:rPr lang="uk-UA" smtClean="0"/>
              <a:t>30</a:t>
            </a:fld>
            <a:endParaRPr lang="uk-UA"/>
          </a:p>
        </p:txBody>
      </p:sp>
      <p:sp>
        <p:nvSpPr>
          <p:cNvPr id="9" name="Rectangle"/>
          <p:cNvSpPr/>
          <p:nvPr/>
        </p:nvSpPr>
        <p:spPr>
          <a:xfrm>
            <a:off x="1878702" y="1804280"/>
            <a:ext cx="9247398" cy="6603096"/>
          </a:xfrm>
          <a:prstGeom prst="rect">
            <a:avLst/>
          </a:prstGeom>
          <a:ln w="63500">
            <a:solidFill>
              <a:srgbClr val="000000"/>
            </a:solidFill>
            <a:miter lim="400000"/>
          </a:ln>
        </p:spPr>
        <p:txBody>
          <a:bodyPr lIns="50788" tIns="50788" rIns="50788" bIns="50788" anchor="ctr"/>
          <a:lstStyle/>
          <a:p>
            <a:pPr>
              <a:defRPr sz="2200" b="0">
                <a:latin typeface="+mn-lt"/>
                <a:ea typeface="+mn-ea"/>
                <a:cs typeface="+mn-cs"/>
                <a:sym typeface="Helvetica Neue Medium"/>
              </a:defRPr>
            </a:pPr>
            <a:endParaRPr/>
          </a:p>
        </p:txBody>
      </p:sp>
      <p:pic>
        <p:nvPicPr>
          <p:cNvPr id="10" name="Picture 9"/>
          <p:cNvPicPr>
            <a:picLocks noChangeAspect="1"/>
          </p:cNvPicPr>
          <p:nvPr/>
        </p:nvPicPr>
        <p:blipFill>
          <a:blip r:embed="rId2"/>
          <a:stretch>
            <a:fillRect/>
          </a:stretch>
        </p:blipFill>
        <p:spPr>
          <a:xfrm>
            <a:off x="3035300" y="2971800"/>
            <a:ext cx="6921500" cy="381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ctangle 13"/>
          <p:cNvSpPr/>
          <p:nvPr/>
        </p:nvSpPr>
        <p:spPr>
          <a:xfrm>
            <a:off x="0" y="0"/>
            <a:ext cx="13004800" cy="9753600"/>
          </a:xfrm>
          <a:prstGeom prst="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00000"/>
              </a:solidFill>
            </a:endParaRPr>
          </a:p>
        </p:txBody>
      </p:sp>
      <p:pic>
        <p:nvPicPr>
          <p:cNvPr id="5" name="Picture 4" descr="stereotypes map cause effec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7576" y="719745"/>
            <a:ext cx="4241684" cy="3491275"/>
          </a:xfrm>
          <a:prstGeom prst="rect">
            <a:avLst/>
          </a:prstGeom>
        </p:spPr>
      </p:pic>
      <p:pic>
        <p:nvPicPr>
          <p:cNvPr id="9" name="Picture 8" descr="depth and complexit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75" y="452633"/>
            <a:ext cx="6816930" cy="8824566"/>
          </a:xfrm>
          <a:prstGeom prst="rect">
            <a:avLst/>
          </a:prstGeom>
        </p:spPr>
      </p:pic>
      <p:pic>
        <p:nvPicPr>
          <p:cNvPr id="17" name="Picture 16" descr="thinking maps frame transparen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5240" y="5165228"/>
            <a:ext cx="4516621" cy="2423636"/>
          </a:xfrm>
          <a:prstGeom prst="rect">
            <a:avLst/>
          </a:prstGeom>
        </p:spPr>
      </p:pic>
      <p:sp>
        <p:nvSpPr>
          <p:cNvPr id="10" name="Slide Number Placeholder 9"/>
          <p:cNvSpPr>
            <a:spLocks noGrp="1"/>
          </p:cNvSpPr>
          <p:nvPr>
            <p:ph type="sldNum" sz="quarter" idx="12"/>
          </p:nvPr>
        </p:nvSpPr>
        <p:spPr/>
        <p:txBody>
          <a:bodyPr/>
          <a:lstStyle/>
          <a:p>
            <a:fld id="{86CB4B4D-7CA3-9044-876B-883B54F8677D}" type="slidenum">
              <a:rPr lang="uk-UA" smtClean="0"/>
              <a:t>31</a:t>
            </a:fld>
            <a:endParaRPr lang="uk-UA"/>
          </a:p>
        </p:txBody>
      </p:sp>
      <p:sp>
        <p:nvSpPr>
          <p:cNvPr id="7" name="Rectangle 6"/>
          <p:cNvSpPr/>
          <p:nvPr/>
        </p:nvSpPr>
        <p:spPr>
          <a:xfrm>
            <a:off x="7319099" y="8476461"/>
            <a:ext cx="1598816" cy="830997"/>
          </a:xfrm>
          <a:prstGeom prst="rect">
            <a:avLst/>
          </a:prstGeom>
        </p:spPr>
        <p:txBody>
          <a:bodyPr wrap="square">
            <a:spAutoFit/>
          </a:bodyPr>
          <a:lstStyle/>
          <a:p>
            <a:r>
              <a:rPr lang="en-US" dirty="0" smtClean="0">
                <a:solidFill>
                  <a:schemeClr val="tx1"/>
                </a:solidFill>
                <a:latin typeface="Garamond"/>
                <a:cs typeface="Garamond"/>
              </a:rPr>
              <a:t>Guide Page 42</a:t>
            </a:r>
            <a:endParaRPr lang="en-US" dirty="0">
              <a:solidFill>
                <a:schemeClr val="tx1"/>
              </a:solidFill>
              <a:latin typeface="Garamond"/>
              <a:cs typeface="Garamond"/>
            </a:endParaRPr>
          </a:p>
        </p:txBody>
      </p:sp>
    </p:spTree>
    <p:extLst>
      <p:ext uri="{BB962C8B-B14F-4D97-AF65-F5344CB8AC3E}">
        <p14:creationId xmlns:p14="http://schemas.microsoft.com/office/powerpoint/2010/main" val="336909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owerful Questions"/>
          <p:cNvSpPr txBox="1"/>
          <p:nvPr/>
        </p:nvSpPr>
        <p:spPr>
          <a:xfrm>
            <a:off x="2307581" y="2839678"/>
            <a:ext cx="8652585" cy="1461914"/>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r>
              <a:rPr dirty="0">
                <a:solidFill>
                  <a:srgbClr val="000000"/>
                </a:solidFill>
                <a:latin typeface="Garamond"/>
                <a:cs typeface="Garamond"/>
              </a:rPr>
              <a:t>Powerful Questions</a:t>
            </a:r>
          </a:p>
        </p:txBody>
      </p:sp>
      <p:pic>
        <p:nvPicPr>
          <p:cNvPr id="199" name="Image" descr="Image"/>
          <p:cNvPicPr>
            <a:picLocks noChangeAspect="1"/>
          </p:cNvPicPr>
          <p:nvPr/>
        </p:nvPicPr>
        <p:blipFill>
          <a:blip r:embed="rId2">
            <a:extLst/>
          </a:blip>
          <a:stretch>
            <a:fillRect/>
          </a:stretch>
        </p:blipFill>
        <p:spPr>
          <a:xfrm>
            <a:off x="3064285" y="6964018"/>
            <a:ext cx="3085695" cy="2673168"/>
          </a:xfrm>
          <a:prstGeom prst="rect">
            <a:avLst/>
          </a:prstGeom>
          <a:ln w="12700">
            <a:miter lim="400000"/>
          </a:ln>
        </p:spPr>
      </p:pic>
      <p:pic>
        <p:nvPicPr>
          <p:cNvPr id="200" name="Image" descr="Image"/>
          <p:cNvPicPr>
            <a:picLocks noChangeAspect="1"/>
          </p:cNvPicPr>
          <p:nvPr/>
        </p:nvPicPr>
        <p:blipFill>
          <a:blip r:embed="rId3">
            <a:extLst/>
          </a:blip>
          <a:stretch>
            <a:fillRect/>
          </a:stretch>
        </p:blipFill>
        <p:spPr>
          <a:xfrm>
            <a:off x="81192" y="6964018"/>
            <a:ext cx="2838180" cy="2673168"/>
          </a:xfrm>
          <a:prstGeom prst="rect">
            <a:avLst/>
          </a:prstGeom>
          <a:ln w="12700">
            <a:miter lim="400000"/>
          </a:ln>
        </p:spPr>
      </p:pic>
      <p:pic>
        <p:nvPicPr>
          <p:cNvPr id="201" name="Image" descr="Image"/>
          <p:cNvPicPr>
            <a:picLocks noChangeAspect="1"/>
          </p:cNvPicPr>
          <p:nvPr/>
        </p:nvPicPr>
        <p:blipFill>
          <a:blip r:embed="rId4">
            <a:extLst/>
          </a:blip>
          <a:stretch>
            <a:fillRect/>
          </a:stretch>
        </p:blipFill>
        <p:spPr>
          <a:xfrm>
            <a:off x="6281572" y="6964018"/>
            <a:ext cx="3388213" cy="2673168"/>
          </a:xfrm>
          <a:prstGeom prst="rect">
            <a:avLst/>
          </a:prstGeom>
          <a:ln w="12700">
            <a:miter lim="400000"/>
          </a:ln>
        </p:spPr>
      </p:pic>
      <p:pic>
        <p:nvPicPr>
          <p:cNvPr id="202" name="Image" descr="Image"/>
          <p:cNvPicPr>
            <a:picLocks noChangeAspect="1"/>
          </p:cNvPicPr>
          <p:nvPr/>
        </p:nvPicPr>
        <p:blipFill>
          <a:blip r:embed="rId5">
            <a:extLst/>
          </a:blip>
          <a:stretch>
            <a:fillRect/>
          </a:stretch>
        </p:blipFill>
        <p:spPr>
          <a:xfrm>
            <a:off x="9514993" y="6964018"/>
            <a:ext cx="3388213" cy="2673168"/>
          </a:xfrm>
          <a:prstGeom prst="rect">
            <a:avLst/>
          </a:prstGeom>
          <a:ln w="12700">
            <a:miter lim="400000"/>
          </a:ln>
        </p:spPr>
      </p:pic>
      <p:sp>
        <p:nvSpPr>
          <p:cNvPr id="2" name="Slide Number Placeholder 1"/>
          <p:cNvSpPr>
            <a:spLocks noGrp="1"/>
          </p:cNvSpPr>
          <p:nvPr>
            <p:ph type="sldNum" sz="quarter" idx="12"/>
          </p:nvPr>
        </p:nvSpPr>
        <p:spPr/>
        <p:txBody>
          <a:bodyPr/>
          <a:lstStyle/>
          <a:p>
            <a:fld id="{86CB4B4D-7CA3-9044-876B-883B54F8677D}" type="slidenum">
              <a:rPr lang="uk-UA" smtClean="0"/>
              <a:t>32</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legal p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964" y="1893136"/>
            <a:ext cx="6259143" cy="6259143"/>
          </a:xfrm>
          <a:prstGeom prst="rect">
            <a:avLst/>
          </a:prstGeom>
        </p:spPr>
      </p:pic>
      <p:sp>
        <p:nvSpPr>
          <p:cNvPr id="5" name="Participant Centered"/>
          <p:cNvSpPr txBox="1"/>
          <p:nvPr/>
        </p:nvSpPr>
        <p:spPr>
          <a:xfrm>
            <a:off x="9992967" y="8152279"/>
            <a:ext cx="2667573" cy="131828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pPr algn="ctr"/>
            <a:r>
              <a:rPr lang="en-US" sz="2400" dirty="0" smtClean="0">
                <a:solidFill>
                  <a:schemeClr val="bg1">
                    <a:lumMod val="95000"/>
                    <a:lumOff val="5000"/>
                  </a:schemeClr>
                </a:solidFill>
                <a:latin typeface="Garamond"/>
                <a:cs typeface="Garamond"/>
              </a:rPr>
              <a:t>Powerful Questions</a:t>
            </a:r>
            <a:endParaRPr sz="2400" dirty="0">
              <a:solidFill>
                <a:schemeClr val="bg1">
                  <a:lumMod val="95000"/>
                  <a:lumOff val="5000"/>
                </a:schemeClr>
              </a:solidFill>
              <a:latin typeface="Garamond"/>
              <a:cs typeface="Garamond"/>
            </a:endParaRPr>
          </a:p>
        </p:txBody>
      </p:sp>
      <p:sp>
        <p:nvSpPr>
          <p:cNvPr id="4" name="Slide Number Placeholder 3"/>
          <p:cNvSpPr>
            <a:spLocks noGrp="1"/>
          </p:cNvSpPr>
          <p:nvPr>
            <p:ph type="sldNum" sz="quarter" idx="2"/>
          </p:nvPr>
        </p:nvSpPr>
        <p:spPr/>
        <p:txBody>
          <a:bodyPr/>
          <a:lstStyle/>
          <a:p>
            <a:fld id="{86CB4B4D-7CA3-9044-876B-883B54F8677D}" type="slidenum">
              <a:rPr lang="uk-UA" smtClean="0"/>
              <a:t>33</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legal p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690" y="387910"/>
            <a:ext cx="4017775" cy="4017775"/>
          </a:xfrm>
          <a:prstGeom prst="rect">
            <a:avLst/>
          </a:prstGeom>
        </p:spPr>
      </p:pic>
      <p:pic>
        <p:nvPicPr>
          <p:cNvPr id="4" name="Image" descr="Image"/>
          <p:cNvPicPr>
            <a:picLocks noChangeAspect="1"/>
          </p:cNvPicPr>
          <p:nvPr/>
        </p:nvPicPr>
        <p:blipFill>
          <a:blip r:embed="rId3">
            <a:extLst/>
          </a:blip>
          <a:stretch>
            <a:fillRect/>
          </a:stretch>
        </p:blipFill>
        <p:spPr>
          <a:xfrm>
            <a:off x="680690" y="4728622"/>
            <a:ext cx="11643422" cy="4389633"/>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34</a:t>
            </a:fld>
            <a:endParaRPr lang="uk-UA"/>
          </a:p>
        </p:txBody>
      </p:sp>
      <p:sp>
        <p:nvSpPr>
          <p:cNvPr id="6" name="Rectangle 5"/>
          <p:cNvSpPr/>
          <p:nvPr/>
        </p:nvSpPr>
        <p:spPr>
          <a:xfrm>
            <a:off x="10044764" y="8702756"/>
            <a:ext cx="1598816" cy="830997"/>
          </a:xfrm>
          <a:prstGeom prst="rect">
            <a:avLst/>
          </a:prstGeom>
        </p:spPr>
        <p:txBody>
          <a:bodyPr wrap="square">
            <a:spAutoFit/>
          </a:bodyPr>
          <a:lstStyle/>
          <a:p>
            <a:r>
              <a:rPr lang="en-US" dirty="0" smtClean="0">
                <a:solidFill>
                  <a:schemeClr val="tx1"/>
                </a:solidFill>
                <a:latin typeface="Garamond"/>
                <a:cs typeface="Garamond"/>
              </a:rPr>
              <a:t>Guide Page 33</a:t>
            </a:r>
            <a:endParaRPr lang="en-US" dirty="0">
              <a:solidFill>
                <a:schemeClr val="tx1"/>
              </a:solidFill>
              <a:latin typeface="Garamond"/>
              <a:cs typeface="Garamond"/>
            </a:endParaRPr>
          </a:p>
        </p:txBody>
      </p:sp>
      <p:pic>
        <p:nvPicPr>
          <p:cNvPr id="7" name="Picture 6" descr="guide-redwood city-pg33 research social capito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7918" y="8702756"/>
            <a:ext cx="642134" cy="830997"/>
          </a:xfrm>
          <a:prstGeom prst="rect">
            <a:avLst/>
          </a:prstGeom>
          <a:ln>
            <a:solidFill>
              <a:schemeClr val="tx1"/>
            </a:solidFill>
          </a:ln>
        </p:spPr>
      </p:pic>
    </p:spTree>
    <p:extLst>
      <p:ext uri="{BB962C8B-B14F-4D97-AF65-F5344CB8AC3E}">
        <p14:creationId xmlns:p14="http://schemas.microsoft.com/office/powerpoint/2010/main" val="230327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3251200" y="-1456595"/>
            <a:ext cx="6502400" cy="11633954"/>
          </a:xfrm>
          <a:prstGeom prst="rect">
            <a:avLst/>
          </a:prstGeom>
        </p:spPr>
        <p:txBody>
          <a:bodyPr>
            <a:spAutoFit/>
          </a:bodyPr>
          <a:lstStyle/>
          <a:p>
            <a:endParaRPr lang="en-US" dirty="0" smtClean="0">
              <a:solidFill>
                <a:srgbClr val="000000"/>
              </a:solidFill>
              <a:latin typeface="Garamond"/>
              <a:cs typeface="Garamond"/>
            </a:endParaRPr>
          </a:p>
          <a:p>
            <a:pPr>
              <a:lnSpc>
                <a:spcPct val="150000"/>
              </a:lnSpc>
            </a:pPr>
            <a:endParaRPr lang="en-US" sz="3600" dirty="0">
              <a:solidFill>
                <a:srgbClr val="000000"/>
              </a:solidFill>
              <a:latin typeface="Garamond"/>
              <a:cs typeface="Garamond"/>
            </a:endParaRPr>
          </a:p>
          <a:p>
            <a:pPr>
              <a:lnSpc>
                <a:spcPct val="150000"/>
              </a:lnSpc>
            </a:pPr>
            <a:r>
              <a:rPr lang="en-US" sz="3600" dirty="0" smtClean="0">
                <a:solidFill>
                  <a:srgbClr val="000000"/>
                </a:solidFill>
                <a:latin typeface="Garamond"/>
                <a:cs typeface="Garamond"/>
              </a:rPr>
              <a:t>printing plant</a:t>
            </a:r>
          </a:p>
          <a:p>
            <a:pPr>
              <a:lnSpc>
                <a:spcPct val="150000"/>
              </a:lnSpc>
            </a:pPr>
            <a:r>
              <a:rPr lang="en-US" sz="3600" dirty="0" smtClean="0">
                <a:solidFill>
                  <a:schemeClr val="accent6">
                    <a:lumMod val="50000"/>
                  </a:schemeClr>
                </a:solidFill>
                <a:latin typeface="Garamond"/>
                <a:cs typeface="Garamond"/>
              </a:rPr>
              <a:t>manufactured</a:t>
            </a:r>
          </a:p>
          <a:p>
            <a:pPr>
              <a:lnSpc>
                <a:spcPct val="150000"/>
              </a:lnSpc>
            </a:pPr>
            <a:r>
              <a:rPr lang="en-US" sz="3600" dirty="0" smtClean="0">
                <a:solidFill>
                  <a:srgbClr val="000000"/>
                </a:solidFill>
                <a:latin typeface="Garamond"/>
                <a:cs typeface="Garamond"/>
              </a:rPr>
              <a:t>stacked </a:t>
            </a:r>
            <a:r>
              <a:rPr lang="en-US" sz="3600" dirty="0">
                <a:solidFill>
                  <a:srgbClr val="000000"/>
                </a:solidFill>
                <a:latin typeface="Garamond"/>
                <a:cs typeface="Garamond"/>
              </a:rPr>
              <a:t>seven feet </a:t>
            </a:r>
            <a:r>
              <a:rPr lang="en-US" sz="3600" dirty="0" smtClean="0">
                <a:solidFill>
                  <a:srgbClr val="000000"/>
                </a:solidFill>
                <a:latin typeface="Garamond"/>
                <a:cs typeface="Garamond"/>
              </a:rPr>
              <a:t>high</a:t>
            </a:r>
          </a:p>
          <a:p>
            <a:pPr>
              <a:lnSpc>
                <a:spcPct val="150000"/>
              </a:lnSpc>
            </a:pPr>
            <a:r>
              <a:rPr lang="en-US" sz="3600" dirty="0" smtClean="0">
                <a:solidFill>
                  <a:schemeClr val="accent6">
                    <a:lumMod val="50000"/>
                  </a:schemeClr>
                </a:solidFill>
                <a:latin typeface="Garamond"/>
                <a:cs typeface="Garamond"/>
              </a:rPr>
              <a:t>brushed </a:t>
            </a:r>
            <a:r>
              <a:rPr lang="en-US" sz="3600" dirty="0">
                <a:solidFill>
                  <a:schemeClr val="accent6">
                    <a:lumMod val="50000"/>
                  </a:schemeClr>
                </a:solidFill>
                <a:latin typeface="Garamond"/>
                <a:cs typeface="Garamond"/>
              </a:rPr>
              <a:t>red </a:t>
            </a:r>
            <a:r>
              <a:rPr lang="en-US" sz="3600" dirty="0" smtClean="0">
                <a:solidFill>
                  <a:schemeClr val="accent6">
                    <a:lumMod val="50000"/>
                  </a:schemeClr>
                </a:solidFill>
                <a:latin typeface="Garamond"/>
                <a:cs typeface="Garamond"/>
              </a:rPr>
              <a:t>glue</a:t>
            </a:r>
          </a:p>
          <a:p>
            <a:pPr>
              <a:lnSpc>
                <a:spcPct val="150000"/>
              </a:lnSpc>
            </a:pPr>
            <a:r>
              <a:rPr lang="en-US" sz="3600" dirty="0" smtClean="0">
                <a:solidFill>
                  <a:srgbClr val="000000"/>
                </a:solidFill>
                <a:latin typeface="Garamond"/>
                <a:cs typeface="Garamond"/>
              </a:rPr>
              <a:t>No </a:t>
            </a:r>
            <a:r>
              <a:rPr lang="en-US" sz="3600" dirty="0">
                <a:solidFill>
                  <a:srgbClr val="000000"/>
                </a:solidFill>
                <a:latin typeface="Garamond"/>
                <a:cs typeface="Garamond"/>
              </a:rPr>
              <a:t>gloves: fingertips </a:t>
            </a:r>
            <a:r>
              <a:rPr lang="en-US" sz="3600" dirty="0" smtClean="0">
                <a:solidFill>
                  <a:srgbClr val="000000"/>
                </a:solidFill>
                <a:latin typeface="Garamond"/>
                <a:cs typeface="Garamond"/>
              </a:rPr>
              <a:t>required</a:t>
            </a:r>
          </a:p>
          <a:p>
            <a:pPr>
              <a:lnSpc>
                <a:spcPct val="150000"/>
              </a:lnSpc>
            </a:pPr>
            <a:r>
              <a:rPr lang="en-US" sz="3600" dirty="0" smtClean="0">
                <a:solidFill>
                  <a:schemeClr val="accent6">
                    <a:lumMod val="50000"/>
                  </a:schemeClr>
                </a:solidFill>
                <a:latin typeface="Garamond"/>
                <a:cs typeface="Garamond"/>
              </a:rPr>
              <a:t>perfection</a:t>
            </a:r>
          </a:p>
          <a:p>
            <a:pPr>
              <a:lnSpc>
                <a:spcPct val="150000"/>
              </a:lnSpc>
            </a:pPr>
            <a:r>
              <a:rPr lang="en-US" sz="3600" dirty="0" smtClean="0">
                <a:solidFill>
                  <a:srgbClr val="000000"/>
                </a:solidFill>
                <a:latin typeface="Garamond"/>
                <a:cs typeface="Garamond"/>
              </a:rPr>
              <a:t>sluggish</a:t>
            </a:r>
          </a:p>
          <a:p>
            <a:pPr>
              <a:lnSpc>
                <a:spcPct val="150000"/>
              </a:lnSpc>
            </a:pPr>
            <a:r>
              <a:rPr lang="en-US" sz="3600" dirty="0" smtClean="0">
                <a:solidFill>
                  <a:srgbClr val="984807"/>
                </a:solidFill>
                <a:latin typeface="Garamond"/>
                <a:cs typeface="Garamond"/>
              </a:rPr>
              <a:t>crevices</a:t>
            </a:r>
            <a:endParaRPr lang="en-US" sz="3600" dirty="0">
              <a:solidFill>
                <a:srgbClr val="984807"/>
              </a:solidFill>
              <a:latin typeface="Garamond"/>
              <a:cs typeface="Garamond"/>
            </a:endParaRPr>
          </a:p>
          <a:p>
            <a:pPr>
              <a:lnSpc>
                <a:spcPct val="150000"/>
              </a:lnSpc>
            </a:pPr>
            <a:r>
              <a:rPr lang="en-US" sz="3600" dirty="0" smtClean="0">
                <a:solidFill>
                  <a:srgbClr val="000000"/>
                </a:solidFill>
                <a:latin typeface="Garamond"/>
                <a:cs typeface="Garamond"/>
              </a:rPr>
              <a:t>hands oozing</a:t>
            </a:r>
          </a:p>
          <a:p>
            <a:pPr>
              <a:lnSpc>
                <a:spcPct val="150000"/>
              </a:lnSpc>
            </a:pPr>
            <a:r>
              <a:rPr lang="en-US" sz="3600" dirty="0" smtClean="0">
                <a:solidFill>
                  <a:srgbClr val="984807"/>
                </a:solidFill>
                <a:latin typeface="Garamond"/>
                <a:cs typeface="Garamond"/>
              </a:rPr>
              <a:t>punch clock</a:t>
            </a:r>
          </a:p>
          <a:p>
            <a:pPr>
              <a:lnSpc>
                <a:spcPct val="150000"/>
              </a:lnSpc>
            </a:pPr>
            <a:r>
              <a:rPr lang="en-US" sz="3600" dirty="0" smtClean="0">
                <a:solidFill>
                  <a:srgbClr val="000000"/>
                </a:solidFill>
                <a:latin typeface="Garamond"/>
                <a:cs typeface="Garamond"/>
              </a:rPr>
              <a:t>law school</a:t>
            </a:r>
            <a:endParaRPr lang="en-US" sz="3600" dirty="0">
              <a:solidFill>
                <a:srgbClr val="000000"/>
              </a:solidFill>
              <a:latin typeface="Garamond"/>
              <a:cs typeface="Garamond"/>
            </a:endParaRPr>
          </a:p>
          <a:p>
            <a:pPr>
              <a:lnSpc>
                <a:spcPct val="150000"/>
              </a:lnSpc>
            </a:pPr>
            <a:r>
              <a:rPr lang="en-US" sz="3600" dirty="0" smtClean="0">
                <a:solidFill>
                  <a:srgbClr val="984807"/>
                </a:solidFill>
                <a:latin typeface="Garamond"/>
                <a:cs typeface="Garamond"/>
              </a:rPr>
              <a:t>legal </a:t>
            </a:r>
            <a:r>
              <a:rPr lang="en-US" sz="3600" dirty="0">
                <a:solidFill>
                  <a:srgbClr val="984807"/>
                </a:solidFill>
                <a:latin typeface="Garamond"/>
                <a:cs typeface="Garamond"/>
              </a:rPr>
              <a:t>pad</a:t>
            </a:r>
          </a:p>
          <a:p>
            <a:r>
              <a:rPr lang="en-US" dirty="0" smtClean="0">
                <a:solidFill>
                  <a:srgbClr val="000000"/>
                </a:solidFill>
                <a:latin typeface="Garamond"/>
                <a:cs typeface="Garamond"/>
              </a:rPr>
              <a:t>.</a:t>
            </a:r>
            <a:endParaRPr lang="en-US" dirty="0">
              <a:solidFill>
                <a:srgbClr val="000000"/>
              </a:solidFill>
              <a:latin typeface="Garamond"/>
              <a:cs typeface="Garamond"/>
            </a:endParaRPr>
          </a:p>
        </p:txBody>
      </p:sp>
      <p:sp>
        <p:nvSpPr>
          <p:cNvPr id="4" name="Slide Number Placeholder 3"/>
          <p:cNvSpPr>
            <a:spLocks noGrp="1"/>
          </p:cNvSpPr>
          <p:nvPr>
            <p:ph type="sldNum" sz="quarter" idx="2"/>
          </p:nvPr>
        </p:nvSpPr>
        <p:spPr/>
        <p:txBody>
          <a:bodyPr/>
          <a:lstStyle/>
          <a:p>
            <a:fld id="{86CB4B4D-7CA3-9044-876B-883B54F8677D}" type="slidenum">
              <a:rPr lang="uk-UA" smtClean="0"/>
              <a:t>35</a:t>
            </a:fld>
            <a:endParaRPr lang="uk-UA"/>
          </a:p>
        </p:txBody>
      </p:sp>
      <p:sp>
        <p:nvSpPr>
          <p:cNvPr id="5" name="TextBox 4"/>
          <p:cNvSpPr txBox="1"/>
          <p:nvPr/>
        </p:nvSpPr>
        <p:spPr>
          <a:xfrm>
            <a:off x="1215277" y="359872"/>
            <a:ext cx="1107996" cy="9199560"/>
          </a:xfrm>
          <a:prstGeom prst="rect">
            <a:avLst/>
          </a:prstGeom>
          <a:noFill/>
        </p:spPr>
        <p:txBody>
          <a:bodyPr vert="wordArtVert" wrap="square" rtlCol="0">
            <a:spAutoFit/>
          </a:bodyPr>
          <a:lstStyle/>
          <a:p>
            <a:pPr algn="dist"/>
            <a:r>
              <a:rPr lang="en-US" sz="6000" dirty="0" smtClean="0">
                <a:solidFill>
                  <a:srgbClr val="990904"/>
                </a:solidFill>
                <a:latin typeface="Garamond"/>
                <a:cs typeface="Garamond"/>
              </a:rPr>
              <a:t>VOCABULARY</a:t>
            </a:r>
            <a:endParaRPr lang="en-US" sz="6000" dirty="0">
              <a:solidFill>
                <a:srgbClr val="990904"/>
              </a:solidFill>
              <a:latin typeface="Garamond"/>
              <a:cs typeface="Garamond"/>
            </a:endParaRPr>
          </a:p>
        </p:txBody>
      </p:sp>
    </p:spTree>
    <p:extLst>
      <p:ext uri="{BB962C8B-B14F-4D97-AF65-F5344CB8AC3E}">
        <p14:creationId xmlns:p14="http://schemas.microsoft.com/office/powerpoint/2010/main" val="153119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 y="2548921"/>
            <a:ext cx="13004799" cy="4031853"/>
          </a:xfrm>
          <a:prstGeom prst="rect">
            <a:avLst/>
          </a:prstGeom>
        </p:spPr>
        <p:txBody>
          <a:bodyPr wrap="square" lIns="91420" tIns="45710" rIns="91420" bIns="45710">
            <a:spAutoFit/>
          </a:bodyPr>
          <a:lstStyle/>
          <a:p>
            <a:r>
              <a:rPr lang="en-US" sz="7200" dirty="0">
                <a:solidFill>
                  <a:srgbClr val="000000"/>
                </a:solidFill>
                <a:latin typeface="Gill Sans"/>
                <a:cs typeface="Gill Sans"/>
              </a:rPr>
              <a:t>Who Burns for the </a:t>
            </a:r>
            <a:r>
              <a:rPr lang="en-US" sz="7200" dirty="0" smtClean="0">
                <a:solidFill>
                  <a:srgbClr val="000000"/>
                </a:solidFill>
                <a:latin typeface="Gill Sans"/>
                <a:cs typeface="Gill Sans"/>
              </a:rPr>
              <a:t/>
            </a:r>
            <a:br>
              <a:rPr lang="en-US" sz="7200" dirty="0" smtClean="0">
                <a:solidFill>
                  <a:srgbClr val="000000"/>
                </a:solidFill>
                <a:latin typeface="Gill Sans"/>
                <a:cs typeface="Gill Sans"/>
              </a:rPr>
            </a:br>
            <a:r>
              <a:rPr lang="en-US" sz="7200" dirty="0" smtClean="0">
                <a:solidFill>
                  <a:srgbClr val="000000"/>
                </a:solidFill>
                <a:latin typeface="Gill Sans"/>
                <a:cs typeface="Gill Sans"/>
              </a:rPr>
              <a:t>Perfection </a:t>
            </a:r>
            <a:r>
              <a:rPr lang="en-US" sz="7200" dirty="0">
                <a:solidFill>
                  <a:srgbClr val="000000"/>
                </a:solidFill>
                <a:latin typeface="Gill Sans"/>
                <a:cs typeface="Gill Sans"/>
              </a:rPr>
              <a:t>of Paper</a:t>
            </a:r>
          </a:p>
          <a:p>
            <a:r>
              <a:rPr lang="en-US" sz="4000" i="1" dirty="0">
                <a:solidFill>
                  <a:srgbClr val="000000"/>
                </a:solidFill>
                <a:latin typeface="Garamond"/>
                <a:cs typeface="Garamond"/>
              </a:rPr>
              <a:t>Martín </a:t>
            </a:r>
            <a:r>
              <a:rPr lang="en-US" sz="4000" i="1" dirty="0" err="1">
                <a:solidFill>
                  <a:srgbClr val="000000"/>
                </a:solidFill>
                <a:latin typeface="Garamond"/>
                <a:cs typeface="Garamond"/>
              </a:rPr>
              <a:t>Espada</a:t>
            </a:r>
            <a:endParaRPr lang="en-US" sz="4000" dirty="0">
              <a:solidFill>
                <a:srgbClr val="000000"/>
              </a:solidFill>
              <a:latin typeface="Garamond"/>
              <a:cs typeface="Garamond"/>
            </a:endParaRPr>
          </a:p>
          <a:p>
            <a:r>
              <a:rPr lang="en-US" sz="1800" dirty="0">
                <a:solidFill>
                  <a:srgbClr val="000000"/>
                </a:solidFill>
                <a:latin typeface="Garamond"/>
                <a:cs typeface="Garamond"/>
              </a:rPr>
              <a:t> </a:t>
            </a:r>
          </a:p>
          <a:p>
            <a:r>
              <a:rPr lang="en-US" sz="1800" dirty="0">
                <a:solidFill>
                  <a:srgbClr val="000000"/>
                </a:solidFill>
                <a:latin typeface="Garamond"/>
                <a:cs typeface="Garamond"/>
              </a:rPr>
              <a:t> </a:t>
            </a:r>
          </a:p>
          <a:p>
            <a:r>
              <a:rPr lang="en-US" sz="1800" i="1" dirty="0">
                <a:solidFill>
                  <a:srgbClr val="000000"/>
                </a:solidFill>
                <a:latin typeface="Garamond"/>
                <a:cs typeface="Garamond"/>
              </a:rPr>
              <a:t>from City of Coughing and Dead Radiators, 1993 W.W. Norton &amp; Company, Inc., New York, NY</a:t>
            </a:r>
            <a:endParaRPr lang="en-US" sz="1800" dirty="0">
              <a:solidFill>
                <a:srgbClr val="000000"/>
              </a:solidFill>
              <a:latin typeface="Garamond"/>
              <a:cs typeface="Garamond"/>
            </a:endParaRPr>
          </a:p>
          <a:p>
            <a:r>
              <a:rPr lang="en-US" sz="1800" dirty="0">
                <a:solidFill>
                  <a:srgbClr val="000000"/>
                </a:solidFill>
                <a:latin typeface="Garamond"/>
                <a:cs typeface="Garamond"/>
              </a:rPr>
              <a:t> </a:t>
            </a:r>
          </a:p>
        </p:txBody>
      </p:sp>
      <p:sp>
        <p:nvSpPr>
          <p:cNvPr id="4" name="Slide Number Placeholder 3"/>
          <p:cNvSpPr>
            <a:spLocks noGrp="1"/>
          </p:cNvSpPr>
          <p:nvPr>
            <p:ph type="sldNum" sz="quarter" idx="2"/>
          </p:nvPr>
        </p:nvSpPr>
        <p:spPr/>
        <p:txBody>
          <a:bodyPr/>
          <a:lstStyle/>
          <a:p>
            <a:fld id="{86CB4B4D-7CA3-9044-876B-883B54F8677D}" type="slidenum">
              <a:rPr lang="uk-UA" smtClean="0"/>
              <a:t>36</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causes"/>
          <p:cNvSpPr txBox="1"/>
          <p:nvPr/>
        </p:nvSpPr>
        <p:spPr>
          <a:xfrm>
            <a:off x="2747453" y="770667"/>
            <a:ext cx="1223777"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t>causes</a:t>
            </a:r>
          </a:p>
        </p:txBody>
      </p:sp>
      <p:sp>
        <p:nvSpPr>
          <p:cNvPr id="193" name="event"/>
          <p:cNvSpPr txBox="1"/>
          <p:nvPr/>
        </p:nvSpPr>
        <p:spPr>
          <a:xfrm>
            <a:off x="6018710" y="770667"/>
            <a:ext cx="1005185"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t>event</a:t>
            </a:r>
          </a:p>
        </p:txBody>
      </p:sp>
      <p:sp>
        <p:nvSpPr>
          <p:cNvPr id="194" name="effects"/>
          <p:cNvSpPr txBox="1"/>
          <p:nvPr/>
        </p:nvSpPr>
        <p:spPr>
          <a:xfrm>
            <a:off x="8817699" y="770667"/>
            <a:ext cx="1185327"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rPr dirty="0">
                <a:solidFill>
                  <a:srgbClr val="FF0000"/>
                </a:solidFill>
              </a:rPr>
              <a:t>effects</a:t>
            </a:r>
          </a:p>
        </p:txBody>
      </p:sp>
      <p:sp>
        <p:nvSpPr>
          <p:cNvPr id="2" name="Slide Number Placeholder 1"/>
          <p:cNvSpPr>
            <a:spLocks noGrp="1"/>
          </p:cNvSpPr>
          <p:nvPr>
            <p:ph type="sldNum" sz="quarter" idx="12"/>
          </p:nvPr>
        </p:nvSpPr>
        <p:spPr/>
        <p:txBody>
          <a:bodyPr/>
          <a:lstStyle/>
          <a:p>
            <a:fld id="{86CB4B4D-7CA3-9044-876B-883B54F8677D}" type="slidenum">
              <a:rPr lang="uk-UA" smtClean="0"/>
              <a:t>37</a:t>
            </a:fld>
            <a:endParaRPr lang="uk-UA"/>
          </a:p>
        </p:txBody>
      </p:sp>
      <p:sp>
        <p:nvSpPr>
          <p:cNvPr id="7" name="Rectangle"/>
          <p:cNvSpPr/>
          <p:nvPr/>
        </p:nvSpPr>
        <p:spPr>
          <a:xfrm>
            <a:off x="1878702" y="1804280"/>
            <a:ext cx="9247398" cy="6603096"/>
          </a:xfrm>
          <a:prstGeom prst="rect">
            <a:avLst/>
          </a:prstGeom>
          <a:ln w="63500">
            <a:solidFill>
              <a:srgbClr val="000000"/>
            </a:solidFill>
            <a:miter lim="400000"/>
          </a:ln>
        </p:spPr>
        <p:txBody>
          <a:bodyPr lIns="50788" tIns="50788" rIns="50788" bIns="50788" anchor="ctr"/>
          <a:lstStyle/>
          <a:p>
            <a:pPr>
              <a:defRPr sz="2200" b="0">
                <a:latin typeface="+mn-lt"/>
                <a:ea typeface="+mn-ea"/>
                <a:cs typeface="+mn-cs"/>
                <a:sym typeface="Helvetica Neue Medium"/>
              </a:defRPr>
            </a:pPr>
            <a:endParaRPr/>
          </a:p>
        </p:txBody>
      </p:sp>
      <p:pic>
        <p:nvPicPr>
          <p:cNvPr id="8" name="Picture 7"/>
          <p:cNvPicPr>
            <a:picLocks noChangeAspect="1"/>
          </p:cNvPicPr>
          <p:nvPr/>
        </p:nvPicPr>
        <p:blipFill>
          <a:blip r:embed="rId2"/>
          <a:stretch>
            <a:fillRect/>
          </a:stretch>
        </p:blipFill>
        <p:spPr>
          <a:xfrm>
            <a:off x="3035300" y="2971800"/>
            <a:ext cx="6921500" cy="3810000"/>
          </a:xfrm>
          <a:prstGeom prst="rect">
            <a:avLst/>
          </a:prstGeom>
        </p:spPr>
      </p:pic>
    </p:spTree>
    <p:extLst>
      <p:ext uri="{BB962C8B-B14F-4D97-AF65-F5344CB8AC3E}">
        <p14:creationId xmlns:p14="http://schemas.microsoft.com/office/powerpoint/2010/main" val="33643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p:cNvSpPr txBox="1"/>
          <p:nvPr/>
        </p:nvSpPr>
        <p:spPr>
          <a:xfrm>
            <a:off x="652511" y="183785"/>
            <a:ext cx="11123558" cy="8094524"/>
          </a:xfrm>
          <a:prstGeom prst="rect">
            <a:avLst/>
          </a:prstGeom>
          <a:noFill/>
        </p:spPr>
        <p:txBody>
          <a:bodyPr wrap="none" rtlCol="0">
            <a:spAutoFit/>
          </a:bodyPr>
          <a:lstStyle/>
          <a:p>
            <a:pPr algn="l"/>
            <a:r>
              <a:rPr lang="en-US" sz="13000" dirty="0" smtClean="0">
                <a:solidFill>
                  <a:srgbClr val="000000"/>
                </a:solidFill>
                <a:latin typeface="Garamond"/>
                <a:cs typeface="Garamond"/>
              </a:rPr>
              <a:t>Schema</a:t>
            </a:r>
          </a:p>
          <a:p>
            <a:pPr marL="1143000" indent="-1143000" algn="l">
              <a:buFont typeface="Arial"/>
              <a:buChar char="•"/>
            </a:pPr>
            <a:r>
              <a:rPr lang="en-US" sz="13000" dirty="0" smtClean="0">
                <a:solidFill>
                  <a:schemeClr val="tx1">
                    <a:lumMod val="50000"/>
                  </a:schemeClr>
                </a:solidFill>
                <a:latin typeface="Garamond"/>
                <a:cs typeface="Garamond"/>
              </a:rPr>
              <a:t>Text to Self</a:t>
            </a:r>
          </a:p>
          <a:p>
            <a:pPr marL="1143000" indent="-1143000" algn="l">
              <a:buFont typeface="Arial"/>
              <a:buChar char="•"/>
            </a:pPr>
            <a:r>
              <a:rPr lang="en-US" sz="13000" dirty="0" smtClean="0">
                <a:solidFill>
                  <a:schemeClr val="tx1">
                    <a:lumMod val="50000"/>
                  </a:schemeClr>
                </a:solidFill>
                <a:latin typeface="Garamond"/>
                <a:cs typeface="Garamond"/>
              </a:rPr>
              <a:t>Text to Text</a:t>
            </a:r>
          </a:p>
          <a:p>
            <a:pPr marL="1143000" indent="-1143000" algn="l">
              <a:buFont typeface="Arial"/>
              <a:buChar char="•"/>
            </a:pPr>
            <a:r>
              <a:rPr lang="en-US" sz="13000" dirty="0" smtClean="0">
                <a:solidFill>
                  <a:schemeClr val="tx1">
                    <a:lumMod val="50000"/>
                  </a:schemeClr>
                </a:solidFill>
                <a:latin typeface="Garamond"/>
                <a:cs typeface="Garamond"/>
              </a:rPr>
              <a:t>Text to World</a:t>
            </a:r>
            <a:endParaRPr lang="en-US" sz="13000" dirty="0">
              <a:solidFill>
                <a:schemeClr val="tx1">
                  <a:lumMod val="50000"/>
                </a:schemeClr>
              </a:solidFill>
              <a:latin typeface="Garamond"/>
              <a:cs typeface="Garamond"/>
            </a:endParaRPr>
          </a:p>
        </p:txBody>
      </p:sp>
      <p:sp>
        <p:nvSpPr>
          <p:cNvPr id="4" name="Slide Number Placeholder 3"/>
          <p:cNvSpPr>
            <a:spLocks noGrp="1"/>
          </p:cNvSpPr>
          <p:nvPr>
            <p:ph type="sldNum" sz="quarter" idx="2"/>
          </p:nvPr>
        </p:nvSpPr>
        <p:spPr/>
        <p:txBody>
          <a:bodyPr/>
          <a:lstStyle/>
          <a:p>
            <a:fld id="{86CB4B4D-7CA3-9044-876B-883B54F8677D}" type="slidenum">
              <a:rPr lang="uk-UA" smtClean="0"/>
              <a:t>38</a:t>
            </a:fld>
            <a:endParaRPr lang="uk-UA"/>
          </a:p>
        </p:txBody>
      </p:sp>
      <p:sp>
        <p:nvSpPr>
          <p:cNvPr id="6" name="Rectangle 5"/>
          <p:cNvSpPr/>
          <p:nvPr/>
        </p:nvSpPr>
        <p:spPr>
          <a:xfrm>
            <a:off x="9126616" y="8647828"/>
            <a:ext cx="1598816" cy="830997"/>
          </a:xfrm>
          <a:prstGeom prst="rect">
            <a:avLst/>
          </a:prstGeom>
        </p:spPr>
        <p:txBody>
          <a:bodyPr wrap="square">
            <a:spAutoFit/>
          </a:bodyPr>
          <a:lstStyle/>
          <a:p>
            <a:r>
              <a:rPr lang="en-US" dirty="0" smtClean="0">
                <a:solidFill>
                  <a:schemeClr val="tx1"/>
                </a:solidFill>
                <a:latin typeface="Garamond"/>
                <a:cs typeface="Garamond"/>
              </a:rPr>
              <a:t>Guide Page </a:t>
            </a:r>
            <a:r>
              <a:rPr lang="en-US" dirty="0" smtClean="0">
                <a:solidFill>
                  <a:schemeClr val="tx1"/>
                </a:solidFill>
                <a:latin typeface="Garamond"/>
                <a:cs typeface="Garamond"/>
              </a:rPr>
              <a:t>65</a:t>
            </a:r>
            <a:endParaRPr lang="en-US" dirty="0">
              <a:solidFill>
                <a:schemeClr val="tx1"/>
              </a:solidFill>
              <a:latin typeface="Garamond"/>
              <a:cs typeface="Garamond"/>
            </a:endParaRPr>
          </a:p>
        </p:txBody>
      </p:sp>
      <p:pic>
        <p:nvPicPr>
          <p:cNvPr id="2" name="Picture 1" descr="guide-redwood city-pg65 research social capit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556" y="8465087"/>
            <a:ext cx="924551" cy="1196478"/>
          </a:xfrm>
          <a:prstGeom prst="rect">
            <a:avLst/>
          </a:prstGeom>
          <a:ln>
            <a:solidFill>
              <a:schemeClr val="tx1"/>
            </a:solidFill>
          </a:ln>
        </p:spPr>
      </p:pic>
    </p:spTree>
    <p:extLst>
      <p:ext uri="{BB962C8B-B14F-4D97-AF65-F5344CB8AC3E}">
        <p14:creationId xmlns:p14="http://schemas.microsoft.com/office/powerpoint/2010/main" val="23020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causes"/>
          <p:cNvSpPr txBox="1"/>
          <p:nvPr/>
        </p:nvSpPr>
        <p:spPr>
          <a:xfrm>
            <a:off x="2747453" y="770667"/>
            <a:ext cx="1223777"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t>causes</a:t>
            </a:r>
          </a:p>
        </p:txBody>
      </p:sp>
      <p:sp>
        <p:nvSpPr>
          <p:cNvPr id="193" name="event"/>
          <p:cNvSpPr txBox="1"/>
          <p:nvPr/>
        </p:nvSpPr>
        <p:spPr>
          <a:xfrm>
            <a:off x="6018710" y="770667"/>
            <a:ext cx="1005185"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t>event</a:t>
            </a:r>
          </a:p>
        </p:txBody>
      </p:sp>
      <p:sp>
        <p:nvSpPr>
          <p:cNvPr id="194" name="effects"/>
          <p:cNvSpPr txBox="1"/>
          <p:nvPr/>
        </p:nvSpPr>
        <p:spPr>
          <a:xfrm>
            <a:off x="8817699" y="770667"/>
            <a:ext cx="1185327" cy="47465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rPr dirty="0">
                <a:solidFill>
                  <a:srgbClr val="FF0000"/>
                </a:solidFill>
              </a:rPr>
              <a:t>effects</a:t>
            </a:r>
          </a:p>
        </p:txBody>
      </p:sp>
      <p:sp>
        <p:nvSpPr>
          <p:cNvPr id="195" name="How does one evolve their thinking?"/>
          <p:cNvSpPr txBox="1"/>
          <p:nvPr/>
        </p:nvSpPr>
        <p:spPr>
          <a:xfrm>
            <a:off x="3035300" y="7576393"/>
            <a:ext cx="3259819" cy="471900"/>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i="1">
                <a:solidFill>
                  <a:srgbClr val="000000"/>
                </a:solidFill>
              </a:defRPr>
            </a:lvl1pPr>
          </a:lstStyle>
          <a:p>
            <a:r>
              <a:rPr lang="en-US" dirty="0" smtClean="0"/>
              <a:t>Schema connections</a:t>
            </a:r>
            <a:endParaRPr dirty="0"/>
          </a:p>
        </p:txBody>
      </p:sp>
      <p:sp>
        <p:nvSpPr>
          <p:cNvPr id="2" name="Slide Number Placeholder 1"/>
          <p:cNvSpPr>
            <a:spLocks noGrp="1"/>
          </p:cNvSpPr>
          <p:nvPr>
            <p:ph type="sldNum" sz="quarter" idx="12"/>
          </p:nvPr>
        </p:nvSpPr>
        <p:spPr/>
        <p:txBody>
          <a:bodyPr/>
          <a:lstStyle/>
          <a:p>
            <a:fld id="{86CB4B4D-7CA3-9044-876B-883B54F8677D}" type="slidenum">
              <a:rPr lang="uk-UA" smtClean="0"/>
              <a:t>39</a:t>
            </a:fld>
            <a:endParaRPr lang="uk-UA"/>
          </a:p>
        </p:txBody>
      </p:sp>
      <p:sp>
        <p:nvSpPr>
          <p:cNvPr id="8" name="Rectangle"/>
          <p:cNvSpPr/>
          <p:nvPr/>
        </p:nvSpPr>
        <p:spPr>
          <a:xfrm>
            <a:off x="1878702" y="1804280"/>
            <a:ext cx="9247398" cy="6603096"/>
          </a:xfrm>
          <a:prstGeom prst="rect">
            <a:avLst/>
          </a:prstGeom>
          <a:ln w="63500">
            <a:solidFill>
              <a:srgbClr val="000000"/>
            </a:solidFill>
            <a:miter lim="400000"/>
          </a:ln>
        </p:spPr>
        <p:txBody>
          <a:bodyPr lIns="50788" tIns="50788" rIns="50788" bIns="50788" anchor="ctr"/>
          <a:lstStyle/>
          <a:p>
            <a:pPr>
              <a:defRPr sz="2200" b="0">
                <a:latin typeface="+mn-lt"/>
                <a:ea typeface="+mn-ea"/>
                <a:cs typeface="+mn-cs"/>
                <a:sym typeface="Helvetica Neue Medium"/>
              </a:defRPr>
            </a:pPr>
            <a:endParaRPr/>
          </a:p>
        </p:txBody>
      </p:sp>
      <p:pic>
        <p:nvPicPr>
          <p:cNvPr id="9" name="Picture 8"/>
          <p:cNvPicPr>
            <a:picLocks noChangeAspect="1"/>
          </p:cNvPicPr>
          <p:nvPr/>
        </p:nvPicPr>
        <p:blipFill>
          <a:blip r:embed="rId2"/>
          <a:stretch>
            <a:fillRect/>
          </a:stretch>
        </p:blipFill>
        <p:spPr>
          <a:xfrm>
            <a:off x="3035300" y="2971800"/>
            <a:ext cx="6921500" cy="3810000"/>
          </a:xfrm>
          <a:prstGeom prst="rect">
            <a:avLst/>
          </a:prstGeom>
        </p:spPr>
      </p:pic>
    </p:spTree>
    <p:extLst>
      <p:ext uri="{BB962C8B-B14F-4D97-AF65-F5344CB8AC3E}">
        <p14:creationId xmlns:p14="http://schemas.microsoft.com/office/powerpoint/2010/main" val="173729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In order for this to happen, your entire frame of reference will have to change, and you will be forced to surrender many things that you now scarcely know you have.”…"/>
          <p:cNvSpPr txBox="1"/>
          <p:nvPr/>
        </p:nvSpPr>
        <p:spPr>
          <a:xfrm>
            <a:off x="931377" y="1127334"/>
            <a:ext cx="11599805" cy="6759774"/>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p>
            <a:pPr algn="l">
              <a:lnSpc>
                <a:spcPct val="130000"/>
              </a:lnSpc>
              <a:defRPr sz="4000">
                <a:solidFill>
                  <a:schemeClr val="accent4">
                    <a:hueOff val="468000"/>
                    <a:satOff val="-4761"/>
                    <a:lumOff val="10196"/>
                  </a:schemeClr>
                </a:solidFill>
              </a:defRPr>
            </a:pPr>
            <a:r>
              <a:rPr sz="5400" dirty="0">
                <a:solidFill>
                  <a:srgbClr val="0D0D0D"/>
                </a:solidFill>
                <a:latin typeface="Garamond"/>
                <a:cs typeface="Garamond"/>
              </a:rPr>
              <a:t>“In order for this to happen, your entire frame of reference will have to change, and you will be forced to surrender many things that you now scarcely know you have.”</a:t>
            </a:r>
          </a:p>
          <a:p>
            <a:pPr algn="l">
              <a:lnSpc>
                <a:spcPct val="130000"/>
              </a:lnSpc>
              <a:defRPr sz="3200">
                <a:solidFill>
                  <a:schemeClr val="accent4">
                    <a:hueOff val="468000"/>
                    <a:satOff val="-4761"/>
                    <a:lumOff val="10196"/>
                  </a:schemeClr>
                </a:solidFill>
              </a:defRPr>
            </a:pPr>
            <a:endParaRPr dirty="0">
              <a:solidFill>
                <a:srgbClr val="0D0D0D"/>
              </a:solidFill>
              <a:latin typeface="Garamond"/>
              <a:cs typeface="Garamond"/>
            </a:endParaRPr>
          </a:p>
          <a:p>
            <a:pPr algn="l">
              <a:lnSpc>
                <a:spcPct val="130000"/>
              </a:lnSpc>
              <a:defRPr sz="3200" b="0" i="1">
                <a:solidFill>
                  <a:schemeClr val="accent4">
                    <a:hueOff val="468000"/>
                    <a:satOff val="-4761"/>
                    <a:lumOff val="10196"/>
                  </a:schemeClr>
                </a:solidFill>
              </a:defRPr>
            </a:pPr>
            <a:r>
              <a:rPr dirty="0">
                <a:solidFill>
                  <a:srgbClr val="0D0D0D"/>
                </a:solidFill>
                <a:latin typeface="Garamond"/>
                <a:cs typeface="Garamond"/>
              </a:rPr>
              <a:t>― James Baldwin, The Fire Next Time</a:t>
            </a:r>
          </a:p>
        </p:txBody>
      </p:sp>
      <p:sp>
        <p:nvSpPr>
          <p:cNvPr id="2" name="Slide Number Placeholder 1"/>
          <p:cNvSpPr>
            <a:spLocks noGrp="1"/>
          </p:cNvSpPr>
          <p:nvPr>
            <p:ph type="sldNum" sz="quarter" idx="12"/>
          </p:nvPr>
        </p:nvSpPr>
        <p:spPr/>
        <p:txBody>
          <a:bodyPr/>
          <a:lstStyle/>
          <a:p>
            <a:fld id="{86CB4B4D-7CA3-9044-876B-883B54F8677D}" type="slidenum">
              <a:rPr lang="uk-UA" smtClean="0"/>
              <a:t>4</a:t>
            </a:fld>
            <a:endParaRPr lang="uk-UA"/>
          </a:p>
        </p:txBody>
      </p:sp>
    </p:spTree>
    <p:extLst>
      <p:ext uri="{BB962C8B-B14F-4D97-AF65-F5344CB8AC3E}">
        <p14:creationId xmlns:p14="http://schemas.microsoft.com/office/powerpoint/2010/main" val="3506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 name="Rectangle"/>
          <p:cNvSpPr/>
          <p:nvPr/>
        </p:nvSpPr>
        <p:spPr>
          <a:xfrm>
            <a:off x="-8467" y="2132209"/>
            <a:ext cx="13021734" cy="4941195"/>
          </a:xfrm>
          <a:prstGeom prst="rect">
            <a:avLst/>
          </a:prstGeom>
          <a:solidFill>
            <a:srgbClr val="000000"/>
          </a:solidFill>
          <a:ln w="12700">
            <a:miter lim="400000"/>
          </a:ln>
        </p:spPr>
        <p:txBody>
          <a:bodyPr lIns="50788" tIns="50788" rIns="50788" bIns="50788" anchor="ctr"/>
          <a:lstStyle/>
          <a:p>
            <a:pPr>
              <a:defRPr sz="2200" b="0">
                <a:latin typeface="+mn-lt"/>
                <a:ea typeface="+mn-ea"/>
                <a:cs typeface="+mn-cs"/>
                <a:sym typeface="Helvetica Neue Medium"/>
              </a:defRPr>
            </a:pPr>
            <a:endParaRPr/>
          </a:p>
        </p:txBody>
      </p:sp>
      <p:sp>
        <p:nvSpPr>
          <p:cNvPr id="143" name="Resources, Learning, and Policy: The Relative Effects of Social and Financial Capital on Student Learning in Schools…"/>
          <p:cNvSpPr txBox="1"/>
          <p:nvPr/>
        </p:nvSpPr>
        <p:spPr>
          <a:xfrm>
            <a:off x="1980900" y="7148062"/>
            <a:ext cx="10799518" cy="1944321"/>
          </a:xfrm>
          <a:prstGeom prst="rect">
            <a:avLst/>
          </a:prstGeom>
          <a:ln w="12700">
            <a:miter lim="400000"/>
          </a:ln>
          <a:extLst>
            <a:ext uri="{C572A759-6A51-4108-AA02-DFA0A04FC94B}">
              <ma14:wrappingTextBoxFlag xmlns:ma14="http://schemas.microsoft.com/office/mac/drawingml/2011/main" val="1"/>
            </a:ext>
          </a:extLst>
        </p:spPr>
        <p:txBody>
          <a:bodyPr lIns="50788" tIns="50788" rIns="50788" bIns="50788" anchor="ctr">
            <a:spAutoFit/>
          </a:bodyPr>
          <a:lstStyle/>
          <a:p>
            <a:pPr algn="l" defTabSz="457105">
              <a:lnSpc>
                <a:spcPct val="120000"/>
              </a:lnSpc>
              <a:defRPr>
                <a:solidFill>
                  <a:srgbClr val="000000"/>
                </a:solidFill>
                <a:latin typeface="Arial"/>
                <a:ea typeface="Arial"/>
                <a:cs typeface="Arial"/>
                <a:sym typeface="Arial"/>
              </a:defRPr>
            </a:pPr>
            <a:r>
              <a:rPr dirty="0"/>
              <a:t>Resources, Learning, and Policy: The Relative Effects of Social and Financial Capital on Student Learning in Schools</a:t>
            </a:r>
          </a:p>
          <a:p>
            <a:pPr algn="l" defTabSz="457105">
              <a:lnSpc>
                <a:spcPct val="130000"/>
              </a:lnSpc>
              <a:defRPr b="0" i="1">
                <a:solidFill>
                  <a:srgbClr val="000000"/>
                </a:solidFill>
                <a:latin typeface="Arial"/>
                <a:ea typeface="Arial"/>
                <a:cs typeface="Arial"/>
                <a:sym typeface="Arial"/>
              </a:defRPr>
            </a:pPr>
            <a:r>
              <a:rPr dirty="0"/>
              <a:t>Serena J. Salloum, Roger D. Goddard &amp; Dan Berebitsky</a:t>
            </a:r>
          </a:p>
          <a:p>
            <a:pPr algn="l" defTabSz="457105">
              <a:lnSpc>
                <a:spcPct val="130000"/>
              </a:lnSpc>
              <a:defRPr b="0" i="1">
                <a:solidFill>
                  <a:srgbClr val="000000"/>
                </a:solidFill>
                <a:latin typeface="Arial"/>
                <a:ea typeface="Arial"/>
                <a:cs typeface="Arial"/>
                <a:sym typeface="Arial"/>
              </a:defRPr>
            </a:pPr>
            <a:r>
              <a:rPr dirty="0"/>
              <a:t>Published online: </a:t>
            </a:r>
            <a:r>
              <a:rPr lang="en-US" dirty="0" smtClean="0"/>
              <a:t> October 15, </a:t>
            </a:r>
            <a:r>
              <a:rPr dirty="0" smtClean="0"/>
              <a:t>2018</a:t>
            </a:r>
            <a:r>
              <a:rPr dirty="0"/>
              <a:t>.</a:t>
            </a:r>
          </a:p>
        </p:txBody>
      </p:sp>
      <p:sp>
        <p:nvSpPr>
          <p:cNvPr id="144" name="Research"/>
          <p:cNvSpPr txBox="1"/>
          <p:nvPr/>
        </p:nvSpPr>
        <p:spPr>
          <a:xfrm>
            <a:off x="614932" y="448082"/>
            <a:ext cx="6736370" cy="1641451"/>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lgn="l" defTabSz="457200">
              <a:defRPr sz="10000" spc="2000">
                <a:solidFill>
                  <a:srgbClr val="6C6C6C"/>
                </a:solidFill>
                <a:latin typeface="Calibri"/>
                <a:ea typeface="Calibri"/>
                <a:cs typeface="Calibri"/>
                <a:sym typeface="Calibri"/>
              </a:defRPr>
            </a:lvl1pPr>
          </a:lstStyle>
          <a:p>
            <a:r>
              <a:t>Research</a:t>
            </a:r>
          </a:p>
        </p:txBody>
      </p:sp>
      <p:sp>
        <p:nvSpPr>
          <p:cNvPr id="145" name="A researcher at The Ohio State University found in 2018 that social capital (community) had a 3-5 times greater impact on student test outcomes than monies."/>
          <p:cNvSpPr txBox="1"/>
          <p:nvPr/>
        </p:nvSpPr>
        <p:spPr>
          <a:xfrm>
            <a:off x="614932" y="2063491"/>
            <a:ext cx="11774938" cy="4866949"/>
          </a:xfrm>
          <a:prstGeom prst="rect">
            <a:avLst/>
          </a:prstGeom>
          <a:ln w="12700">
            <a:miter lim="400000"/>
          </a:ln>
          <a:extLst>
            <a:ext uri="{C572A759-6A51-4108-AA02-DFA0A04FC94B}">
              <ma14:wrappingTextBoxFlag xmlns:ma14="http://schemas.microsoft.com/office/mac/drawingml/2011/main" val="1"/>
            </a:ext>
          </a:extLst>
        </p:spPr>
        <p:txBody>
          <a:bodyPr lIns="50788" tIns="50788" rIns="50788" bIns="50788" anchor="ctr">
            <a:spAutoFit/>
          </a:bodyPr>
          <a:lstStyle>
            <a:lvl1pPr algn="l" defTabSz="457200">
              <a:lnSpc>
                <a:spcPct val="130000"/>
              </a:lnSpc>
              <a:defRPr sz="4800">
                <a:solidFill>
                  <a:schemeClr val="accent4">
                    <a:hueOff val="468000"/>
                    <a:satOff val="-4761"/>
                    <a:lumOff val="10196"/>
                  </a:schemeClr>
                </a:solidFill>
                <a:latin typeface="Arial"/>
                <a:ea typeface="Arial"/>
                <a:cs typeface="Arial"/>
                <a:sym typeface="Arial"/>
              </a:defRPr>
            </a:lvl1pPr>
          </a:lstStyle>
          <a:p>
            <a:r>
              <a:rPr dirty="0">
                <a:solidFill>
                  <a:schemeClr val="bg1"/>
                </a:solidFill>
              </a:rPr>
              <a:t>A researcher at The Ohio State University found in 2018 that social capital (community) had a 3-5 times greater impact on student test outcomes than monies.</a:t>
            </a:r>
          </a:p>
        </p:txBody>
      </p:sp>
      <p:sp>
        <p:nvSpPr>
          <p:cNvPr id="2" name="Slide Number Placeholder 1"/>
          <p:cNvSpPr>
            <a:spLocks noGrp="1"/>
          </p:cNvSpPr>
          <p:nvPr>
            <p:ph type="sldNum" sz="quarter" idx="12"/>
          </p:nvPr>
        </p:nvSpPr>
        <p:spPr/>
        <p:txBody>
          <a:bodyPr/>
          <a:lstStyle/>
          <a:p>
            <a:fld id="{86CB4B4D-7CA3-9044-876B-883B54F8677D}" type="slidenum">
              <a:rPr lang="uk-UA" smtClean="0"/>
              <a:t>40</a:t>
            </a:fld>
            <a:endParaRPr lang="uk-UA"/>
          </a:p>
        </p:txBody>
      </p:sp>
      <p:pic>
        <p:nvPicPr>
          <p:cNvPr id="3" name="Picture 2" descr="guide-redwood city-pg15 research social capito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432" y="7317414"/>
            <a:ext cx="1244121" cy="1610039"/>
          </a:xfrm>
          <a:prstGeom prst="rect">
            <a:avLst/>
          </a:prstGeom>
          <a:ln>
            <a:solidFill>
              <a:schemeClr val="tx1"/>
            </a:solidFill>
          </a:ln>
        </p:spPr>
      </p:pic>
      <p:sp>
        <p:nvSpPr>
          <p:cNvPr id="4" name="Rectangle 3"/>
          <p:cNvSpPr/>
          <p:nvPr/>
        </p:nvSpPr>
        <p:spPr>
          <a:xfrm>
            <a:off x="382084" y="8849622"/>
            <a:ext cx="1598816" cy="830997"/>
          </a:xfrm>
          <a:prstGeom prst="rect">
            <a:avLst/>
          </a:prstGeom>
        </p:spPr>
        <p:txBody>
          <a:bodyPr wrap="square">
            <a:spAutoFit/>
          </a:bodyPr>
          <a:lstStyle/>
          <a:p>
            <a:r>
              <a:rPr lang="en-US" dirty="0" smtClean="0">
                <a:solidFill>
                  <a:schemeClr val="tx1"/>
                </a:solidFill>
                <a:latin typeface="Garamond"/>
                <a:cs typeface="Garamond"/>
              </a:rPr>
              <a:t>Guide Page 15</a:t>
            </a:r>
            <a:endParaRPr lang="en-US" dirty="0">
              <a:solidFill>
                <a:schemeClr val="tx1"/>
              </a:solidFill>
              <a:latin typeface="Garamond"/>
              <a:cs typeface="Garamo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1768" y="1723300"/>
            <a:ext cx="10814384" cy="5798510"/>
          </a:xfrm>
          <a:prstGeom prst="rect">
            <a:avLst/>
          </a:prstGeom>
        </p:spPr>
        <p:txBody>
          <a:bodyPr wrap="square">
            <a:spAutoFit/>
          </a:bodyPr>
          <a:lstStyle/>
          <a:p>
            <a:pPr>
              <a:lnSpc>
                <a:spcPct val="130000"/>
              </a:lnSpc>
            </a:pPr>
            <a:r>
              <a:rPr lang="en-US" sz="7200" dirty="0">
                <a:solidFill>
                  <a:schemeClr val="tx1"/>
                </a:solidFill>
                <a:latin typeface="Garamond"/>
                <a:cs typeface="Garamond"/>
              </a:rPr>
              <a:t>How </a:t>
            </a:r>
            <a:r>
              <a:rPr lang="en-US" sz="7200" dirty="0" smtClean="0">
                <a:solidFill>
                  <a:schemeClr val="tx1"/>
                </a:solidFill>
                <a:latin typeface="Garamond"/>
                <a:cs typeface="Garamond"/>
              </a:rPr>
              <a:t>does this research connect with stereotypes </a:t>
            </a:r>
          </a:p>
          <a:p>
            <a:pPr>
              <a:lnSpc>
                <a:spcPct val="130000"/>
              </a:lnSpc>
            </a:pPr>
            <a:r>
              <a:rPr lang="en-US" sz="7200" dirty="0" smtClean="0">
                <a:solidFill>
                  <a:schemeClr val="tx1"/>
                </a:solidFill>
                <a:latin typeface="Garamond"/>
                <a:cs typeface="Garamond"/>
              </a:rPr>
              <a:t>in </a:t>
            </a:r>
            <a:r>
              <a:rPr lang="en-US" sz="7200" dirty="0">
                <a:solidFill>
                  <a:schemeClr val="tx1"/>
                </a:solidFill>
                <a:latin typeface="Garamond"/>
                <a:cs typeface="Garamond"/>
              </a:rPr>
              <a:t>regards to </a:t>
            </a:r>
            <a:r>
              <a:rPr lang="en-US" sz="7200" dirty="0" smtClean="0">
                <a:solidFill>
                  <a:schemeClr val="tx1"/>
                </a:solidFill>
                <a:latin typeface="Garamond"/>
                <a:cs typeface="Garamond"/>
              </a:rPr>
              <a:t>amplifying student voice? </a:t>
            </a:r>
          </a:p>
        </p:txBody>
      </p:sp>
      <p:sp>
        <p:nvSpPr>
          <p:cNvPr id="3" name="Slide Number Placeholder 2"/>
          <p:cNvSpPr>
            <a:spLocks noGrp="1"/>
          </p:cNvSpPr>
          <p:nvPr>
            <p:ph type="sldNum" sz="quarter" idx="12"/>
          </p:nvPr>
        </p:nvSpPr>
        <p:spPr/>
        <p:txBody>
          <a:bodyPr/>
          <a:lstStyle/>
          <a:p>
            <a:fld id="{86CB4B4D-7CA3-9044-876B-883B54F8677D}" type="slidenum">
              <a:rPr lang="uk-UA" smtClean="0"/>
              <a:t>41</a:t>
            </a:fld>
            <a:endParaRPr lang="uk-UA"/>
          </a:p>
        </p:txBody>
      </p:sp>
    </p:spTree>
    <p:extLst>
      <p:ext uri="{BB962C8B-B14F-4D97-AF65-F5344CB8AC3E}">
        <p14:creationId xmlns:p14="http://schemas.microsoft.com/office/powerpoint/2010/main" val="414864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tinx Artists powerful ques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25" y="810063"/>
            <a:ext cx="11199859" cy="8056846"/>
          </a:xfrm>
          <a:prstGeom prst="rect">
            <a:avLst/>
          </a:prstGeom>
        </p:spPr>
      </p:pic>
      <p:sp>
        <p:nvSpPr>
          <p:cNvPr id="3" name="Participant Centered"/>
          <p:cNvSpPr txBox="1"/>
          <p:nvPr/>
        </p:nvSpPr>
        <p:spPr>
          <a:xfrm>
            <a:off x="5175361" y="8207766"/>
            <a:ext cx="2667573" cy="131828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pPr algn="ctr"/>
            <a:r>
              <a:rPr lang="en-US" sz="2400" dirty="0" smtClean="0">
                <a:solidFill>
                  <a:schemeClr val="tx1">
                    <a:lumMod val="95000"/>
                    <a:lumOff val="5000"/>
                  </a:schemeClr>
                </a:solidFill>
                <a:latin typeface="Garamond"/>
                <a:cs typeface="Garamond"/>
              </a:rPr>
              <a:t>Powerful Questions</a:t>
            </a:r>
            <a:endParaRPr sz="2400" dirty="0">
              <a:solidFill>
                <a:schemeClr val="tx1">
                  <a:lumMod val="95000"/>
                  <a:lumOff val="5000"/>
                </a:schemeClr>
              </a:solidFill>
              <a:latin typeface="Garamond"/>
              <a:cs typeface="Garamond"/>
            </a:endParaRPr>
          </a:p>
        </p:txBody>
      </p:sp>
      <p:sp>
        <p:nvSpPr>
          <p:cNvPr id="4" name="Slide Number Placeholder 3"/>
          <p:cNvSpPr>
            <a:spLocks noGrp="1"/>
          </p:cNvSpPr>
          <p:nvPr>
            <p:ph type="sldNum" sz="quarter" idx="12"/>
          </p:nvPr>
        </p:nvSpPr>
        <p:spPr/>
        <p:txBody>
          <a:bodyPr/>
          <a:lstStyle/>
          <a:p>
            <a:fld id="{86CB4B4D-7CA3-9044-876B-883B54F8677D}" type="slidenum">
              <a:rPr lang="uk-UA" smtClean="0"/>
              <a:t>42</a:t>
            </a:fld>
            <a:endParaRPr lang="uk-UA"/>
          </a:p>
        </p:txBody>
      </p:sp>
    </p:spTree>
    <p:extLst>
      <p:ext uri="{BB962C8B-B14F-4D97-AF65-F5344CB8AC3E}">
        <p14:creationId xmlns:p14="http://schemas.microsoft.com/office/powerpoint/2010/main" val="265695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page Latinx Artists Explain Their Process - The New York Times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455" y="437868"/>
            <a:ext cx="6767114" cy="8757441"/>
          </a:xfrm>
          <a:prstGeom prst="rect">
            <a:avLst/>
          </a:prstGeom>
        </p:spPr>
      </p:pic>
      <p:sp>
        <p:nvSpPr>
          <p:cNvPr id="3" name="Personal Frame of Reference"/>
          <p:cNvSpPr txBox="1"/>
          <p:nvPr/>
        </p:nvSpPr>
        <p:spPr>
          <a:xfrm>
            <a:off x="7384466" y="3604594"/>
            <a:ext cx="5168057" cy="2164671"/>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sz="6000">
                <a:solidFill>
                  <a:schemeClr val="accent4">
                    <a:hueOff val="468000"/>
                    <a:satOff val="-4761"/>
                    <a:lumOff val="10196"/>
                  </a:schemeClr>
                </a:solidFill>
              </a:defRPr>
            </a:lvl1pPr>
          </a:lstStyle>
          <a:p>
            <a:pPr algn="l"/>
            <a:r>
              <a:rPr lang="en-US" sz="5400" dirty="0" smtClean="0">
                <a:solidFill>
                  <a:srgbClr val="000000"/>
                </a:solidFill>
                <a:latin typeface="Garamond"/>
                <a:cs typeface="Garamond"/>
              </a:rPr>
              <a:t>Panoramic Book</a:t>
            </a:r>
            <a:endParaRPr lang="en-US" sz="4000" dirty="0" smtClean="0">
              <a:solidFill>
                <a:srgbClr val="000000"/>
              </a:solidFill>
              <a:latin typeface="Garamond"/>
              <a:cs typeface="Garamond"/>
            </a:endParaRPr>
          </a:p>
          <a:p>
            <a:pPr marL="457200" indent="-457200" algn="l">
              <a:buFont typeface="Arial"/>
              <a:buChar char="•"/>
            </a:pPr>
            <a:r>
              <a:rPr lang="en-US" sz="4000" dirty="0" smtClean="0">
                <a:solidFill>
                  <a:srgbClr val="000000"/>
                </a:solidFill>
                <a:latin typeface="Garamond"/>
                <a:cs typeface="Garamond"/>
              </a:rPr>
              <a:t>Cultural Connections</a:t>
            </a:r>
          </a:p>
          <a:p>
            <a:pPr marL="457200" indent="-457200" algn="l">
              <a:buFont typeface="Arial"/>
              <a:buChar char="•"/>
            </a:pPr>
            <a:r>
              <a:rPr lang="en-US" sz="4000" dirty="0" smtClean="0">
                <a:solidFill>
                  <a:srgbClr val="000000"/>
                </a:solidFill>
                <a:latin typeface="Garamond"/>
                <a:cs typeface="Garamond"/>
              </a:rPr>
              <a:t>Process</a:t>
            </a:r>
            <a:endParaRPr sz="4000" dirty="0">
              <a:solidFill>
                <a:srgbClr val="000000"/>
              </a:solidFill>
              <a:latin typeface="Garamond"/>
              <a:cs typeface="Garamond"/>
            </a:endParaRPr>
          </a:p>
        </p:txBody>
      </p:sp>
      <p:sp>
        <p:nvSpPr>
          <p:cNvPr id="4" name="Slide Number Placeholder 3"/>
          <p:cNvSpPr>
            <a:spLocks noGrp="1"/>
          </p:cNvSpPr>
          <p:nvPr>
            <p:ph type="sldNum" sz="quarter" idx="12"/>
          </p:nvPr>
        </p:nvSpPr>
        <p:spPr/>
        <p:txBody>
          <a:bodyPr/>
          <a:lstStyle/>
          <a:p>
            <a:fld id="{86CB4B4D-7CA3-9044-876B-883B54F8677D}" type="slidenum">
              <a:rPr lang="uk-UA" smtClean="0"/>
              <a:t>43</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12761"/>
            <a:ext cx="13004800" cy="6001643"/>
          </a:xfrm>
          <a:prstGeom prst="rect">
            <a:avLst/>
          </a:prstGeom>
          <a:noFill/>
        </p:spPr>
        <p:txBody>
          <a:bodyPr wrap="square" rtlCol="0">
            <a:spAutoFit/>
          </a:bodyPr>
          <a:lstStyle/>
          <a:p>
            <a:r>
              <a:rPr lang="en-US" sz="8800" dirty="0" smtClean="0">
                <a:solidFill>
                  <a:srgbClr val="000000"/>
                </a:solidFill>
                <a:latin typeface="Garamond"/>
                <a:cs typeface="Garamond"/>
              </a:rPr>
              <a:t>What are the Qualities</a:t>
            </a:r>
          </a:p>
          <a:p>
            <a:r>
              <a:rPr lang="en-US" sz="8800" dirty="0" smtClean="0">
                <a:solidFill>
                  <a:srgbClr val="000000"/>
                </a:solidFill>
                <a:latin typeface="Garamond"/>
                <a:cs typeface="Garamond"/>
              </a:rPr>
              <a:t>of a</a:t>
            </a:r>
          </a:p>
          <a:p>
            <a:r>
              <a:rPr lang="en-US" sz="8800" dirty="0" smtClean="0">
                <a:solidFill>
                  <a:srgbClr val="000000"/>
                </a:solidFill>
                <a:latin typeface="Garamond"/>
                <a:cs typeface="Garamond"/>
              </a:rPr>
              <a:t>Collaborative Community?</a:t>
            </a:r>
            <a:endParaRPr lang="en-US" sz="8800" dirty="0">
              <a:solidFill>
                <a:srgbClr val="000000"/>
              </a:solidFill>
              <a:latin typeface="Garamond"/>
              <a:cs typeface="Garamond"/>
            </a:endParaRPr>
          </a:p>
          <a:p>
            <a:endParaRPr lang="en-US" dirty="0" smtClean="0">
              <a:solidFill>
                <a:srgbClr val="000000"/>
              </a:solidFill>
              <a:latin typeface="Garamond"/>
              <a:cs typeface="Garamond"/>
            </a:endParaRPr>
          </a:p>
          <a:p>
            <a:r>
              <a:rPr lang="en-US" sz="4800" dirty="0" smtClean="0">
                <a:solidFill>
                  <a:srgbClr val="000000"/>
                </a:solidFill>
                <a:latin typeface="Garamond"/>
                <a:cs typeface="Garamond"/>
              </a:rPr>
              <a:t>Bubble </a:t>
            </a:r>
            <a:r>
              <a:rPr lang="en-US" sz="4800" dirty="0">
                <a:solidFill>
                  <a:srgbClr val="000000"/>
                </a:solidFill>
                <a:latin typeface="Garamond"/>
                <a:cs typeface="Garamond"/>
              </a:rPr>
              <a:t>map </a:t>
            </a:r>
            <a:r>
              <a:rPr lang="en-US" sz="4800" dirty="0" smtClean="0">
                <a:solidFill>
                  <a:srgbClr val="000000"/>
                </a:solidFill>
                <a:latin typeface="Garamond"/>
                <a:cs typeface="Garamond"/>
              </a:rPr>
              <a:t>to organize thinking.</a:t>
            </a:r>
          </a:p>
          <a:p>
            <a:r>
              <a:rPr lang="en-US" sz="4800" dirty="0" smtClean="0">
                <a:solidFill>
                  <a:srgbClr val="000000"/>
                </a:solidFill>
                <a:latin typeface="Garamond"/>
                <a:cs typeface="Garamond"/>
              </a:rPr>
              <a:t> </a:t>
            </a:r>
          </a:p>
        </p:txBody>
      </p:sp>
      <p:sp>
        <p:nvSpPr>
          <p:cNvPr id="3" name="Slide Number Placeholder 2"/>
          <p:cNvSpPr>
            <a:spLocks noGrp="1"/>
          </p:cNvSpPr>
          <p:nvPr>
            <p:ph type="sldNum" sz="quarter" idx="12"/>
          </p:nvPr>
        </p:nvSpPr>
        <p:spPr/>
        <p:txBody>
          <a:bodyPr/>
          <a:lstStyle/>
          <a:p>
            <a:fld id="{86CB4B4D-7CA3-9044-876B-883B54F8677D}" type="slidenum">
              <a:rPr lang="uk-UA" smtClean="0"/>
              <a:t>44</a:t>
            </a:fld>
            <a:endParaRPr lang="uk-UA"/>
          </a:p>
        </p:txBody>
      </p:sp>
      <p:pic>
        <p:nvPicPr>
          <p:cNvPr id="4" name="Picture 3"/>
          <p:cNvPicPr>
            <a:picLocks noChangeAspect="1"/>
          </p:cNvPicPr>
          <p:nvPr/>
        </p:nvPicPr>
        <p:blipFill>
          <a:blip r:embed="rId2"/>
          <a:stretch>
            <a:fillRect/>
          </a:stretch>
        </p:blipFill>
        <p:spPr>
          <a:xfrm>
            <a:off x="4311650" y="6881777"/>
            <a:ext cx="4381500" cy="1384300"/>
          </a:xfrm>
          <a:prstGeom prst="rect">
            <a:avLst/>
          </a:prstGeom>
        </p:spPr>
      </p:pic>
    </p:spTree>
    <p:extLst>
      <p:ext uri="{BB962C8B-B14F-4D97-AF65-F5344CB8AC3E}">
        <p14:creationId xmlns:p14="http://schemas.microsoft.com/office/powerpoint/2010/main" val="353635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371" y="1015259"/>
            <a:ext cx="12131609" cy="8217634"/>
          </a:xfrm>
          <a:prstGeom prst="rect">
            <a:avLst/>
          </a:prstGeom>
        </p:spPr>
        <p:txBody>
          <a:bodyPr wrap="square">
            <a:spAutoFit/>
          </a:bodyPr>
          <a:lstStyle/>
          <a:p>
            <a:r>
              <a:rPr lang="en-US" sz="9600" dirty="0" smtClean="0">
                <a:solidFill>
                  <a:srgbClr val="000000"/>
                </a:solidFill>
                <a:latin typeface="Garamond"/>
                <a:cs typeface="Garamond"/>
              </a:rPr>
              <a:t>Campaign </a:t>
            </a:r>
          </a:p>
          <a:p>
            <a:r>
              <a:rPr lang="en-US" sz="9600" dirty="0" smtClean="0">
                <a:solidFill>
                  <a:srgbClr val="000000"/>
                </a:solidFill>
                <a:latin typeface="Garamond"/>
                <a:cs typeface="Garamond"/>
              </a:rPr>
              <a:t>for </a:t>
            </a:r>
          </a:p>
          <a:p>
            <a:r>
              <a:rPr lang="en-US" sz="9600" dirty="0" smtClean="0">
                <a:solidFill>
                  <a:srgbClr val="000000"/>
                </a:solidFill>
                <a:latin typeface="Garamond"/>
                <a:cs typeface="Garamond"/>
              </a:rPr>
              <a:t>Community</a:t>
            </a:r>
            <a:endParaRPr lang="en-US" sz="9600" dirty="0">
              <a:solidFill>
                <a:srgbClr val="000000"/>
              </a:solidFill>
              <a:latin typeface="Garamond"/>
              <a:cs typeface="Garamond"/>
            </a:endParaRPr>
          </a:p>
          <a:p>
            <a:endParaRPr lang="en-US" sz="6000" dirty="0" smtClean="0">
              <a:solidFill>
                <a:srgbClr val="000000"/>
              </a:solidFill>
              <a:latin typeface="Garamond"/>
              <a:cs typeface="Garamond"/>
            </a:endParaRPr>
          </a:p>
          <a:p>
            <a:r>
              <a:rPr lang="en-US" sz="6000" dirty="0" smtClean="0">
                <a:solidFill>
                  <a:srgbClr val="000000"/>
                </a:solidFill>
                <a:latin typeface="Garamond"/>
                <a:cs typeface="Garamond"/>
              </a:rPr>
              <a:t>(The Hello Campaign)</a:t>
            </a:r>
            <a:endParaRPr lang="en-US" sz="6000" dirty="0">
              <a:solidFill>
                <a:srgbClr val="000000"/>
              </a:solidFill>
              <a:latin typeface="Garamond"/>
              <a:cs typeface="Garamond"/>
            </a:endParaRPr>
          </a:p>
          <a:p>
            <a:r>
              <a:rPr lang="en-US" sz="6000" dirty="0">
                <a:solidFill>
                  <a:srgbClr val="000000"/>
                </a:solidFill>
                <a:latin typeface="Garamond"/>
                <a:cs typeface="Garamond"/>
              </a:rPr>
              <a:t> </a:t>
            </a:r>
          </a:p>
          <a:p>
            <a:endParaRPr lang="en-US" sz="6000" dirty="0">
              <a:solidFill>
                <a:srgbClr val="000000"/>
              </a:solidFill>
              <a:latin typeface="Garamond"/>
              <a:cs typeface="Garamond"/>
            </a:endParaRPr>
          </a:p>
        </p:txBody>
      </p:sp>
      <p:sp>
        <p:nvSpPr>
          <p:cNvPr id="3" name="Slide Number Placeholder 2"/>
          <p:cNvSpPr>
            <a:spLocks noGrp="1"/>
          </p:cNvSpPr>
          <p:nvPr>
            <p:ph type="sldNum" sz="quarter" idx="12"/>
          </p:nvPr>
        </p:nvSpPr>
        <p:spPr/>
        <p:txBody>
          <a:bodyPr/>
          <a:lstStyle/>
          <a:p>
            <a:fld id="{86CB4B4D-7CA3-9044-876B-883B54F8677D}" type="slidenum">
              <a:rPr lang="uk-UA" smtClean="0"/>
              <a:t>45</a:t>
            </a:fld>
            <a:endParaRPr lang="uk-UA"/>
          </a:p>
        </p:txBody>
      </p:sp>
    </p:spTree>
    <p:extLst>
      <p:ext uri="{BB962C8B-B14F-4D97-AF65-F5344CB8AC3E}">
        <p14:creationId xmlns:p14="http://schemas.microsoft.com/office/powerpoint/2010/main" val="271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47" name="The Hello Campaign"/>
          <p:cNvSpPr txBox="1"/>
          <p:nvPr/>
        </p:nvSpPr>
        <p:spPr>
          <a:xfrm>
            <a:off x="1009495" y="1100409"/>
            <a:ext cx="10985817" cy="145678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sz="8800">
                <a:solidFill>
                  <a:srgbClr val="000000"/>
                </a:solidFill>
              </a:defRPr>
            </a:lvl1pPr>
          </a:lstStyle>
          <a:p>
            <a:r>
              <a:t>The Hello Campaign</a:t>
            </a:r>
          </a:p>
        </p:txBody>
      </p:sp>
      <p:pic>
        <p:nvPicPr>
          <p:cNvPr id="248" name="hello campaign.jpg" descr="hello campaign.jpg"/>
          <p:cNvPicPr>
            <a:picLocks noChangeAspect="1"/>
          </p:cNvPicPr>
          <p:nvPr/>
        </p:nvPicPr>
        <p:blipFill>
          <a:blip r:embed="rId2">
            <a:extLst/>
          </a:blip>
          <a:stretch>
            <a:fillRect/>
          </a:stretch>
        </p:blipFill>
        <p:spPr>
          <a:xfrm>
            <a:off x="-3093041" y="3492399"/>
            <a:ext cx="16521047" cy="6248346"/>
          </a:xfrm>
          <a:prstGeom prst="rect">
            <a:avLst/>
          </a:prstGeom>
          <a:ln w="12700">
            <a:miter lim="400000"/>
          </a:ln>
        </p:spPr>
      </p:pic>
      <p:sp>
        <p:nvSpPr>
          <p:cNvPr id="2" name="Slide Number Placeholder 1"/>
          <p:cNvSpPr>
            <a:spLocks noGrp="1"/>
          </p:cNvSpPr>
          <p:nvPr>
            <p:ph type="sldNum" sz="quarter" idx="12"/>
          </p:nvPr>
        </p:nvSpPr>
        <p:spPr/>
        <p:txBody>
          <a:bodyPr/>
          <a:lstStyle/>
          <a:p>
            <a:fld id="{86CB4B4D-7CA3-9044-876B-883B54F8677D}" type="slidenum">
              <a:rPr lang="uk-UA" smtClean="0"/>
              <a:t>46</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hueOff val="468000"/>
            <a:satOff val="-4761"/>
            <a:lumOff val="10196"/>
          </a:schemeClr>
        </a:solidFill>
        <a:effectLst/>
      </p:bgPr>
    </p:bg>
    <p:spTree>
      <p:nvGrpSpPr>
        <p:cNvPr id="1" name=""/>
        <p:cNvGrpSpPr/>
        <p:nvPr/>
      </p:nvGrpSpPr>
      <p:grpSpPr>
        <a:xfrm>
          <a:off x="0" y="0"/>
          <a:ext cx="0" cy="0"/>
          <a:chOff x="0" y="0"/>
          <a:chExt cx="0" cy="0"/>
        </a:xfrm>
      </p:grpSpPr>
      <p:pic>
        <p:nvPicPr>
          <p:cNvPr id="250" name="hello poster.jpg" descr="hello poster.jpg"/>
          <p:cNvPicPr>
            <a:picLocks noChangeAspect="1"/>
          </p:cNvPicPr>
          <p:nvPr/>
        </p:nvPicPr>
        <p:blipFill>
          <a:blip r:embed="rId2">
            <a:extLst/>
          </a:blip>
          <a:stretch>
            <a:fillRect/>
          </a:stretch>
        </p:blipFill>
        <p:spPr>
          <a:xfrm>
            <a:off x="0" y="2373376"/>
            <a:ext cx="13004800" cy="5006848"/>
          </a:xfrm>
          <a:prstGeom prst="rect">
            <a:avLst/>
          </a:prstGeom>
          <a:ln w="12700">
            <a:miter lim="400000"/>
          </a:ln>
        </p:spPr>
      </p:pic>
      <p:sp>
        <p:nvSpPr>
          <p:cNvPr id="251" name="The Hello Campaign"/>
          <p:cNvSpPr txBox="1"/>
          <p:nvPr/>
        </p:nvSpPr>
        <p:spPr>
          <a:xfrm>
            <a:off x="1009495" y="677075"/>
            <a:ext cx="10985817" cy="1456785"/>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defRPr sz="8800">
                <a:solidFill>
                  <a:srgbClr val="000000"/>
                </a:solidFill>
              </a:defRPr>
            </a:lvl1pPr>
          </a:lstStyle>
          <a:p>
            <a:r>
              <a:t>The Hello Campaign</a:t>
            </a:r>
          </a:p>
        </p:txBody>
      </p:sp>
      <p:sp>
        <p:nvSpPr>
          <p:cNvPr id="2" name="Rectangle 1"/>
          <p:cNvSpPr/>
          <p:nvPr/>
        </p:nvSpPr>
        <p:spPr>
          <a:xfrm>
            <a:off x="551658" y="8017583"/>
            <a:ext cx="11908424" cy="1015663"/>
          </a:xfrm>
          <a:prstGeom prst="rect">
            <a:avLst/>
          </a:prstGeom>
          <a:ln>
            <a:noFill/>
          </a:ln>
        </p:spPr>
        <p:txBody>
          <a:bodyPr wrap="square">
            <a:spAutoFit/>
          </a:bodyPr>
          <a:lstStyle/>
          <a:p>
            <a:r>
              <a:rPr lang="en-US" sz="6000" dirty="0" smtClean="0">
                <a:solidFill>
                  <a:srgbClr val="000000"/>
                </a:solidFill>
                <a:latin typeface="Garamond"/>
                <a:cs typeface="Garamond"/>
              </a:rPr>
              <a:t>Being Strategic with a Plan</a:t>
            </a:r>
            <a:endParaRPr lang="en-US" sz="6000" dirty="0">
              <a:solidFill>
                <a:srgbClr val="000000"/>
              </a:solidFill>
              <a:latin typeface="Garamond"/>
              <a:cs typeface="Garamond"/>
            </a:endParaRPr>
          </a:p>
        </p:txBody>
      </p:sp>
      <p:sp>
        <p:nvSpPr>
          <p:cNvPr id="3" name="Slide Number Placeholder 2"/>
          <p:cNvSpPr>
            <a:spLocks noGrp="1"/>
          </p:cNvSpPr>
          <p:nvPr>
            <p:ph type="sldNum" sz="quarter" idx="12"/>
          </p:nvPr>
        </p:nvSpPr>
        <p:spPr/>
        <p:txBody>
          <a:bodyPr/>
          <a:lstStyle/>
          <a:p>
            <a:fld id="{86CB4B4D-7CA3-9044-876B-883B54F8677D}" type="slidenum">
              <a:rPr lang="uk-UA" smtClean="0"/>
              <a:t>47</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1485" y="461862"/>
            <a:ext cx="11124291" cy="7934479"/>
          </a:xfrm>
          <a:prstGeom prst="rect">
            <a:avLst/>
          </a:prstGeom>
        </p:spPr>
        <p:txBody>
          <a:bodyPr wrap="square">
            <a:spAutoFit/>
          </a:bodyPr>
          <a:lstStyle/>
          <a:p>
            <a:pPr algn="l"/>
            <a:r>
              <a:rPr lang="en-US" sz="9600" dirty="0" smtClean="0">
                <a:solidFill>
                  <a:srgbClr val="000000"/>
                </a:solidFill>
                <a:latin typeface="Garamond"/>
                <a:cs typeface="Garamond"/>
              </a:rPr>
              <a:t>PRESENTATION</a:t>
            </a:r>
            <a:endParaRPr lang="en-US" sz="9600" dirty="0">
              <a:solidFill>
                <a:srgbClr val="000000"/>
              </a:solidFill>
              <a:latin typeface="Garamond"/>
              <a:cs typeface="Garamond"/>
            </a:endParaRPr>
          </a:p>
          <a:p>
            <a:pPr algn="l">
              <a:lnSpc>
                <a:spcPct val="140000"/>
              </a:lnSpc>
            </a:pPr>
            <a:r>
              <a:rPr lang="en-US" sz="4400" dirty="0">
                <a:solidFill>
                  <a:srgbClr val="000000"/>
                </a:solidFill>
                <a:latin typeface="Garamond"/>
                <a:cs typeface="Garamond"/>
              </a:rPr>
              <a:t>Each group will </a:t>
            </a:r>
            <a:r>
              <a:rPr lang="en-US" sz="4400" dirty="0" smtClean="0">
                <a:solidFill>
                  <a:srgbClr val="000000"/>
                </a:solidFill>
                <a:latin typeface="Garamond"/>
                <a:cs typeface="Garamond"/>
              </a:rPr>
              <a:t>convincingly present: </a:t>
            </a:r>
          </a:p>
          <a:p>
            <a:pPr marL="571500" indent="-571500" algn="l">
              <a:lnSpc>
                <a:spcPct val="140000"/>
              </a:lnSpc>
              <a:buFont typeface="Arial"/>
              <a:buChar char="•"/>
            </a:pPr>
            <a:r>
              <a:rPr lang="en-US" sz="4400" dirty="0" smtClean="0">
                <a:solidFill>
                  <a:srgbClr val="000000"/>
                </a:solidFill>
                <a:latin typeface="Garamond"/>
                <a:cs typeface="Garamond"/>
              </a:rPr>
              <a:t>A campaign </a:t>
            </a:r>
            <a:r>
              <a:rPr lang="en-US" sz="4400" dirty="0">
                <a:solidFill>
                  <a:srgbClr val="000000"/>
                </a:solidFill>
                <a:latin typeface="Garamond"/>
                <a:cs typeface="Garamond"/>
              </a:rPr>
              <a:t>for building a community of critical thinkers </a:t>
            </a:r>
            <a:r>
              <a:rPr lang="en-US" sz="4400" dirty="0" smtClean="0">
                <a:solidFill>
                  <a:srgbClr val="000000"/>
                </a:solidFill>
                <a:latin typeface="Garamond"/>
                <a:cs typeface="Garamond"/>
              </a:rPr>
              <a:t>with a focus on amplifying student voice. </a:t>
            </a:r>
          </a:p>
          <a:p>
            <a:pPr algn="l">
              <a:lnSpc>
                <a:spcPct val="140000"/>
              </a:lnSpc>
            </a:pPr>
            <a:r>
              <a:rPr lang="en-US" sz="4400" dirty="0" smtClean="0">
                <a:solidFill>
                  <a:srgbClr val="000000"/>
                </a:solidFill>
                <a:latin typeface="Garamond"/>
                <a:cs typeface="Garamond"/>
              </a:rPr>
              <a:t>You </a:t>
            </a:r>
            <a:r>
              <a:rPr lang="en-US" sz="4400" dirty="0">
                <a:solidFill>
                  <a:srgbClr val="000000"/>
                </a:solidFill>
                <a:latin typeface="Garamond"/>
                <a:cs typeface="Garamond"/>
              </a:rPr>
              <a:t>have 7 minutes to decide, design and then present your ‘campaign’ convincingly. </a:t>
            </a:r>
          </a:p>
          <a:p>
            <a:endParaRPr lang="en-US" sz="4400" dirty="0">
              <a:solidFill>
                <a:srgbClr val="000000"/>
              </a:solidFill>
              <a:latin typeface="Garamond"/>
              <a:cs typeface="Garamond"/>
            </a:endParaRPr>
          </a:p>
        </p:txBody>
      </p:sp>
      <p:sp>
        <p:nvSpPr>
          <p:cNvPr id="3" name="Slide Number Placeholder 2"/>
          <p:cNvSpPr>
            <a:spLocks noGrp="1"/>
          </p:cNvSpPr>
          <p:nvPr>
            <p:ph type="sldNum" sz="quarter" idx="12"/>
          </p:nvPr>
        </p:nvSpPr>
        <p:spPr/>
        <p:txBody>
          <a:bodyPr/>
          <a:lstStyle/>
          <a:p>
            <a:fld id="{86CB4B4D-7CA3-9044-876B-883B54F8677D}" type="slidenum">
              <a:rPr lang="uk-UA" smtClean="0"/>
              <a:t>48</a:t>
            </a:fld>
            <a:endParaRPr lang="uk-UA"/>
          </a:p>
        </p:txBody>
      </p:sp>
    </p:spTree>
    <p:extLst>
      <p:ext uri="{BB962C8B-B14F-4D97-AF65-F5344CB8AC3E}">
        <p14:creationId xmlns:p14="http://schemas.microsoft.com/office/powerpoint/2010/main" val="35599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0702" y="1722465"/>
            <a:ext cx="7861458" cy="5689763"/>
          </a:xfrm>
          <a:prstGeom prst="rect">
            <a:avLst/>
          </a:prstGeom>
        </p:spPr>
        <p:txBody>
          <a:bodyPr wrap="square">
            <a:spAutoFit/>
          </a:bodyPr>
          <a:lstStyle/>
          <a:p>
            <a:pPr algn="l">
              <a:lnSpc>
                <a:spcPct val="140000"/>
              </a:lnSpc>
            </a:pPr>
            <a:r>
              <a:rPr lang="en-US" sz="8800" dirty="0" smtClean="0">
                <a:solidFill>
                  <a:srgbClr val="000000"/>
                </a:solidFill>
                <a:latin typeface="Garamond"/>
                <a:cs typeface="Garamond"/>
              </a:rPr>
              <a:t>Commonalities </a:t>
            </a:r>
          </a:p>
          <a:p>
            <a:pPr marL="1143000" indent="-1143000" algn="l">
              <a:lnSpc>
                <a:spcPct val="140000"/>
              </a:lnSpc>
              <a:buFont typeface="Arial"/>
              <a:buChar char="•"/>
            </a:pPr>
            <a:r>
              <a:rPr lang="en-US" sz="8800" dirty="0" smtClean="0">
                <a:solidFill>
                  <a:srgbClr val="000000"/>
                </a:solidFill>
                <a:latin typeface="Garamond"/>
                <a:cs typeface="Garamond"/>
              </a:rPr>
              <a:t>Reflections</a:t>
            </a:r>
            <a:endParaRPr lang="en-US" sz="8800" dirty="0">
              <a:solidFill>
                <a:srgbClr val="000000"/>
              </a:solidFill>
              <a:latin typeface="Garamond"/>
              <a:cs typeface="Garamond"/>
            </a:endParaRPr>
          </a:p>
          <a:p>
            <a:pPr marL="1143000" indent="-1143000" algn="l">
              <a:lnSpc>
                <a:spcPct val="140000"/>
              </a:lnSpc>
              <a:buFont typeface="Arial"/>
              <a:buChar char="•"/>
            </a:pPr>
            <a:r>
              <a:rPr lang="en-US" sz="8800" dirty="0" smtClean="0">
                <a:solidFill>
                  <a:srgbClr val="000000"/>
                </a:solidFill>
                <a:latin typeface="Garamond"/>
                <a:cs typeface="Garamond"/>
              </a:rPr>
              <a:t>Key takeaway</a:t>
            </a:r>
            <a:endParaRPr lang="en-US" sz="8800" dirty="0">
              <a:solidFill>
                <a:srgbClr val="000000"/>
              </a:solidFill>
              <a:latin typeface="Garamond"/>
              <a:cs typeface="Garamond"/>
            </a:endParaRPr>
          </a:p>
        </p:txBody>
      </p:sp>
      <p:sp>
        <p:nvSpPr>
          <p:cNvPr id="3" name="Slide Number Placeholder 2"/>
          <p:cNvSpPr>
            <a:spLocks noGrp="1"/>
          </p:cNvSpPr>
          <p:nvPr>
            <p:ph type="sldNum" sz="quarter" idx="12"/>
          </p:nvPr>
        </p:nvSpPr>
        <p:spPr/>
        <p:txBody>
          <a:bodyPr/>
          <a:lstStyle/>
          <a:p>
            <a:fld id="{86CB4B4D-7CA3-9044-876B-883B54F8677D}" type="slidenum">
              <a:rPr lang="uk-UA" smtClean="0"/>
              <a:t>49</a:t>
            </a:fld>
            <a:endParaRPr lang="uk-UA"/>
          </a:p>
        </p:txBody>
      </p:sp>
    </p:spTree>
    <p:extLst>
      <p:ext uri="{BB962C8B-B14F-4D97-AF65-F5344CB8AC3E}">
        <p14:creationId xmlns:p14="http://schemas.microsoft.com/office/powerpoint/2010/main" val="313991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High Operational Practices"/>
          <p:cNvSpPr txBox="1"/>
          <p:nvPr/>
        </p:nvSpPr>
        <p:spPr>
          <a:xfrm>
            <a:off x="482688" y="744362"/>
            <a:ext cx="12039429" cy="5191140"/>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defTabSz="502412">
              <a:lnSpc>
                <a:spcPct val="120000"/>
              </a:lnSpc>
              <a:defRPr sz="8000">
                <a:solidFill>
                  <a:srgbClr val="FFFB00"/>
                </a:solidFill>
                <a:latin typeface="Calibri"/>
                <a:ea typeface="Calibri"/>
                <a:cs typeface="Calibri"/>
                <a:sym typeface="Calibri"/>
              </a:defRPr>
            </a:lvl1pPr>
          </a:lstStyle>
          <a:p>
            <a:pPr>
              <a:lnSpc>
                <a:spcPct val="140000"/>
              </a:lnSpc>
            </a:pPr>
            <a:r>
              <a:rPr dirty="0">
                <a:solidFill>
                  <a:srgbClr val="0D0D0D"/>
                </a:solidFill>
                <a:latin typeface="Garamond"/>
                <a:cs typeface="Garamond"/>
              </a:rPr>
              <a:t>High Operational </a:t>
            </a:r>
            <a:r>
              <a:rPr dirty="0" smtClean="0">
                <a:solidFill>
                  <a:srgbClr val="0D0D0D"/>
                </a:solidFill>
                <a:latin typeface="Garamond"/>
                <a:cs typeface="Garamond"/>
              </a:rPr>
              <a:t>Practices</a:t>
            </a:r>
            <a:endParaRPr lang="en-US" dirty="0" smtClean="0">
              <a:solidFill>
                <a:srgbClr val="0D0D0D"/>
              </a:solidFill>
              <a:latin typeface="Garamond"/>
              <a:cs typeface="Garamond"/>
            </a:endParaRPr>
          </a:p>
          <a:p>
            <a:pPr>
              <a:lnSpc>
                <a:spcPct val="140000"/>
              </a:lnSpc>
            </a:pPr>
            <a:r>
              <a:rPr lang="en-US" dirty="0">
                <a:solidFill>
                  <a:srgbClr val="0D0D0D"/>
                </a:solidFill>
                <a:latin typeface="Garamond"/>
                <a:cs typeface="Garamond"/>
              </a:rPr>
              <a:t>Pedagogy of </a:t>
            </a:r>
            <a:r>
              <a:rPr lang="en-US" dirty="0" smtClean="0">
                <a:solidFill>
                  <a:srgbClr val="0D0D0D"/>
                </a:solidFill>
                <a:latin typeface="Garamond"/>
                <a:cs typeface="Garamond"/>
              </a:rPr>
              <a:t>Confidence</a:t>
            </a:r>
          </a:p>
          <a:p>
            <a:pPr>
              <a:lnSpc>
                <a:spcPct val="140000"/>
              </a:lnSpc>
            </a:pPr>
            <a:r>
              <a:rPr lang="en-US" dirty="0">
                <a:solidFill>
                  <a:srgbClr val="0D0D0D"/>
                </a:solidFill>
                <a:latin typeface="Garamond"/>
                <a:cs typeface="Garamond"/>
              </a:rPr>
              <a:t>Support &amp; Enhance </a:t>
            </a:r>
            <a:r>
              <a:rPr lang="en-US" dirty="0" smtClean="0">
                <a:solidFill>
                  <a:srgbClr val="0D0D0D"/>
                </a:solidFill>
                <a:latin typeface="Garamond"/>
                <a:cs typeface="Garamond"/>
              </a:rPr>
              <a:t>Equity</a:t>
            </a:r>
            <a:r>
              <a:rPr dirty="0" smtClean="0">
                <a:solidFill>
                  <a:srgbClr val="0D0D0D"/>
                </a:solidFill>
                <a:latin typeface="Garamond"/>
                <a:cs typeface="Garamond"/>
              </a:rPr>
              <a:t> </a:t>
            </a:r>
            <a:endParaRPr dirty="0">
              <a:solidFill>
                <a:srgbClr val="0D0D0D"/>
              </a:solidFill>
              <a:latin typeface="Garamond"/>
              <a:cs typeface="Garamond"/>
            </a:endParaRPr>
          </a:p>
        </p:txBody>
      </p:sp>
      <p:sp>
        <p:nvSpPr>
          <p:cNvPr id="129" name="Pedagogy of Confidence"/>
          <p:cNvSpPr txBox="1"/>
          <p:nvPr/>
        </p:nvSpPr>
        <p:spPr>
          <a:xfrm>
            <a:off x="1272482" y="2839678"/>
            <a:ext cx="102568" cy="1461914"/>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endParaRPr dirty="0"/>
          </a:p>
        </p:txBody>
      </p:sp>
      <p:sp>
        <p:nvSpPr>
          <p:cNvPr id="130" name="Support &amp; Enhance Equity"/>
          <p:cNvSpPr txBox="1"/>
          <p:nvPr/>
        </p:nvSpPr>
        <p:spPr>
          <a:xfrm>
            <a:off x="943321" y="4869744"/>
            <a:ext cx="102568" cy="1461914"/>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endParaRPr dirty="0"/>
          </a:p>
        </p:txBody>
      </p:sp>
      <p:pic>
        <p:nvPicPr>
          <p:cNvPr id="131" name="Image" descr="Image"/>
          <p:cNvPicPr>
            <a:picLocks noChangeAspect="1"/>
          </p:cNvPicPr>
          <p:nvPr/>
        </p:nvPicPr>
        <p:blipFill>
          <a:blip r:embed="rId2">
            <a:extLst/>
          </a:blip>
          <a:stretch>
            <a:fillRect/>
          </a:stretch>
        </p:blipFill>
        <p:spPr>
          <a:xfrm>
            <a:off x="3064286" y="6964015"/>
            <a:ext cx="3085695" cy="2673169"/>
          </a:xfrm>
          <a:prstGeom prst="rect">
            <a:avLst/>
          </a:prstGeom>
          <a:ln w="12700">
            <a:miter lim="400000"/>
          </a:ln>
        </p:spPr>
      </p:pic>
      <p:pic>
        <p:nvPicPr>
          <p:cNvPr id="132" name="Image" descr="Image"/>
          <p:cNvPicPr>
            <a:picLocks noChangeAspect="1"/>
          </p:cNvPicPr>
          <p:nvPr/>
        </p:nvPicPr>
        <p:blipFill>
          <a:blip r:embed="rId3">
            <a:extLst/>
          </a:blip>
          <a:stretch>
            <a:fillRect/>
          </a:stretch>
        </p:blipFill>
        <p:spPr>
          <a:xfrm>
            <a:off x="81192" y="6964015"/>
            <a:ext cx="2838180" cy="2673169"/>
          </a:xfrm>
          <a:prstGeom prst="rect">
            <a:avLst/>
          </a:prstGeom>
          <a:ln w="12700">
            <a:miter lim="400000"/>
          </a:ln>
        </p:spPr>
      </p:pic>
      <p:pic>
        <p:nvPicPr>
          <p:cNvPr id="133" name="Image" descr="Image"/>
          <p:cNvPicPr>
            <a:picLocks noChangeAspect="1"/>
          </p:cNvPicPr>
          <p:nvPr/>
        </p:nvPicPr>
        <p:blipFill>
          <a:blip r:embed="rId4">
            <a:extLst/>
          </a:blip>
          <a:stretch>
            <a:fillRect/>
          </a:stretch>
        </p:blipFill>
        <p:spPr>
          <a:xfrm>
            <a:off x="6281572" y="6964015"/>
            <a:ext cx="3388213" cy="2673169"/>
          </a:xfrm>
          <a:prstGeom prst="rect">
            <a:avLst/>
          </a:prstGeom>
          <a:ln w="12700">
            <a:miter lim="400000"/>
          </a:ln>
        </p:spPr>
      </p:pic>
      <p:pic>
        <p:nvPicPr>
          <p:cNvPr id="134" name="Image" descr="Image"/>
          <p:cNvPicPr>
            <a:picLocks noChangeAspect="1"/>
          </p:cNvPicPr>
          <p:nvPr/>
        </p:nvPicPr>
        <p:blipFill>
          <a:blip r:embed="rId5">
            <a:extLst/>
          </a:blip>
          <a:stretch>
            <a:fillRect/>
          </a:stretch>
        </p:blipFill>
        <p:spPr>
          <a:xfrm>
            <a:off x="9514987" y="6964015"/>
            <a:ext cx="3388214" cy="2673169"/>
          </a:xfrm>
          <a:prstGeom prst="rect">
            <a:avLst/>
          </a:prstGeom>
          <a:ln w="12700">
            <a:miter lim="400000"/>
          </a:ln>
        </p:spPr>
      </p:pic>
      <p:sp>
        <p:nvSpPr>
          <p:cNvPr id="2" name="Slide Number Placeholder 1"/>
          <p:cNvSpPr>
            <a:spLocks noGrp="1"/>
          </p:cNvSpPr>
          <p:nvPr>
            <p:ph type="sldNum" sz="quarter" idx="12"/>
          </p:nvPr>
        </p:nvSpPr>
        <p:spPr/>
        <p:txBody>
          <a:bodyPr/>
          <a:lstStyle/>
          <a:p>
            <a:fld id="{86CB4B4D-7CA3-9044-876B-883B54F8677D}" type="slidenum">
              <a:rPr lang="uk-UA" smtClean="0"/>
              <a:t>5</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001007527"/>
              </p:ext>
            </p:extLst>
          </p:nvPr>
        </p:nvGraphicFramePr>
        <p:xfrm>
          <a:off x="416064" y="2003259"/>
          <a:ext cx="12065915" cy="6792493"/>
        </p:xfrm>
        <a:graphic>
          <a:graphicData uri="http://schemas.openxmlformats.org/drawingml/2006/table">
            <a:tbl>
              <a:tblPr firstRow="1" bandRow="1">
                <a:tableStyleId>{5940675A-B579-460E-94D1-54222C63F5DA}</a:tableStyleId>
              </a:tblPr>
              <a:tblGrid>
                <a:gridCol w="2413183"/>
                <a:gridCol w="2207342"/>
                <a:gridCol w="2452599"/>
                <a:gridCol w="2277414"/>
                <a:gridCol w="2715377"/>
              </a:tblGrid>
              <a:tr h="1696760">
                <a:tc>
                  <a:txBody>
                    <a:bodyPr/>
                    <a:lstStyle/>
                    <a:p>
                      <a:pPr marL="0" marR="0" indent="0" algn="l" defTabSz="1300326"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latin typeface="Garamond"/>
                          <a:cs typeface="Garamond"/>
                        </a:rPr>
                        <a:t>The strategy and the structure—</a:t>
                      </a:r>
                    </a:p>
                    <a:p>
                      <a:endParaRPr lang="en-US" sz="2400" b="1" dirty="0" smtClean="0">
                        <a:solidFill>
                          <a:srgbClr val="000000"/>
                        </a:solidFill>
                        <a:latin typeface="Garamond"/>
                        <a:cs typeface="Garamond"/>
                      </a:endParaRPr>
                    </a:p>
                    <a:p>
                      <a:endParaRPr lang="en-US" sz="2400" b="1" dirty="0">
                        <a:solidFill>
                          <a:srgbClr val="000000"/>
                        </a:solidFill>
                        <a:latin typeface="Garamond"/>
                        <a:cs typeface="Garamond"/>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0" marR="0" indent="0" algn="l" defTabSz="1300326"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latin typeface="Garamond"/>
                          <a:cs typeface="Garamond"/>
                        </a:rPr>
                        <a:t>The strategy develops—</a:t>
                      </a:r>
                    </a:p>
                    <a:p>
                      <a:endParaRPr lang="en-US" sz="2400" b="1" dirty="0">
                        <a:solidFill>
                          <a:srgbClr val="000000"/>
                        </a:solidFill>
                        <a:latin typeface="Garamond"/>
                        <a:cs typeface="Garamond"/>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sz="2400" b="1" dirty="0" smtClean="0">
                          <a:solidFill>
                            <a:srgbClr val="000000"/>
                          </a:solidFill>
                          <a:latin typeface="Garamond"/>
                          <a:cs typeface="Garamond"/>
                        </a:rPr>
                        <a:t>This is important for our pedagogy because—</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0" marR="0" indent="0" algn="l" defTabSz="1300326"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latin typeface="Garamond"/>
                          <a:cs typeface="Garamond"/>
                        </a:rPr>
                        <a:t>This</a:t>
                      </a:r>
                      <a:r>
                        <a:rPr lang="en-US" sz="2400" b="1" baseline="0" dirty="0" smtClean="0">
                          <a:solidFill>
                            <a:srgbClr val="000000"/>
                          </a:solidFill>
                          <a:latin typeface="Garamond"/>
                          <a:cs typeface="Garamond"/>
                        </a:rPr>
                        <a:t> connects to the principle, practice, and belief of—</a:t>
                      </a:r>
                      <a:endParaRPr lang="en-US" sz="2400" b="1" dirty="0" smtClean="0">
                        <a:solidFill>
                          <a:srgbClr val="000000"/>
                        </a:solidFill>
                        <a:latin typeface="Garamond"/>
                        <a:cs typeface="Garamond"/>
                      </a:endParaRPr>
                    </a:p>
                    <a:p>
                      <a:endParaRPr lang="en-US" sz="2400" b="1" dirty="0">
                        <a:solidFill>
                          <a:srgbClr val="000000"/>
                        </a:solidFill>
                        <a:latin typeface="Garamond"/>
                        <a:cs typeface="Garamond"/>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0" marR="0" indent="0" algn="l" defTabSz="1300326"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latin typeface="Garamond"/>
                          <a:cs typeface="Garamond"/>
                        </a:rPr>
                        <a:t>I will introduce and use it with my teachers and students by—</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1260834">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1260834">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1260834">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108975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bl>
          </a:graphicData>
        </a:graphic>
      </p:graphicFrame>
      <p:sp>
        <p:nvSpPr>
          <p:cNvPr id="8" name="Rectangle 7"/>
          <p:cNvSpPr/>
          <p:nvPr/>
        </p:nvSpPr>
        <p:spPr>
          <a:xfrm>
            <a:off x="2582697" y="709643"/>
            <a:ext cx="7532831" cy="830997"/>
          </a:xfrm>
          <a:prstGeom prst="rect">
            <a:avLst/>
          </a:prstGeom>
        </p:spPr>
        <p:txBody>
          <a:bodyPr wrap="none">
            <a:spAutoFit/>
          </a:bodyPr>
          <a:lstStyle/>
          <a:p>
            <a:r>
              <a:rPr lang="en-US" sz="4800" dirty="0">
                <a:solidFill>
                  <a:srgbClr val="000000"/>
                </a:solidFill>
                <a:latin typeface="Garamond"/>
                <a:cs typeface="Garamond"/>
              </a:rPr>
              <a:t>NUA Strategy Review Chart</a:t>
            </a:r>
          </a:p>
        </p:txBody>
      </p:sp>
      <p:sp>
        <p:nvSpPr>
          <p:cNvPr id="2" name="Slide Number Placeholder 1"/>
          <p:cNvSpPr>
            <a:spLocks noGrp="1"/>
          </p:cNvSpPr>
          <p:nvPr>
            <p:ph type="sldNum" sz="quarter" idx="12"/>
          </p:nvPr>
        </p:nvSpPr>
        <p:spPr/>
        <p:txBody>
          <a:bodyPr/>
          <a:lstStyle/>
          <a:p>
            <a:fld id="{86CB4B4D-7CA3-9044-876B-883B54F8677D}" type="slidenum">
              <a:rPr lang="uk-UA" smtClean="0"/>
              <a:t>50</a:t>
            </a:fld>
            <a:endParaRPr lang="uk-UA"/>
          </a:p>
        </p:txBody>
      </p:sp>
    </p:spTree>
    <p:extLst>
      <p:ext uri="{BB962C8B-B14F-4D97-AF65-F5344CB8AC3E}">
        <p14:creationId xmlns:p14="http://schemas.microsoft.com/office/powerpoint/2010/main" val="5608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827" y="1860918"/>
            <a:ext cx="11978321" cy="5829289"/>
          </a:xfrm>
          <a:prstGeom prst="rect">
            <a:avLst/>
          </a:prstGeom>
        </p:spPr>
        <p:txBody>
          <a:bodyPr wrap="square">
            <a:spAutoFit/>
          </a:bodyPr>
          <a:lstStyle/>
          <a:p>
            <a:pPr>
              <a:lnSpc>
                <a:spcPct val="140000"/>
              </a:lnSpc>
            </a:pPr>
            <a:r>
              <a:rPr lang="en-US" sz="16000" dirty="0" smtClean="0">
                <a:solidFill>
                  <a:srgbClr val="0D0D0D"/>
                </a:solidFill>
                <a:latin typeface="Garamond"/>
                <a:cs typeface="Garamond"/>
              </a:rPr>
              <a:t>Thank You</a:t>
            </a:r>
          </a:p>
          <a:p>
            <a:pPr>
              <a:lnSpc>
                <a:spcPct val="140000"/>
              </a:lnSpc>
            </a:pPr>
            <a:r>
              <a:rPr lang="en-US" sz="3600" dirty="0" err="1" smtClean="0">
                <a:solidFill>
                  <a:srgbClr val="0D0D0D"/>
                </a:solidFill>
                <a:latin typeface="Garamond"/>
                <a:cs typeface="Garamond"/>
              </a:rPr>
              <a:t>robert@eggplant.org</a:t>
            </a:r>
            <a:endParaRPr lang="en-US" sz="3600" dirty="0" smtClean="0">
              <a:solidFill>
                <a:srgbClr val="0D0D0D"/>
              </a:solidFill>
              <a:latin typeface="Garamond"/>
              <a:cs typeface="Garamond"/>
            </a:endParaRPr>
          </a:p>
          <a:p>
            <a:pPr>
              <a:lnSpc>
                <a:spcPct val="140000"/>
              </a:lnSpc>
            </a:pPr>
            <a:r>
              <a:rPr lang="en-US" sz="3600" dirty="0" err="1" smtClean="0">
                <a:solidFill>
                  <a:srgbClr val="0D0D0D"/>
                </a:solidFill>
                <a:latin typeface="Garamond"/>
                <a:cs typeface="Garamond"/>
              </a:rPr>
              <a:t>www.eggplant.org</a:t>
            </a:r>
            <a:endParaRPr lang="en-US" sz="3600" dirty="0" smtClean="0">
              <a:solidFill>
                <a:srgbClr val="0D0D0D"/>
              </a:solidFill>
              <a:latin typeface="Garamond"/>
              <a:cs typeface="Garamond"/>
            </a:endParaRPr>
          </a:p>
          <a:p>
            <a:pPr>
              <a:lnSpc>
                <a:spcPct val="140000"/>
              </a:lnSpc>
            </a:pPr>
            <a:r>
              <a:rPr lang="en-US" sz="3600" dirty="0" err="1" smtClean="0">
                <a:solidFill>
                  <a:srgbClr val="0D0D0D"/>
                </a:solidFill>
                <a:latin typeface="Garamond"/>
                <a:cs typeface="Garamond"/>
              </a:rPr>
              <a:t>www.nuatc.org</a:t>
            </a:r>
            <a:endParaRPr lang="en-US" sz="3600" dirty="0" smtClean="0">
              <a:solidFill>
                <a:srgbClr val="0D0D0D"/>
              </a:solidFill>
              <a:latin typeface="Garamond"/>
              <a:cs typeface="Garamond"/>
            </a:endParaRPr>
          </a:p>
        </p:txBody>
      </p:sp>
      <p:pic>
        <p:nvPicPr>
          <p:cNvPr id="4" name="Picture 3" descr="rcsd-m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448" y="305712"/>
            <a:ext cx="4611750" cy="1090375"/>
          </a:xfrm>
          <a:prstGeom prst="rect">
            <a:avLst/>
          </a:prstGeom>
        </p:spPr>
      </p:pic>
      <p:pic>
        <p:nvPicPr>
          <p:cNvPr id="5" name="Picture 4" descr="NUA-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609" y="-29653"/>
            <a:ext cx="4241801" cy="1422400"/>
          </a:xfrm>
          <a:prstGeom prst="rect">
            <a:avLst/>
          </a:prstGeom>
        </p:spPr>
      </p:pic>
      <p:sp>
        <p:nvSpPr>
          <p:cNvPr id="6" name="Slide Number Placeholder 5"/>
          <p:cNvSpPr>
            <a:spLocks noGrp="1"/>
          </p:cNvSpPr>
          <p:nvPr>
            <p:ph type="sldNum" sz="quarter" idx="12"/>
          </p:nvPr>
        </p:nvSpPr>
        <p:spPr/>
        <p:txBody>
          <a:bodyPr/>
          <a:lstStyle/>
          <a:p>
            <a:fld id="{86CB4B4D-7CA3-9044-876B-883B54F8677D}" type="slidenum">
              <a:rPr lang="uk-UA" smtClean="0"/>
              <a:t>51</a:t>
            </a:fld>
            <a:endParaRPr lang="uk-UA"/>
          </a:p>
        </p:txBody>
      </p:sp>
    </p:spTree>
    <p:extLst>
      <p:ext uri="{BB962C8B-B14F-4D97-AF65-F5344CB8AC3E}">
        <p14:creationId xmlns:p14="http://schemas.microsoft.com/office/powerpoint/2010/main" val="18110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articipant Centered"/>
          <p:cNvSpPr txBox="1"/>
          <p:nvPr/>
        </p:nvSpPr>
        <p:spPr>
          <a:xfrm>
            <a:off x="1492575" y="2744114"/>
            <a:ext cx="10001311" cy="1482433"/>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r>
              <a:rPr sz="8800" dirty="0">
                <a:solidFill>
                  <a:schemeClr val="tx1">
                    <a:lumMod val="95000"/>
                    <a:lumOff val="5000"/>
                  </a:schemeClr>
                </a:solidFill>
                <a:latin typeface="Garamond"/>
                <a:cs typeface="Garamond"/>
              </a:rPr>
              <a:t>Participant Centered</a:t>
            </a:r>
          </a:p>
        </p:txBody>
      </p:sp>
      <p:pic>
        <p:nvPicPr>
          <p:cNvPr id="137" name="Image" descr="Image"/>
          <p:cNvPicPr>
            <a:picLocks noChangeAspect="1"/>
          </p:cNvPicPr>
          <p:nvPr/>
        </p:nvPicPr>
        <p:blipFill>
          <a:blip r:embed="rId2">
            <a:extLst/>
          </a:blip>
          <a:stretch>
            <a:fillRect/>
          </a:stretch>
        </p:blipFill>
        <p:spPr>
          <a:xfrm>
            <a:off x="3064285" y="6964018"/>
            <a:ext cx="3085695" cy="2673168"/>
          </a:xfrm>
          <a:prstGeom prst="rect">
            <a:avLst/>
          </a:prstGeom>
          <a:ln w="12700">
            <a:miter lim="400000"/>
          </a:ln>
        </p:spPr>
      </p:pic>
      <p:pic>
        <p:nvPicPr>
          <p:cNvPr id="138" name="Image" descr="Image"/>
          <p:cNvPicPr>
            <a:picLocks noChangeAspect="1"/>
          </p:cNvPicPr>
          <p:nvPr/>
        </p:nvPicPr>
        <p:blipFill>
          <a:blip r:embed="rId3">
            <a:extLst/>
          </a:blip>
          <a:stretch>
            <a:fillRect/>
          </a:stretch>
        </p:blipFill>
        <p:spPr>
          <a:xfrm>
            <a:off x="81192" y="6964018"/>
            <a:ext cx="2838180" cy="2673168"/>
          </a:xfrm>
          <a:prstGeom prst="rect">
            <a:avLst/>
          </a:prstGeom>
          <a:ln w="12700">
            <a:miter lim="400000"/>
          </a:ln>
        </p:spPr>
      </p:pic>
      <p:pic>
        <p:nvPicPr>
          <p:cNvPr id="139" name="Image" descr="Image"/>
          <p:cNvPicPr>
            <a:picLocks noChangeAspect="1"/>
          </p:cNvPicPr>
          <p:nvPr/>
        </p:nvPicPr>
        <p:blipFill>
          <a:blip r:embed="rId4">
            <a:extLst/>
          </a:blip>
          <a:stretch>
            <a:fillRect/>
          </a:stretch>
        </p:blipFill>
        <p:spPr>
          <a:xfrm>
            <a:off x="6281572" y="6964018"/>
            <a:ext cx="3388213" cy="2673168"/>
          </a:xfrm>
          <a:prstGeom prst="rect">
            <a:avLst/>
          </a:prstGeom>
          <a:ln w="12700">
            <a:miter lim="400000"/>
          </a:ln>
        </p:spPr>
      </p:pic>
      <p:pic>
        <p:nvPicPr>
          <p:cNvPr id="140" name="Image" descr="Image"/>
          <p:cNvPicPr>
            <a:picLocks noChangeAspect="1"/>
          </p:cNvPicPr>
          <p:nvPr/>
        </p:nvPicPr>
        <p:blipFill>
          <a:blip r:embed="rId5">
            <a:extLst/>
          </a:blip>
          <a:stretch>
            <a:fillRect/>
          </a:stretch>
        </p:blipFill>
        <p:spPr>
          <a:xfrm>
            <a:off x="9514993" y="6964018"/>
            <a:ext cx="3388213" cy="2673168"/>
          </a:xfrm>
          <a:prstGeom prst="rect">
            <a:avLst/>
          </a:prstGeom>
          <a:ln w="12700">
            <a:miter lim="400000"/>
          </a:ln>
        </p:spPr>
      </p:pic>
      <p:sp>
        <p:nvSpPr>
          <p:cNvPr id="2" name="Slide Number Placeholder 1"/>
          <p:cNvSpPr>
            <a:spLocks noGrp="1"/>
          </p:cNvSpPr>
          <p:nvPr>
            <p:ph type="sldNum" sz="quarter" idx="12"/>
          </p:nvPr>
        </p:nvSpPr>
        <p:spPr/>
        <p:txBody>
          <a:bodyPr/>
          <a:lstStyle/>
          <a:p>
            <a:fld id="{86CB4B4D-7CA3-9044-876B-883B54F8677D}" type="slidenum">
              <a:rPr lang="uk-UA" smtClean="0"/>
              <a:t>6</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extLst/>
          </a:blip>
          <a:stretch>
            <a:fillRect/>
          </a:stretch>
        </p:blipFill>
        <p:spPr>
          <a:xfrm>
            <a:off x="3064285" y="6964018"/>
            <a:ext cx="3085695" cy="2673168"/>
          </a:xfrm>
          <a:prstGeom prst="rect">
            <a:avLst/>
          </a:prstGeom>
          <a:ln w="12700">
            <a:miter lim="400000"/>
          </a:ln>
        </p:spPr>
      </p:pic>
      <p:pic>
        <p:nvPicPr>
          <p:cNvPr id="138" name="Image" descr="Image"/>
          <p:cNvPicPr>
            <a:picLocks noChangeAspect="1"/>
          </p:cNvPicPr>
          <p:nvPr/>
        </p:nvPicPr>
        <p:blipFill>
          <a:blip r:embed="rId3">
            <a:extLst/>
          </a:blip>
          <a:stretch>
            <a:fillRect/>
          </a:stretch>
        </p:blipFill>
        <p:spPr>
          <a:xfrm>
            <a:off x="81192" y="6964018"/>
            <a:ext cx="2838180" cy="2673168"/>
          </a:xfrm>
          <a:prstGeom prst="rect">
            <a:avLst/>
          </a:prstGeom>
          <a:ln w="12700">
            <a:miter lim="400000"/>
          </a:ln>
        </p:spPr>
      </p:pic>
      <p:pic>
        <p:nvPicPr>
          <p:cNvPr id="139" name="Image" descr="Image"/>
          <p:cNvPicPr>
            <a:picLocks noChangeAspect="1"/>
          </p:cNvPicPr>
          <p:nvPr/>
        </p:nvPicPr>
        <p:blipFill>
          <a:blip r:embed="rId4">
            <a:extLst/>
          </a:blip>
          <a:stretch>
            <a:fillRect/>
          </a:stretch>
        </p:blipFill>
        <p:spPr>
          <a:xfrm>
            <a:off x="6281572" y="6964018"/>
            <a:ext cx="3388213" cy="2673168"/>
          </a:xfrm>
          <a:prstGeom prst="rect">
            <a:avLst/>
          </a:prstGeom>
          <a:ln w="12700">
            <a:miter lim="400000"/>
          </a:ln>
        </p:spPr>
      </p:pic>
      <p:pic>
        <p:nvPicPr>
          <p:cNvPr id="140" name="Image" descr="Image"/>
          <p:cNvPicPr>
            <a:picLocks noChangeAspect="1"/>
          </p:cNvPicPr>
          <p:nvPr/>
        </p:nvPicPr>
        <p:blipFill>
          <a:blip r:embed="rId5">
            <a:extLst/>
          </a:blip>
          <a:stretch>
            <a:fillRect/>
          </a:stretch>
        </p:blipFill>
        <p:spPr>
          <a:xfrm>
            <a:off x="9514993" y="6964018"/>
            <a:ext cx="3388213" cy="2673168"/>
          </a:xfrm>
          <a:prstGeom prst="rect">
            <a:avLst/>
          </a:prstGeom>
          <a:ln w="12700">
            <a:miter lim="400000"/>
          </a:ln>
        </p:spPr>
      </p:pic>
      <p:sp>
        <p:nvSpPr>
          <p:cNvPr id="7" name="Participant Centered"/>
          <p:cNvSpPr txBox="1"/>
          <p:nvPr/>
        </p:nvSpPr>
        <p:spPr>
          <a:xfrm>
            <a:off x="2296947" y="2778587"/>
            <a:ext cx="8402767" cy="1482433"/>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r>
              <a:rPr lang="en-US" sz="8800" dirty="0">
                <a:solidFill>
                  <a:srgbClr val="0D0D0D"/>
                </a:solidFill>
                <a:latin typeface="Garamond"/>
                <a:cs typeface="Garamond"/>
              </a:rPr>
              <a:t>Student </a:t>
            </a:r>
            <a:r>
              <a:rPr sz="8800" dirty="0">
                <a:solidFill>
                  <a:srgbClr val="0D0D0D"/>
                </a:solidFill>
                <a:latin typeface="Garamond"/>
                <a:cs typeface="Garamond"/>
              </a:rPr>
              <a:t>Centered</a:t>
            </a:r>
          </a:p>
        </p:txBody>
      </p:sp>
      <p:sp>
        <p:nvSpPr>
          <p:cNvPr id="2" name="Slide Number Placeholder 1"/>
          <p:cNvSpPr>
            <a:spLocks noGrp="1"/>
          </p:cNvSpPr>
          <p:nvPr>
            <p:ph type="sldNum" sz="quarter" idx="12"/>
          </p:nvPr>
        </p:nvSpPr>
        <p:spPr/>
        <p:txBody>
          <a:bodyPr/>
          <a:lstStyle/>
          <a:p>
            <a:fld id="{86CB4B4D-7CA3-9044-876B-883B54F8677D}" type="slidenum">
              <a:rPr lang="uk-UA" smtClean="0"/>
              <a:t>7</a:t>
            </a:fld>
            <a:endParaRPr lang="uk-UA"/>
          </a:p>
        </p:txBody>
      </p:sp>
    </p:spTree>
    <p:extLst>
      <p:ext uri="{BB962C8B-B14F-4D97-AF65-F5344CB8AC3E}">
        <p14:creationId xmlns:p14="http://schemas.microsoft.com/office/powerpoint/2010/main" val="5229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652"/>
            <a:ext cx="13004800" cy="148407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Participant Centered"/>
          <p:cNvSpPr txBox="1"/>
          <p:nvPr/>
        </p:nvSpPr>
        <p:spPr>
          <a:xfrm>
            <a:off x="2293746" y="1762697"/>
            <a:ext cx="10559465" cy="7990903"/>
          </a:xfrm>
          <a:prstGeom prst="rect">
            <a:avLst/>
          </a:prstGeom>
          <a:ln w="12700">
            <a:miter lim="400000"/>
          </a:ln>
          <a:extLst>
            <a:ext uri="{C572A759-6A51-4108-AA02-DFA0A04FC94B}">
              <ma14:wrappingTextBoxFlag xmlns:ma14="http://schemas.microsoft.com/office/mac/drawingml/2011/main" val="1"/>
            </a:ext>
          </a:extLst>
        </p:spPr>
        <p:txBody>
          <a:bodyPr wrap="square" lIns="50788" tIns="50788" rIns="50788" bIns="50788" anchor="ctr">
            <a:spAutoFit/>
          </a:bodyPr>
          <a:lstStyle>
            <a:lvl1pPr algn="l" defTabSz="457200">
              <a:lnSpc>
                <a:spcPts val="10800"/>
              </a:lnSpc>
              <a:defRPr sz="8000">
                <a:solidFill>
                  <a:schemeClr val="accent4">
                    <a:hueOff val="468000"/>
                    <a:satOff val="-4761"/>
                    <a:lumOff val="10196"/>
                  </a:schemeClr>
                </a:solidFill>
                <a:latin typeface="Calibri"/>
                <a:ea typeface="Calibri"/>
                <a:cs typeface="Calibri"/>
                <a:sym typeface="Calibri"/>
              </a:defRPr>
            </a:lvl1pPr>
          </a:lstStyle>
          <a:p>
            <a:pPr marL="685658" indent="-685658">
              <a:lnSpc>
                <a:spcPct val="130000"/>
              </a:lnSpc>
              <a:buFont typeface="Arial"/>
              <a:buChar char="•"/>
            </a:pPr>
            <a:r>
              <a:rPr lang="en-US" sz="4400" dirty="0">
                <a:solidFill>
                  <a:srgbClr val="0D0D0D"/>
                </a:solidFill>
                <a:latin typeface="Garamond"/>
                <a:cs typeface="Garamond"/>
              </a:rPr>
              <a:t>Lesson Planning </a:t>
            </a:r>
            <a:r>
              <a:rPr lang="mr-IN" sz="4400" dirty="0">
                <a:solidFill>
                  <a:srgbClr val="0D0D0D"/>
                </a:solidFill>
                <a:latin typeface="Garamond"/>
                <a:cs typeface="Garamond"/>
              </a:rPr>
              <a:t>–</a:t>
            </a:r>
            <a:r>
              <a:rPr lang="en-US" sz="4400" dirty="0">
                <a:solidFill>
                  <a:srgbClr val="0D0D0D"/>
                </a:solidFill>
                <a:latin typeface="Garamond"/>
                <a:cs typeface="Garamond"/>
              </a:rPr>
              <a:t> Student Voice</a:t>
            </a:r>
          </a:p>
          <a:p>
            <a:pPr marL="685658" indent="-685658">
              <a:lnSpc>
                <a:spcPct val="130000"/>
              </a:lnSpc>
              <a:buFont typeface="Arial"/>
              <a:buChar char="•"/>
            </a:pPr>
            <a:r>
              <a:rPr lang="en-US" sz="4400" dirty="0">
                <a:solidFill>
                  <a:srgbClr val="0D0D0D"/>
                </a:solidFill>
                <a:latin typeface="Garamond"/>
                <a:cs typeface="Garamond"/>
              </a:rPr>
              <a:t>Critical Thinking Tools </a:t>
            </a:r>
          </a:p>
          <a:p>
            <a:pPr marL="685658" indent="-685658">
              <a:lnSpc>
                <a:spcPct val="130000"/>
              </a:lnSpc>
              <a:buFont typeface="Arial"/>
              <a:buChar char="•"/>
            </a:pPr>
            <a:r>
              <a:rPr lang="en-US" sz="4400" dirty="0">
                <a:solidFill>
                  <a:srgbClr val="0D0D0D"/>
                </a:solidFill>
                <a:latin typeface="Garamond"/>
                <a:cs typeface="Garamond"/>
              </a:rPr>
              <a:t>Community</a:t>
            </a:r>
          </a:p>
          <a:p>
            <a:pPr marL="685658" indent="-685658">
              <a:lnSpc>
                <a:spcPct val="130000"/>
              </a:lnSpc>
              <a:buFont typeface="Arial"/>
              <a:buChar char="•"/>
            </a:pPr>
            <a:r>
              <a:rPr lang="en-US" sz="4400" dirty="0">
                <a:solidFill>
                  <a:srgbClr val="0D0D0D"/>
                </a:solidFill>
                <a:latin typeface="Garamond"/>
                <a:cs typeface="Garamond"/>
              </a:rPr>
              <a:t>Frame of Reference</a:t>
            </a:r>
          </a:p>
          <a:p>
            <a:pPr marL="685658" indent="-685658">
              <a:lnSpc>
                <a:spcPct val="130000"/>
              </a:lnSpc>
              <a:buFont typeface="Arial"/>
              <a:buChar char="•"/>
            </a:pPr>
            <a:r>
              <a:rPr lang="en-US" sz="4400" dirty="0">
                <a:solidFill>
                  <a:srgbClr val="0D0D0D"/>
                </a:solidFill>
                <a:latin typeface="Garamond"/>
                <a:cs typeface="Garamond"/>
              </a:rPr>
              <a:t>Organizing Thinking for Understanding</a:t>
            </a:r>
          </a:p>
          <a:p>
            <a:pPr marL="685658" indent="-685658">
              <a:lnSpc>
                <a:spcPct val="130000"/>
              </a:lnSpc>
              <a:buFont typeface="Arial"/>
              <a:buChar char="•"/>
            </a:pPr>
            <a:r>
              <a:rPr lang="en-US" sz="4400" dirty="0">
                <a:solidFill>
                  <a:srgbClr val="0D0D0D"/>
                </a:solidFill>
                <a:latin typeface="Garamond"/>
                <a:cs typeface="Garamond"/>
              </a:rPr>
              <a:t>Priming</a:t>
            </a:r>
          </a:p>
          <a:p>
            <a:pPr marL="685658" indent="-685658">
              <a:lnSpc>
                <a:spcPct val="130000"/>
              </a:lnSpc>
              <a:buFont typeface="Arial"/>
              <a:buChar char="•"/>
            </a:pPr>
            <a:r>
              <a:rPr lang="en-US" sz="4400" dirty="0">
                <a:solidFill>
                  <a:srgbClr val="0D0D0D"/>
                </a:solidFill>
                <a:latin typeface="Garamond"/>
                <a:cs typeface="Garamond"/>
              </a:rPr>
              <a:t>Content of Interest</a:t>
            </a:r>
          </a:p>
          <a:p>
            <a:pPr marL="685658" indent="-685658">
              <a:lnSpc>
                <a:spcPct val="130000"/>
              </a:lnSpc>
              <a:buFont typeface="Arial"/>
              <a:buChar char="•"/>
            </a:pPr>
            <a:r>
              <a:rPr lang="en-US" sz="4400" dirty="0">
                <a:solidFill>
                  <a:srgbClr val="0D0D0D"/>
                </a:solidFill>
                <a:latin typeface="Garamond"/>
                <a:cs typeface="Garamond"/>
              </a:rPr>
              <a:t>Our Gifts and the Gift Cycle of Sharing</a:t>
            </a:r>
          </a:p>
          <a:p>
            <a:pPr>
              <a:lnSpc>
                <a:spcPct val="130000"/>
              </a:lnSpc>
            </a:pPr>
            <a:endParaRPr sz="4400" dirty="0">
              <a:solidFill>
                <a:srgbClr val="0D0D0D"/>
              </a:solidFill>
              <a:latin typeface="Garamond"/>
              <a:cs typeface="Garamond"/>
            </a:endParaRPr>
          </a:p>
        </p:txBody>
      </p:sp>
      <p:pic>
        <p:nvPicPr>
          <p:cNvPr id="4" name="Picture 3" descr="rcsd-m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448" y="305712"/>
            <a:ext cx="4611750" cy="1090375"/>
          </a:xfrm>
          <a:prstGeom prst="rect">
            <a:avLst/>
          </a:prstGeom>
        </p:spPr>
      </p:pic>
      <p:pic>
        <p:nvPicPr>
          <p:cNvPr id="5" name="Picture 4" descr="NUA-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609" y="-29653"/>
            <a:ext cx="4241801" cy="1422400"/>
          </a:xfrm>
          <a:prstGeom prst="rect">
            <a:avLst/>
          </a:prstGeom>
        </p:spPr>
      </p:pic>
      <p:sp>
        <p:nvSpPr>
          <p:cNvPr id="2" name="Slide Number Placeholder 1"/>
          <p:cNvSpPr>
            <a:spLocks noGrp="1"/>
          </p:cNvSpPr>
          <p:nvPr>
            <p:ph type="sldNum" sz="quarter" idx="12"/>
          </p:nvPr>
        </p:nvSpPr>
        <p:spPr/>
        <p:txBody>
          <a:bodyPr/>
          <a:lstStyle/>
          <a:p>
            <a:fld id="{86CB4B4D-7CA3-9044-876B-883B54F8677D}" type="slidenum">
              <a:rPr lang="uk-UA" smtClean="0"/>
              <a:t>8</a:t>
            </a:fld>
            <a:endParaRPr lang="uk-UA"/>
          </a:p>
        </p:txBody>
      </p:sp>
      <p:sp>
        <p:nvSpPr>
          <p:cNvPr id="7" name="TextBox 6"/>
          <p:cNvSpPr txBox="1"/>
          <p:nvPr/>
        </p:nvSpPr>
        <p:spPr>
          <a:xfrm>
            <a:off x="508021" y="2116896"/>
            <a:ext cx="1292662" cy="6393027"/>
          </a:xfrm>
          <a:prstGeom prst="rect">
            <a:avLst/>
          </a:prstGeom>
          <a:noFill/>
        </p:spPr>
        <p:txBody>
          <a:bodyPr vert="wordArtVert" wrap="square" rtlCol="0">
            <a:spAutoFit/>
          </a:bodyPr>
          <a:lstStyle/>
          <a:p>
            <a:pPr algn="dist"/>
            <a:r>
              <a:rPr lang="en-US" sz="7200" dirty="0" smtClean="0">
                <a:solidFill>
                  <a:srgbClr val="990904"/>
                </a:solidFill>
                <a:latin typeface="Garamond"/>
                <a:cs typeface="Garamond"/>
              </a:rPr>
              <a:t>AGENDA</a:t>
            </a:r>
            <a:endParaRPr lang="en-US" sz="7200" dirty="0">
              <a:solidFill>
                <a:srgbClr val="990904"/>
              </a:solidFill>
              <a:latin typeface="Garamond"/>
              <a:cs typeface="Garamond"/>
            </a:endParaRPr>
          </a:p>
        </p:txBody>
      </p:sp>
    </p:spTree>
    <p:extLst>
      <p:ext uri="{BB962C8B-B14F-4D97-AF65-F5344CB8AC3E}">
        <p14:creationId xmlns:p14="http://schemas.microsoft.com/office/powerpoint/2010/main" val="99042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9mapping students.jpg" descr="9mapping students.jpg"/>
          <p:cNvPicPr>
            <a:picLocks noChangeAspect="1"/>
          </p:cNvPicPr>
          <p:nvPr/>
        </p:nvPicPr>
        <p:blipFill>
          <a:blip r:embed="rId2">
            <a:alphaModFix amt="15000"/>
            <a:extLst/>
          </a:blip>
          <a:stretch>
            <a:fillRect/>
          </a:stretch>
        </p:blipFill>
        <p:spPr>
          <a:xfrm>
            <a:off x="-1194232" y="-28082"/>
            <a:ext cx="14767387" cy="9809764"/>
          </a:xfrm>
          <a:prstGeom prst="rect">
            <a:avLst/>
          </a:prstGeom>
          <a:ln w="12700">
            <a:miter lim="400000"/>
          </a:ln>
        </p:spPr>
      </p:pic>
      <p:sp>
        <p:nvSpPr>
          <p:cNvPr id="313" name="Collaborative…"/>
          <p:cNvSpPr txBox="1"/>
          <p:nvPr/>
        </p:nvSpPr>
        <p:spPr>
          <a:xfrm>
            <a:off x="2321431" y="2785987"/>
            <a:ext cx="8361940" cy="4181633"/>
          </a:xfrm>
          <a:prstGeom prst="rect">
            <a:avLst/>
          </a:prstGeom>
          <a:ln w="12700">
            <a:miter lim="400000"/>
          </a:ln>
          <a:extLst>
            <a:ext uri="{C572A759-6A51-4108-AA02-DFA0A04FC94B}">
              <ma14:wrappingTextBoxFlag xmlns:ma14="http://schemas.microsoft.com/office/mac/drawingml/2011/main" val="1"/>
            </a:ext>
          </a:extLst>
        </p:spPr>
        <p:txBody>
          <a:bodyPr wrap="none" lIns="50788" tIns="50788" rIns="50788" bIns="50788" anchor="ctr">
            <a:spAutoFit/>
          </a:bodyPr>
          <a:lstStyle/>
          <a:p>
            <a:pPr defTabSz="502310">
              <a:lnSpc>
                <a:spcPct val="120000"/>
              </a:lnSpc>
              <a:defRPr sz="11200">
                <a:solidFill>
                  <a:srgbClr val="FFFB00"/>
                </a:solidFill>
                <a:latin typeface="Calibri"/>
                <a:ea typeface="Calibri"/>
                <a:cs typeface="Calibri"/>
                <a:sym typeface="Calibri"/>
              </a:defRPr>
            </a:pPr>
            <a:r>
              <a:rPr dirty="0">
                <a:solidFill>
                  <a:srgbClr val="0D0D0D"/>
                </a:solidFill>
                <a:latin typeface="Garamond"/>
                <a:cs typeface="Garamond"/>
              </a:rPr>
              <a:t>Collaborative</a:t>
            </a:r>
          </a:p>
          <a:p>
            <a:pPr defTabSz="502310">
              <a:lnSpc>
                <a:spcPct val="120000"/>
              </a:lnSpc>
              <a:defRPr sz="11200">
                <a:solidFill>
                  <a:srgbClr val="FFFB00"/>
                </a:solidFill>
                <a:latin typeface="Calibri"/>
                <a:ea typeface="Calibri"/>
                <a:cs typeface="Calibri"/>
                <a:sym typeface="Calibri"/>
              </a:defRPr>
            </a:pPr>
            <a:r>
              <a:rPr dirty="0">
                <a:solidFill>
                  <a:srgbClr val="0D0D0D"/>
                </a:solidFill>
                <a:latin typeface="Garamond"/>
                <a:cs typeface="Garamond"/>
              </a:rPr>
              <a:t>Communities</a:t>
            </a:r>
          </a:p>
        </p:txBody>
      </p:sp>
      <p:sp>
        <p:nvSpPr>
          <p:cNvPr id="2" name="Slide Number Placeholder 1"/>
          <p:cNvSpPr>
            <a:spLocks noGrp="1"/>
          </p:cNvSpPr>
          <p:nvPr>
            <p:ph type="sldNum" sz="quarter" idx="12"/>
          </p:nvPr>
        </p:nvSpPr>
        <p:spPr/>
        <p:txBody>
          <a:bodyPr/>
          <a:lstStyle/>
          <a:p>
            <a:fld id="{86CB4B4D-7CA3-9044-876B-883B54F8677D}" type="slidenum">
              <a:rPr lang="uk-UA" smtClean="0"/>
              <a:t>9</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3181</TotalTime>
  <Words>706</Words>
  <Application>Microsoft Macintosh PowerPoint</Application>
  <PresentationFormat>Custom</PresentationFormat>
  <Paragraphs>236</Paragraphs>
  <Slides>51</Slides>
  <Notes>0</Notes>
  <HiddenSlides>0</HiddenSlides>
  <MMClips>3</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price</cp:lastModifiedBy>
  <cp:revision>115</cp:revision>
  <dcterms:modified xsi:type="dcterms:W3CDTF">2020-01-06T15:48:44Z</dcterms:modified>
</cp:coreProperties>
</file>